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8"/>
  </p:notesMasterIdLst>
  <p:sldIdLst>
    <p:sldId id="256" r:id="rId2"/>
    <p:sldId id="257" r:id="rId3"/>
    <p:sldId id="259" r:id="rId4"/>
    <p:sldId id="261" r:id="rId5"/>
    <p:sldId id="262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FF66"/>
    <a:srgbClr val="00FF99"/>
    <a:srgbClr val="00FFFF"/>
    <a:srgbClr val="8010FC"/>
    <a:srgbClr val="FF00FF"/>
    <a:srgbClr val="00A1DA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18" autoAdjust="0"/>
  </p:normalViewPr>
  <p:slideViewPr>
    <p:cSldViewPr>
      <p:cViewPr varScale="1">
        <p:scale>
          <a:sx n="106" d="100"/>
          <a:sy n="106" d="100"/>
        </p:scale>
        <p:origin x="-117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FA6CA3-3F41-4E1A-8D72-3E66CD219180}" type="datetimeFigureOut">
              <a:rPr lang="en-US" smtClean="0"/>
              <a:t>8/30/16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3B61CB-4D5F-4EFE-9AD8-01681A381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712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B61CB-4D5F-4EFE-9AD8-01681A3812EE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E0C20-58A9-4BF4-855E-22D6999C057C}" type="datetimeFigureOut">
              <a:rPr lang="en-US" smtClean="0"/>
              <a:t>8/30/16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4D4C1-6808-427A-83C3-E588075D5ED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wheel spokes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E0C20-58A9-4BF4-855E-22D6999C057C}" type="datetimeFigureOut">
              <a:rPr lang="en-US" smtClean="0"/>
              <a:t>8/30/16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4D4C1-6808-427A-83C3-E588075D5E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wheel spokes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E0C20-58A9-4BF4-855E-22D6999C057C}" type="datetimeFigureOut">
              <a:rPr lang="en-US" smtClean="0"/>
              <a:t>8/30/16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4D4C1-6808-427A-83C3-E588075D5E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wheel spokes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E0C20-58A9-4BF4-855E-22D6999C057C}" type="datetimeFigureOut">
              <a:rPr lang="en-US" smtClean="0"/>
              <a:t>8/30/16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4D4C1-6808-427A-83C3-E588075D5E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wheel spokes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E0C20-58A9-4BF4-855E-22D6999C057C}" type="datetimeFigureOut">
              <a:rPr lang="en-US" smtClean="0"/>
              <a:t>8/30/16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4D4C1-6808-427A-83C3-E588075D5ED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wheel spokes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E0C20-58A9-4BF4-855E-22D6999C057C}" type="datetimeFigureOut">
              <a:rPr lang="en-US" smtClean="0"/>
              <a:t>8/30/16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4D4C1-6808-427A-83C3-E588075D5E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wheel spokes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E0C20-58A9-4BF4-855E-22D6999C057C}" type="datetimeFigureOut">
              <a:rPr lang="en-US" smtClean="0"/>
              <a:t>8/30/16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4D4C1-6808-427A-83C3-E588075D5ED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xmlns:p14="http://schemas.microsoft.com/office/powerpoint/2010/main" spd="med">
    <p:wheel spokes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E0C20-58A9-4BF4-855E-22D6999C057C}" type="datetimeFigureOut">
              <a:rPr lang="en-US" smtClean="0"/>
              <a:t>8/30/16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4D4C1-6808-427A-83C3-E588075D5E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wheel spokes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E0C20-58A9-4BF4-855E-22D6999C057C}" type="datetimeFigureOut">
              <a:rPr lang="en-US" smtClean="0"/>
              <a:t>8/30/16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4D4C1-6808-427A-83C3-E588075D5E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wheel spokes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E0C20-58A9-4BF4-855E-22D6999C057C}" type="datetimeFigureOut">
              <a:rPr lang="en-US" smtClean="0"/>
              <a:t>8/30/16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4D4C1-6808-427A-83C3-E588075D5ED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xmlns:p14="http://schemas.microsoft.com/office/powerpoint/2010/main" spd="med">
    <p:wheel spokes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E0C20-58A9-4BF4-855E-22D6999C057C}" type="datetimeFigureOut">
              <a:rPr lang="en-US" smtClean="0"/>
              <a:t>8/30/16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4D4C1-6808-427A-83C3-E588075D5E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wheel spokes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FC2E0C20-58A9-4BF4-855E-22D6999C057C}" type="datetimeFigureOut">
              <a:rPr lang="en-US" smtClean="0"/>
              <a:t>8/30/16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A24D4C1-6808-427A-83C3-E588075D5ED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ransition xmlns:p14="http://schemas.microsoft.com/office/powerpoint/2010/main" spd="med">
    <p:wheel spokes="1"/>
  </p:transition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wmf"/><Relationship Id="rId3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5720" y="428604"/>
            <a:ext cx="864399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World At Risk</a:t>
            </a:r>
            <a:endParaRPr lang="en-US" sz="9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51720" y="2132856"/>
            <a:ext cx="52501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GLOBAL HAZARDS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" name="Picture 9" descr="1194984395619889880earth_globe_dan_gerhrads_01_svg_m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31840" y="3212976"/>
            <a:ext cx="2664036" cy="2628515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>
    <p:wheel spokes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548680"/>
            <a:ext cx="764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There are different types of hazard:</a:t>
            </a:r>
          </a:p>
        </p:txBody>
      </p:sp>
      <p:sp>
        <p:nvSpPr>
          <p:cNvPr id="4" name="Rectangle 3"/>
          <p:cNvSpPr/>
          <p:nvPr/>
        </p:nvSpPr>
        <p:spPr>
          <a:xfrm>
            <a:off x="611560" y="980728"/>
            <a:ext cx="578824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18415" cmpd="sng">
                  <a:solidFill>
                    <a:srgbClr val="00A1DA"/>
                  </a:solidFill>
                  <a:prstDash val="solid"/>
                </a:ln>
                <a:solidFill>
                  <a:srgbClr val="00A1DA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Hydro Meteorological Hazards</a:t>
            </a:r>
            <a:endParaRPr lang="en-US" sz="3600" dirty="0">
              <a:ln w="18415" cmpd="sng">
                <a:solidFill>
                  <a:srgbClr val="00A1DA"/>
                </a:solidFill>
                <a:prstDash val="solid"/>
              </a:ln>
              <a:solidFill>
                <a:srgbClr val="00A1DA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2204864"/>
            <a:ext cx="4857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Caused by climate processes, these include droughts, floods, tropical cyclones/storms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3563888" y="4077072"/>
            <a:ext cx="578824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18415" cmpd="sng">
                  <a:solidFill>
                    <a:srgbClr val="00A1DA"/>
                  </a:solidFill>
                  <a:prstDash val="solid"/>
                </a:ln>
                <a:solidFill>
                  <a:srgbClr val="00A1DA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Geophysical Hazards</a:t>
            </a:r>
            <a:endParaRPr lang="en-US" sz="3600" dirty="0">
              <a:ln w="18415" cmpd="sng">
                <a:solidFill>
                  <a:srgbClr val="00A1DA"/>
                </a:solidFill>
                <a:prstDash val="solid"/>
              </a:ln>
              <a:solidFill>
                <a:srgbClr val="00A1DA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99992" y="4869160"/>
            <a:ext cx="4000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Caused by land processes, these include earthquakes, volcanic eruptions and landslides.</a:t>
            </a:r>
            <a:endParaRPr lang="en-US" b="1" dirty="0"/>
          </a:p>
        </p:txBody>
      </p:sp>
      <p:pic>
        <p:nvPicPr>
          <p:cNvPr id="1026" name="Picture 2" descr="C:\Program Files\Microsoft Office\MEDIA\CAGCAT10\j0293828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980728"/>
            <a:ext cx="1744675" cy="1836115"/>
          </a:xfrm>
          <a:prstGeom prst="rect">
            <a:avLst/>
          </a:prstGeom>
          <a:noFill/>
        </p:spPr>
      </p:pic>
      <p:pic>
        <p:nvPicPr>
          <p:cNvPr id="1027" name="Picture 3" descr="C:\Documents and Settings\User\My Documents\My Pictures\volcano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4005064"/>
            <a:ext cx="2045798" cy="1762114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 spd="med">
    <p:wheel spokes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180528" y="476672"/>
            <a:ext cx="9149914" cy="175432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THE DISASTER RISK EQUATION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5536" y="2643182"/>
            <a:ext cx="339064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Risk [R] = 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71934" y="3071810"/>
            <a:ext cx="35719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680541" y="2500306"/>
            <a:ext cx="43053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Hazard </a:t>
            </a:r>
            <a:r>
              <a: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[</a:t>
            </a: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H] X Vulnerability </a:t>
            </a:r>
            <a:r>
              <a: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[</a:t>
            </a: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V]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255812" y="3286124"/>
            <a:ext cx="287711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Capacity </a:t>
            </a: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to </a:t>
            </a: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cope [C]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71600" y="4437112"/>
            <a:ext cx="7358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The risk of a disaster increases as the frequency or severity of hazards increases, people’s vulnerability increases and people’s capacity to cope (ability to cope with the consequences) is decreased. </a:t>
            </a:r>
            <a:endParaRPr lang="en-US" sz="2400" b="1" dirty="0"/>
          </a:p>
        </p:txBody>
      </p:sp>
    </p:spTree>
  </p:cSld>
  <p:clrMapOvr>
    <a:masterClrMapping/>
  </p:clrMapOvr>
  <p:transition xmlns:p14="http://schemas.microsoft.com/office/powerpoint/2010/main" spd="med">
    <p:wheel spokes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allAtOnce"/>
      <p:bldP spid="8" grpId="0" build="allAtOnce"/>
      <p:bldP spid="9" grpId="0" build="allAtOnce"/>
      <p:bldP spid="10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9871" y="214290"/>
            <a:ext cx="887826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solidFill>
                  <a:srgbClr val="8010F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There are a number of factors why disasters are increasing:</a:t>
            </a:r>
            <a:endParaRPr lang="en-US" sz="2800" b="1" cap="none" spc="0" dirty="0">
              <a:ln w="11430"/>
              <a:solidFill>
                <a:srgbClr val="8010F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00034" y="857232"/>
          <a:ext cx="8072494" cy="539807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036247"/>
                <a:gridCol w="4036247"/>
              </a:tblGrid>
              <a:tr h="1311678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HUMAN</a:t>
                      </a:r>
                      <a:r>
                        <a:rPr lang="en-GB" baseline="0" dirty="0" smtClean="0"/>
                        <a:t> FACTORS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PHYSICAL</a:t>
                      </a:r>
                      <a:r>
                        <a:rPr lang="en-GB" baseline="0" dirty="0" smtClean="0"/>
                        <a:t> FACTORS 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10FC"/>
                    </a:solidFill>
                  </a:tcPr>
                </a:tc>
              </a:tr>
              <a:tr h="1311678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Rapid</a:t>
                      </a:r>
                      <a:r>
                        <a:rPr lang="en-GB" baseline="0" dirty="0" smtClean="0"/>
                        <a:t> population growth and urbanisation – this increases the number of people who are vulnerable to hazards, especially in poor countries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Global warming – it’s thought to</a:t>
                      </a:r>
                      <a:r>
                        <a:rPr lang="en-GB" baseline="0" dirty="0" smtClean="0"/>
                        <a:t> be increasing the number of hazards, e.g. Floods and severe storms, which increases the number of disasters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10FC">
                        <a:alpha val="37000"/>
                      </a:srgbClr>
                    </a:solidFill>
                  </a:tcPr>
                </a:tc>
              </a:tr>
              <a:tr h="1311678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Increasing world poverty</a:t>
                      </a:r>
                      <a:r>
                        <a:rPr lang="en-GB" baseline="0" dirty="0" smtClean="0"/>
                        <a:t> – poor people are more vulnerable to hazards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El</a:t>
                      </a:r>
                      <a:r>
                        <a:rPr lang="en-GB" baseline="0" dirty="0" smtClean="0"/>
                        <a:t> Nino events (oceanic current and temperature fluctuations) – these change global weather in an unpredictable way, which makes hydro meteorological hazards more unpredictable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11678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Exploitation</a:t>
                      </a:r>
                      <a:r>
                        <a:rPr lang="en-GB" baseline="0" dirty="0" smtClean="0"/>
                        <a:t> of resources – e.g. Deforestation and los of wetlands can lead to an increased risk of flooding and landslides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10FC">
                        <a:alpha val="37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>
    <p:wheel spokes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921" y="404664"/>
            <a:ext cx="887765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Deaths are decreasing but economic losses are increasing 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1071546"/>
            <a:ext cx="71751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000000"/>
                </a:solidFill>
              </a:rPr>
              <a:t>Deaths from disasters have decreased due to improvements in risk management strategies: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2000240"/>
            <a:ext cx="8215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prediction - </a:t>
            </a:r>
            <a:r>
              <a:rPr lang="en-GB" sz="1600" b="1" dirty="0" smtClean="0"/>
              <a:t>improved technology means some hazards can be predicted e.g. The path of tropical cyclones can be predicted to some extent. Advance warning means people can be evacuated and property secured</a:t>
            </a:r>
            <a:endParaRPr lang="en-US" sz="1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42910" y="3000372"/>
            <a:ext cx="82153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prevention - </a:t>
            </a:r>
            <a:r>
              <a:rPr lang="en-GB" sz="1600" b="1" dirty="0" smtClean="0"/>
              <a:t>natural hazards can’t be stopped, but they can be prevented from becoming disasters, e.g. By using sand bags to protect against the effects of flooding </a:t>
            </a:r>
            <a:endParaRPr lang="en-US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42910" y="3857628"/>
            <a:ext cx="8286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GB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preparedness - </a:t>
            </a:r>
            <a:r>
              <a:rPr lang="en-GB" sz="1600" b="1" dirty="0" smtClean="0"/>
              <a:t>educating people on what to do in case of a disaster helps to reduce the number of deaths, e.g. Japan has a ‘disaster preparedness day’ each year when practice earthquake evacuation drills are carried out</a:t>
            </a:r>
            <a:endParaRPr lang="en-US" sz="1600" b="1" dirty="0"/>
          </a:p>
        </p:txBody>
      </p:sp>
      <p:pic>
        <p:nvPicPr>
          <p:cNvPr id="7" name="Picture 6" descr="costume-grim-reaper-clipar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4581128"/>
            <a:ext cx="1368152" cy="1499383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>
    <p:wheel spokes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allAtOnce"/>
      <p:bldP spid="5" grpId="0" build="allAtOnce"/>
      <p:bldP spid="6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90310" y="332656"/>
            <a:ext cx="9342301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4400" b="1" dirty="0" smtClean="0">
                <a:ln w="11430"/>
                <a:solidFill>
                  <a:srgbClr val="0066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Global economic losses due to </a:t>
            </a:r>
          </a:p>
          <a:p>
            <a:pPr algn="ctr"/>
            <a:r>
              <a:rPr lang="en-GB" sz="4400" b="1" dirty="0" smtClean="0">
                <a:ln w="11430"/>
                <a:solidFill>
                  <a:srgbClr val="0066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disasters are increasing rapidly</a:t>
            </a:r>
            <a:endParaRPr lang="en-US" sz="4400" b="1" cap="none" spc="0" dirty="0">
              <a:ln w="11430"/>
              <a:solidFill>
                <a:srgbClr val="0066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2143116"/>
            <a:ext cx="7215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66FF"/>
                </a:solidFill>
              </a:rPr>
              <a:t>Actual financial cost </a:t>
            </a:r>
            <a:r>
              <a:rPr lang="en-GB" b="1" dirty="0" smtClean="0"/>
              <a:t>is the amount of money lost - this greatest in richer countries</a:t>
            </a:r>
            <a:endParaRPr lang="en-US" b="1" dirty="0">
              <a:solidFill>
                <a:srgbClr val="0066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3143248"/>
            <a:ext cx="70009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66FF"/>
                </a:solidFill>
              </a:rPr>
              <a:t>Relative financial cost </a:t>
            </a:r>
            <a:r>
              <a:rPr lang="en-GB" b="1" dirty="0" smtClean="0"/>
              <a:t>is the amount of money lost relative to how much the people have to start with – this is greatest in poorer countries. Less actual money is lost, but the effects of the loss are greater </a:t>
            </a:r>
            <a:endParaRPr lang="en-US" b="1" dirty="0">
              <a:solidFill>
                <a:srgbClr val="0066FF"/>
              </a:solidFill>
            </a:endParaRPr>
          </a:p>
        </p:txBody>
      </p:sp>
      <p:pic>
        <p:nvPicPr>
          <p:cNvPr id="5" name="Picture 4" descr="canstock122813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7904" y="4365104"/>
            <a:ext cx="1512168" cy="1522316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>
    <p:wheel spokes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 build="allAtOnce"/>
      <p:bldP spid="4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Newsprint.thmx</Template>
  <TotalTime>251</TotalTime>
  <Words>421</Words>
  <Application>Microsoft Macintosh PowerPoint</Application>
  <PresentationFormat>On-screen Show (4:3)</PresentationFormat>
  <Paragraphs>30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NewsPrint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</dc:creator>
  <cp:lastModifiedBy>Steven Heath</cp:lastModifiedBy>
  <cp:revision>27</cp:revision>
  <dcterms:created xsi:type="dcterms:W3CDTF">2009-11-25T19:01:14Z</dcterms:created>
  <dcterms:modified xsi:type="dcterms:W3CDTF">2016-08-30T10:53:42Z</dcterms:modified>
</cp:coreProperties>
</file>