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A011-0021-46B6-B4A2-688A17DD6203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332-4EFB-46F3-8996-F034B2BD9C6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258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A011-0021-46B6-B4A2-688A17DD6203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332-4EFB-46F3-8996-F034B2BD9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50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A011-0021-46B6-B4A2-688A17DD6203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332-4EFB-46F3-8996-F034B2BD9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1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A011-0021-46B6-B4A2-688A17DD6203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332-4EFB-46F3-8996-F034B2BD9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56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A011-0021-46B6-B4A2-688A17DD6203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332-4EFB-46F3-8996-F034B2BD9C6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839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A011-0021-46B6-B4A2-688A17DD6203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332-4EFB-46F3-8996-F034B2BD9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5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A011-0021-46B6-B4A2-688A17DD6203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332-4EFB-46F3-8996-F034B2BD9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0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A011-0021-46B6-B4A2-688A17DD6203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332-4EFB-46F3-8996-F034B2BD9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1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A011-0021-46B6-B4A2-688A17DD6203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332-4EFB-46F3-8996-F034B2BD9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80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0BAA011-0021-46B6-B4A2-688A17DD6203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B51332-4EFB-46F3-8996-F034B2BD9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21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A011-0021-46B6-B4A2-688A17DD6203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332-4EFB-46F3-8996-F034B2BD9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14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0BAA011-0021-46B6-B4A2-688A17DD6203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CB51332-4EFB-46F3-8996-F034B2BD9C6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0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Urban Modelling and Theories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74" y="1846263"/>
            <a:ext cx="5895902" cy="4022725"/>
          </a:xfrm>
        </p:spPr>
      </p:pic>
    </p:spTree>
    <p:extLst>
      <p:ext uri="{BB962C8B-B14F-4D97-AF65-F5344CB8AC3E}">
        <p14:creationId xmlns:p14="http://schemas.microsoft.com/office/powerpoint/2010/main" val="4177825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90525"/>
            <a:ext cx="7858125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2011 Antoine Delaitre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4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29734"/>
            <a:ext cx="3866284" cy="317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" b="28061"/>
          <a:stretch/>
        </p:blipFill>
        <p:spPr bwMode="auto">
          <a:xfrm>
            <a:off x="152400" y="685800"/>
            <a:ext cx="4419600" cy="313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75813" y="344177"/>
            <a:ext cx="2855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Slum Dwellers (World, 2005)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0" y="316468"/>
            <a:ext cx="271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Slum Dwellers (1990-2007)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75499"/>
            <a:ext cx="3067765" cy="230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78310" y="3946801"/>
            <a:ext cx="1422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Dhaka </a:t>
            </a:r>
            <a:r>
              <a:rPr lang="en-US" sz="1200" dirty="0" smtClean="0"/>
              <a:t>(</a:t>
            </a:r>
            <a:r>
              <a:rPr lang="en-US" sz="1200" dirty="0" err="1" smtClean="0"/>
              <a:t>Bengladesh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627" y="4213704"/>
            <a:ext cx="3092383" cy="206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2011 Antoine Delaitre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83198" y="4003854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Caracas (Venezuela)</a:t>
            </a:r>
          </a:p>
        </p:txBody>
      </p:sp>
    </p:spTree>
    <p:extLst>
      <p:ext uri="{BB962C8B-B14F-4D97-AF65-F5344CB8AC3E}">
        <p14:creationId xmlns:p14="http://schemas.microsoft.com/office/powerpoint/2010/main" val="1400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856514"/>
            <a:ext cx="4495800" cy="293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467864"/>
            <a:ext cx="316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City of the Dead in Cairo (Egypt)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417" y="663262"/>
            <a:ext cx="4191000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19" y="3962400"/>
            <a:ext cx="3296282" cy="219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42918" y="164068"/>
            <a:ext cx="308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Shantytown in Mumbai (India)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59829" y="4328605"/>
            <a:ext cx="1857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Favela da </a:t>
            </a:r>
            <a:r>
              <a:rPr lang="en-US" dirty="0" err="1" smtClean="0"/>
              <a:t>Rocinha</a:t>
            </a:r>
            <a:endParaRPr lang="en-US" dirty="0"/>
          </a:p>
          <a:p>
            <a:r>
              <a:rPr lang="en-US" dirty="0" smtClean="0"/>
              <a:t>in Rio de Janeiro</a:t>
            </a:r>
          </a:p>
          <a:p>
            <a:r>
              <a:rPr lang="en-US" dirty="0" smtClean="0"/>
              <a:t>(Brazil)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2011 Antoine Delaitre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25864" y="4057475"/>
            <a:ext cx="310899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Identify characteristics of slum: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Tenure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Services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Constructions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Population density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Type of economy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00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8" t="32790" r="40009" b="28345"/>
          <a:stretch/>
        </p:blipFill>
        <p:spPr bwMode="auto">
          <a:xfrm>
            <a:off x="152400" y="219966"/>
            <a:ext cx="4366871" cy="2843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32526" r="39706" b="27685"/>
          <a:stretch/>
        </p:blipFill>
        <p:spPr bwMode="auto">
          <a:xfrm>
            <a:off x="4783288" y="152400"/>
            <a:ext cx="4288665" cy="291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34286" r="39706" b="27685"/>
          <a:stretch/>
        </p:blipFill>
        <p:spPr bwMode="auto">
          <a:xfrm>
            <a:off x="152400" y="3733800"/>
            <a:ext cx="4288665" cy="2781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32526" r="40596" b="28566"/>
          <a:stretch/>
        </p:blipFill>
        <p:spPr bwMode="auto">
          <a:xfrm>
            <a:off x="4899197" y="3733800"/>
            <a:ext cx="4172756" cy="28462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434" y="3114248"/>
            <a:ext cx="6119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Stage 1: “invasion”                                                                                            Stage 2: “Consolidation”</a:t>
            </a:r>
          </a:p>
          <a:p>
            <a:endParaRPr lang="en-US" sz="1200" dirty="0"/>
          </a:p>
          <a:p>
            <a:r>
              <a:rPr lang="en-US" sz="1200" dirty="0" smtClean="0"/>
              <a:t>Stage 3: “Upgrading”                                                                                        Stage 4: “Assimilation”</a:t>
            </a:r>
            <a:endParaRPr lang="en-US" sz="1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2011 Antoine Delaitre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5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2011 Antoine Delaitre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14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2057400" y="2133600"/>
            <a:ext cx="1447800" cy="1371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3505200" y="3505200"/>
            <a:ext cx="1600200" cy="533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5105400" y="4038601"/>
            <a:ext cx="2209800" cy="155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315200" y="4193951"/>
            <a:ext cx="1447800" cy="378049"/>
          </a:xfrm>
          <a:prstGeom prst="rect">
            <a:avLst/>
          </a:prstGeom>
          <a:solidFill>
            <a:srgbClr val="C1EFFF"/>
          </a:solidFill>
          <a:ln>
            <a:solidFill>
              <a:srgbClr val="C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781800" y="3427524"/>
            <a:ext cx="152400" cy="7634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553200" y="3429000"/>
            <a:ext cx="152400" cy="7634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324600" y="3657600"/>
            <a:ext cx="152400" cy="4586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96000" y="3657600"/>
            <a:ext cx="152400" cy="4586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867400" y="3809262"/>
            <a:ext cx="152400" cy="30553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638800" y="3809262"/>
            <a:ext cx="152400" cy="30553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410200" y="3810000"/>
            <a:ext cx="152400" cy="30553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181600" y="3733062"/>
            <a:ext cx="152400" cy="30553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953000" y="3847362"/>
            <a:ext cx="152400" cy="19123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724400" y="3771162"/>
            <a:ext cx="152400" cy="19123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495800" y="3694962"/>
            <a:ext cx="152400" cy="19123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267200" y="3618762"/>
            <a:ext cx="152400" cy="19123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038600" y="3542562"/>
            <a:ext cx="152400" cy="19123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810000" y="3429000"/>
            <a:ext cx="152400" cy="1912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581400" y="3352800"/>
            <a:ext cx="152400" cy="1912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352800" y="3237762"/>
            <a:ext cx="152400" cy="1912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200400" y="3085362"/>
            <a:ext cx="152400" cy="1912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048000" y="2932962"/>
            <a:ext cx="152400" cy="1912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895600" y="2780562"/>
            <a:ext cx="152400" cy="1912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743200" y="2628162"/>
            <a:ext cx="152400" cy="1912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590800" y="2514600"/>
            <a:ext cx="152400" cy="1912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438400" y="2362200"/>
            <a:ext cx="152400" cy="1912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286000" y="2209800"/>
            <a:ext cx="152400" cy="1912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133600" y="2133600"/>
            <a:ext cx="152400" cy="1912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-Right Arrow 48"/>
          <p:cNvSpPr/>
          <p:nvPr/>
        </p:nvSpPr>
        <p:spPr>
          <a:xfrm rot="1358240">
            <a:off x="1893427" y="3731846"/>
            <a:ext cx="4114800" cy="763476"/>
          </a:xfrm>
          <a:prstGeom prst="leftRightArrow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un 49"/>
          <p:cNvSpPr/>
          <p:nvPr/>
        </p:nvSpPr>
        <p:spPr>
          <a:xfrm>
            <a:off x="7505700" y="2401038"/>
            <a:ext cx="495300" cy="475143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/>
          <p:cNvSpPr/>
          <p:nvPr/>
        </p:nvSpPr>
        <p:spPr>
          <a:xfrm>
            <a:off x="1778358" y="2002095"/>
            <a:ext cx="381000" cy="22712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/>
          <p:cNvSpPr/>
          <p:nvPr/>
        </p:nvSpPr>
        <p:spPr>
          <a:xfrm>
            <a:off x="1676400" y="1828800"/>
            <a:ext cx="381000" cy="22712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loud 53"/>
          <p:cNvSpPr/>
          <p:nvPr/>
        </p:nvSpPr>
        <p:spPr>
          <a:xfrm>
            <a:off x="1371600" y="1373076"/>
            <a:ext cx="381000" cy="22712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/>
          <p:cNvSpPr/>
          <p:nvPr/>
        </p:nvSpPr>
        <p:spPr>
          <a:xfrm>
            <a:off x="1447800" y="1525476"/>
            <a:ext cx="381000" cy="22712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loud 55"/>
          <p:cNvSpPr/>
          <p:nvPr/>
        </p:nvSpPr>
        <p:spPr>
          <a:xfrm>
            <a:off x="1600200" y="1676400"/>
            <a:ext cx="381000" cy="22712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144816" y="304800"/>
            <a:ext cx="662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URBAN SEGREGATION IN DEVELOPING COUNTRIES: RIO DE JANEIRO</a:t>
            </a:r>
            <a:endParaRPr lang="en-US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6965539" y="3944779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Beach</a:t>
            </a:r>
            <a:endParaRPr lang="en-US" sz="1000" dirty="0"/>
          </a:p>
        </p:txBody>
      </p:sp>
      <p:sp>
        <p:nvSpPr>
          <p:cNvPr id="59" name="TextBox 58"/>
          <p:cNvSpPr txBox="1"/>
          <p:nvPr/>
        </p:nvSpPr>
        <p:spPr>
          <a:xfrm>
            <a:off x="869539" y="1131597"/>
            <a:ext cx="756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Vegetation</a:t>
            </a:r>
            <a:endParaRPr lang="en-US" sz="1000" dirty="0"/>
          </a:p>
        </p:txBody>
      </p:sp>
      <p:sp>
        <p:nvSpPr>
          <p:cNvPr id="60" name="TextBox 59"/>
          <p:cNvSpPr txBox="1"/>
          <p:nvPr/>
        </p:nvSpPr>
        <p:spPr>
          <a:xfrm>
            <a:off x="2217129" y="1676400"/>
            <a:ext cx="12795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Recent slums</a:t>
            </a:r>
          </a:p>
          <a:p>
            <a:pPr algn="ctr"/>
            <a:r>
              <a:rPr lang="en-US" sz="1000" dirty="0" smtClean="0"/>
              <a:t>Poor migrants</a:t>
            </a:r>
          </a:p>
          <a:p>
            <a:pPr algn="ctr"/>
            <a:r>
              <a:rPr lang="en-US" sz="1000" dirty="0" smtClean="0"/>
              <a:t>Lack of basic services</a:t>
            </a:r>
            <a:endParaRPr lang="en-US" sz="1000" dirty="0"/>
          </a:p>
        </p:txBody>
      </p:sp>
      <p:sp>
        <p:nvSpPr>
          <p:cNvPr id="61" name="TextBox 60"/>
          <p:cNvSpPr txBox="1"/>
          <p:nvPr/>
        </p:nvSpPr>
        <p:spPr>
          <a:xfrm>
            <a:off x="3481249" y="2819400"/>
            <a:ext cx="11368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Older slums</a:t>
            </a:r>
          </a:p>
          <a:p>
            <a:pPr algn="ctr"/>
            <a:r>
              <a:rPr lang="en-US" sz="1000" dirty="0" smtClean="0"/>
              <a:t>upgrading process</a:t>
            </a:r>
          </a:p>
          <a:p>
            <a:pPr algn="ctr"/>
            <a:r>
              <a:rPr lang="en-US" sz="1000" dirty="0" smtClean="0"/>
              <a:t>Some services</a:t>
            </a:r>
            <a:endParaRPr lang="en-US" sz="1000" dirty="0"/>
          </a:p>
        </p:txBody>
      </p:sp>
      <p:sp>
        <p:nvSpPr>
          <p:cNvPr id="62" name="TextBox 61"/>
          <p:cNvSpPr txBox="1"/>
          <p:nvPr/>
        </p:nvSpPr>
        <p:spPr>
          <a:xfrm>
            <a:off x="4343400" y="3411379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Middle/Upper class housing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974654" y="2971800"/>
            <a:ext cx="1188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Luxury housing</a:t>
            </a:r>
          </a:p>
          <a:p>
            <a:pPr algn="ctr"/>
            <a:r>
              <a:rPr lang="en-US" sz="1000" dirty="0" smtClean="0"/>
              <a:t>High end amenities</a:t>
            </a:r>
          </a:p>
        </p:txBody>
      </p:sp>
      <p:sp>
        <p:nvSpPr>
          <p:cNvPr id="64" name="TextBox 63"/>
          <p:cNvSpPr txBox="1"/>
          <p:nvPr/>
        </p:nvSpPr>
        <p:spPr>
          <a:xfrm rot="1409373">
            <a:off x="2396969" y="4004496"/>
            <a:ext cx="30460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Desirability/age of neighborhood – Wealth of residents</a:t>
            </a:r>
          </a:p>
        </p:txBody>
      </p:sp>
      <p:sp>
        <p:nvSpPr>
          <p:cNvPr id="65" name="Plus 64"/>
          <p:cNvSpPr/>
          <p:nvPr/>
        </p:nvSpPr>
        <p:spPr>
          <a:xfrm>
            <a:off x="5943600" y="4648200"/>
            <a:ext cx="381000" cy="4572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inus 66"/>
          <p:cNvSpPr/>
          <p:nvPr/>
        </p:nvSpPr>
        <p:spPr>
          <a:xfrm>
            <a:off x="1563916" y="2971800"/>
            <a:ext cx="417284" cy="304800"/>
          </a:xfrm>
          <a:prstGeom prst="mathMinus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1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2011 Antoine Delaitre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15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52513"/>
            <a:ext cx="609600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685800"/>
            <a:ext cx="471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 Francisco Zoning Map (www.sf-planning.org)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09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2011 Antoine Delaitre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16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75008"/>
            <a:ext cx="675640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0400" y="630996"/>
            <a:ext cx="25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 Francisco CBD zoning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07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2011 Antoine Delaitre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17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159"/>
            <a:ext cx="8305800" cy="627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99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 flipH="1">
            <a:off x="5318261" y="1577225"/>
            <a:ext cx="2432905" cy="50684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2011 Antoine </a:t>
            </a:r>
            <a:r>
              <a:rPr lang="en-US" dirty="0" err="1" smtClean="0"/>
              <a:t>Delaitre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18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 rot="1468193">
            <a:off x="3559035" y="586625"/>
            <a:ext cx="2566993" cy="5562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468193">
            <a:off x="2617307" y="4910142"/>
            <a:ext cx="2598247" cy="105932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468193">
            <a:off x="2577305" y="5226415"/>
            <a:ext cx="647764" cy="2926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468193">
            <a:off x="3120584" y="1855696"/>
            <a:ext cx="177597" cy="3613555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468193">
            <a:off x="3074507" y="3936529"/>
            <a:ext cx="2598247" cy="1059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468193">
            <a:off x="3650476" y="2305975"/>
            <a:ext cx="1299123" cy="145260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468193">
            <a:off x="5857191" y="1277974"/>
            <a:ext cx="404912" cy="186126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468193">
            <a:off x="5132346" y="2428612"/>
            <a:ext cx="744224" cy="186126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468193">
            <a:off x="5293005" y="399558"/>
            <a:ext cx="968273" cy="2355335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468193">
            <a:off x="1941123" y="6070129"/>
            <a:ext cx="383850" cy="26298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381000" y="5257801"/>
            <a:ext cx="762001" cy="685799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7696200" y="2506751"/>
            <a:ext cx="762001" cy="685799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7696199" y="4800601"/>
            <a:ext cx="762001" cy="685799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4114799" y="2895600"/>
            <a:ext cx="762001" cy="685799"/>
          </a:xfrm>
          <a:prstGeom prst="star5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362200" y="5640052"/>
            <a:ext cx="457200" cy="362389"/>
          </a:xfrm>
          <a:prstGeom prst="straightConnector1">
            <a:avLst/>
          </a:prstGeom>
          <a:ln w="5715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219201" y="4028853"/>
            <a:ext cx="1676399" cy="1381347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553200" y="2983894"/>
            <a:ext cx="1197966" cy="208656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964834" y="4466193"/>
            <a:ext cx="1578966" cy="563007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5-Point Star 31"/>
          <p:cNvSpPr/>
          <p:nvPr/>
        </p:nvSpPr>
        <p:spPr>
          <a:xfrm>
            <a:off x="5181600" y="5943601"/>
            <a:ext cx="762001" cy="685799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5638800" y="5029201"/>
            <a:ext cx="0" cy="838199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71602" y="152400"/>
            <a:ext cx="2928435" cy="61660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 rot="1468193">
            <a:off x="1190982" y="5390430"/>
            <a:ext cx="361238" cy="1059329"/>
          </a:xfrm>
          <a:prstGeom prst="rect">
            <a:avLst/>
          </a:prstGeom>
          <a:pattFill prst="wdDnDiag">
            <a:fgClr>
              <a:srgbClr val="FF00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200000">
            <a:off x="517946" y="392620"/>
            <a:ext cx="176685" cy="4582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521781" y="673134"/>
            <a:ext cx="176685" cy="45824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6200000">
            <a:off x="521781" y="977934"/>
            <a:ext cx="176685" cy="4582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521781" y="1282734"/>
            <a:ext cx="176685" cy="4582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6200000">
            <a:off x="521781" y="1587534"/>
            <a:ext cx="176685" cy="45824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16200000">
            <a:off x="521781" y="1892334"/>
            <a:ext cx="176685" cy="45824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 rot="16200000">
            <a:off x="521781" y="2197134"/>
            <a:ext cx="176685" cy="45824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 rot="16200000">
            <a:off x="521781" y="2831020"/>
            <a:ext cx="176685" cy="458246"/>
          </a:xfrm>
          <a:prstGeom prst="rect">
            <a:avLst/>
          </a:prstGeom>
          <a:pattFill prst="wdDnDiag">
            <a:fgClr>
              <a:srgbClr val="FF00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-Point Star 52"/>
          <p:cNvSpPr/>
          <p:nvPr/>
        </p:nvSpPr>
        <p:spPr>
          <a:xfrm>
            <a:off x="457200" y="3300886"/>
            <a:ext cx="228600" cy="223726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-Point Star 53"/>
          <p:cNvSpPr/>
          <p:nvPr/>
        </p:nvSpPr>
        <p:spPr>
          <a:xfrm>
            <a:off x="457200" y="3610560"/>
            <a:ext cx="228600" cy="223726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-Point Star 54"/>
          <p:cNvSpPr/>
          <p:nvPr/>
        </p:nvSpPr>
        <p:spPr>
          <a:xfrm>
            <a:off x="457200" y="3915360"/>
            <a:ext cx="228600" cy="223726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228600" y="4348323"/>
            <a:ext cx="610647" cy="0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228600" y="4672486"/>
            <a:ext cx="610647" cy="0"/>
          </a:xfrm>
          <a:prstGeom prst="straightConnector1">
            <a:avLst/>
          </a:prstGeom>
          <a:ln w="5715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987810" y="152400"/>
            <a:ext cx="1867819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Key</a:t>
            </a:r>
          </a:p>
          <a:p>
            <a:endParaRPr lang="en-US" sz="1000" dirty="0" smtClean="0"/>
          </a:p>
          <a:p>
            <a:r>
              <a:rPr lang="en-US" sz="1000" dirty="0" smtClean="0"/>
              <a:t>Mostly residential</a:t>
            </a:r>
          </a:p>
          <a:p>
            <a:r>
              <a:rPr lang="en-US" sz="1000" dirty="0" smtClean="0"/>
              <a:t>(middle/upper class)</a:t>
            </a:r>
          </a:p>
          <a:p>
            <a:r>
              <a:rPr lang="en-US" sz="1000" dirty="0" smtClean="0"/>
              <a:t>Parks</a:t>
            </a:r>
          </a:p>
          <a:p>
            <a:endParaRPr lang="en-US" sz="1000" dirty="0"/>
          </a:p>
          <a:p>
            <a:r>
              <a:rPr lang="en-US" sz="1000" dirty="0" smtClean="0"/>
              <a:t>Financial District</a:t>
            </a:r>
          </a:p>
          <a:p>
            <a:endParaRPr lang="en-US" sz="1000" dirty="0"/>
          </a:p>
          <a:p>
            <a:r>
              <a:rPr lang="en-US" sz="1000" dirty="0" smtClean="0"/>
              <a:t>Shops, nightlife, boutique hotels</a:t>
            </a:r>
          </a:p>
          <a:p>
            <a:endParaRPr lang="en-US" sz="1000" dirty="0"/>
          </a:p>
          <a:p>
            <a:r>
              <a:rPr lang="en-US" sz="1000" dirty="0" smtClean="0"/>
              <a:t>Luxury shops, high-end hotels</a:t>
            </a:r>
          </a:p>
          <a:p>
            <a:endParaRPr lang="en-US" sz="1000" dirty="0"/>
          </a:p>
          <a:p>
            <a:r>
              <a:rPr lang="en-US" sz="1000" dirty="0" smtClean="0"/>
              <a:t>Theaters &amp; art galleries</a:t>
            </a:r>
          </a:p>
          <a:p>
            <a:endParaRPr lang="en-US" sz="1000" dirty="0"/>
          </a:p>
          <a:p>
            <a:r>
              <a:rPr lang="en-US" sz="1000" dirty="0" smtClean="0"/>
              <a:t>Cultural landmarks / Museums</a:t>
            </a:r>
          </a:p>
          <a:p>
            <a:endParaRPr lang="en-US" sz="1000" dirty="0"/>
          </a:p>
          <a:p>
            <a:r>
              <a:rPr lang="en-US" sz="1000" dirty="0" smtClean="0"/>
              <a:t>United Nations</a:t>
            </a:r>
          </a:p>
          <a:p>
            <a:endParaRPr lang="en-US" sz="1000" dirty="0"/>
          </a:p>
          <a:p>
            <a:r>
              <a:rPr lang="en-US" sz="1000" dirty="0" smtClean="0"/>
              <a:t>Port of New York</a:t>
            </a:r>
          </a:p>
          <a:p>
            <a:endParaRPr lang="en-US" sz="1000" dirty="0" smtClean="0"/>
          </a:p>
          <a:p>
            <a:r>
              <a:rPr lang="en-US" sz="1000" dirty="0" smtClean="0"/>
              <a:t>Airports</a:t>
            </a:r>
          </a:p>
          <a:p>
            <a:endParaRPr lang="en-US" sz="1000" dirty="0"/>
          </a:p>
          <a:p>
            <a:r>
              <a:rPr lang="en-US" sz="1000" dirty="0" smtClean="0"/>
              <a:t>Train Station</a:t>
            </a:r>
          </a:p>
          <a:p>
            <a:endParaRPr lang="en-US" sz="1000" dirty="0"/>
          </a:p>
          <a:p>
            <a:r>
              <a:rPr lang="en-US" sz="1000" dirty="0" smtClean="0"/>
              <a:t>Cruise Terminal</a:t>
            </a:r>
          </a:p>
          <a:p>
            <a:endParaRPr lang="en-US" sz="1000" dirty="0"/>
          </a:p>
          <a:p>
            <a:r>
              <a:rPr lang="en-US" sz="1000" dirty="0" smtClean="0"/>
              <a:t>Metro link</a:t>
            </a:r>
          </a:p>
          <a:p>
            <a:endParaRPr lang="en-US" sz="1000" dirty="0"/>
          </a:p>
          <a:p>
            <a:r>
              <a:rPr lang="en-US" sz="1000" dirty="0" smtClean="0"/>
              <a:t>Ferry link</a:t>
            </a:r>
            <a:endParaRPr lang="en-US" sz="1000" dirty="0"/>
          </a:p>
        </p:txBody>
      </p:sp>
      <p:sp>
        <p:nvSpPr>
          <p:cNvPr id="66" name="Rounded Rectangle 65"/>
          <p:cNvSpPr/>
          <p:nvPr/>
        </p:nvSpPr>
        <p:spPr>
          <a:xfrm>
            <a:off x="152400" y="2895600"/>
            <a:ext cx="1980648" cy="20044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99013" y="425449"/>
            <a:ext cx="2802173" cy="24585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 rot="17723995">
            <a:off x="5364931" y="1546225"/>
            <a:ext cx="821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Central Park</a:t>
            </a:r>
            <a:endParaRPr lang="en-US" sz="1000" dirty="0"/>
          </a:p>
        </p:txBody>
      </p:sp>
      <p:sp>
        <p:nvSpPr>
          <p:cNvPr id="69" name="TextBox 68"/>
          <p:cNvSpPr txBox="1"/>
          <p:nvPr/>
        </p:nvSpPr>
        <p:spPr>
          <a:xfrm rot="17723995">
            <a:off x="5726596" y="1891637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“Museum Mile”</a:t>
            </a:r>
            <a:endParaRPr lang="en-US" sz="1000" dirty="0"/>
          </a:p>
        </p:txBody>
      </p:sp>
      <p:sp>
        <p:nvSpPr>
          <p:cNvPr id="70" name="TextBox 69"/>
          <p:cNvSpPr txBox="1"/>
          <p:nvPr/>
        </p:nvSpPr>
        <p:spPr>
          <a:xfrm rot="17723995">
            <a:off x="5086572" y="3407126"/>
            <a:ext cx="845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Fifth Avenue</a:t>
            </a:r>
            <a:endParaRPr lang="en-US" sz="1000" dirty="0"/>
          </a:p>
        </p:txBody>
      </p:sp>
      <p:sp>
        <p:nvSpPr>
          <p:cNvPr id="71" name="TextBox 70"/>
          <p:cNvSpPr txBox="1"/>
          <p:nvPr/>
        </p:nvSpPr>
        <p:spPr>
          <a:xfrm rot="17723995">
            <a:off x="2905083" y="3207002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Chelsea Piers</a:t>
            </a:r>
            <a:endParaRPr lang="en-US" sz="1000" dirty="0"/>
          </a:p>
        </p:txBody>
      </p:sp>
      <p:sp>
        <p:nvSpPr>
          <p:cNvPr id="72" name="TextBox 71"/>
          <p:cNvSpPr txBox="1"/>
          <p:nvPr/>
        </p:nvSpPr>
        <p:spPr>
          <a:xfrm rot="17723995">
            <a:off x="2349072" y="3142387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New Jersey</a:t>
            </a:r>
            <a:endParaRPr lang="en-US" sz="1000" dirty="0"/>
          </a:p>
        </p:txBody>
      </p:sp>
      <p:sp>
        <p:nvSpPr>
          <p:cNvPr id="73" name="TextBox 72"/>
          <p:cNvSpPr txBox="1"/>
          <p:nvPr/>
        </p:nvSpPr>
        <p:spPr>
          <a:xfrm rot="17723995">
            <a:off x="2962949" y="2336945"/>
            <a:ext cx="877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Hudson River</a:t>
            </a:r>
            <a:endParaRPr lang="en-US" sz="1000" dirty="0"/>
          </a:p>
        </p:txBody>
      </p:sp>
      <p:sp>
        <p:nvSpPr>
          <p:cNvPr id="74" name="TextBox 73"/>
          <p:cNvSpPr txBox="1"/>
          <p:nvPr/>
        </p:nvSpPr>
        <p:spPr>
          <a:xfrm rot="17723995">
            <a:off x="5948849" y="3778189"/>
            <a:ext cx="6944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East River</a:t>
            </a:r>
            <a:endParaRPr lang="en-US" sz="1000" dirty="0"/>
          </a:p>
        </p:txBody>
      </p:sp>
      <p:sp>
        <p:nvSpPr>
          <p:cNvPr id="75" name="TextBox 74"/>
          <p:cNvSpPr txBox="1"/>
          <p:nvPr/>
        </p:nvSpPr>
        <p:spPr>
          <a:xfrm rot="17723995">
            <a:off x="5804375" y="5606435"/>
            <a:ext cx="64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Brooklyn</a:t>
            </a:r>
            <a:endParaRPr lang="en-US" sz="1000" dirty="0"/>
          </a:p>
        </p:txBody>
      </p:sp>
      <p:sp>
        <p:nvSpPr>
          <p:cNvPr id="76" name="TextBox 75"/>
          <p:cNvSpPr txBox="1"/>
          <p:nvPr/>
        </p:nvSpPr>
        <p:spPr>
          <a:xfrm rot="17723995">
            <a:off x="6892121" y="3418356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Queens</a:t>
            </a:r>
            <a:endParaRPr lang="en-US" sz="1000" dirty="0"/>
          </a:p>
        </p:txBody>
      </p:sp>
      <p:sp>
        <p:nvSpPr>
          <p:cNvPr id="77" name="TextBox 76"/>
          <p:cNvSpPr txBox="1"/>
          <p:nvPr/>
        </p:nvSpPr>
        <p:spPr>
          <a:xfrm rot="1510835">
            <a:off x="5977058" y="264900"/>
            <a:ext cx="5661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Harlem</a:t>
            </a:r>
            <a:endParaRPr lang="en-US" sz="1000" dirty="0"/>
          </a:p>
        </p:txBody>
      </p:sp>
      <p:sp>
        <p:nvSpPr>
          <p:cNvPr id="78" name="TextBox 77"/>
          <p:cNvSpPr txBox="1"/>
          <p:nvPr/>
        </p:nvSpPr>
        <p:spPr>
          <a:xfrm rot="1510835">
            <a:off x="4049442" y="2623349"/>
            <a:ext cx="8851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Times Square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 rot="1510835">
            <a:off x="3596177" y="3310968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Chelsea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191000" y="3048000"/>
            <a:ext cx="562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Grand</a:t>
            </a:r>
          </a:p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Central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 rot="1510835">
            <a:off x="3164020" y="3906712"/>
            <a:ext cx="747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Greenwich</a:t>
            </a:r>
          </a:p>
          <a:p>
            <a:pPr algn="ctr"/>
            <a:r>
              <a:rPr lang="en-US" sz="1000" dirty="0" smtClean="0"/>
              <a:t>Village</a:t>
            </a:r>
          </a:p>
        </p:txBody>
      </p:sp>
      <p:sp>
        <p:nvSpPr>
          <p:cNvPr id="82" name="TextBox 81"/>
          <p:cNvSpPr txBox="1"/>
          <p:nvPr/>
        </p:nvSpPr>
        <p:spPr>
          <a:xfrm rot="1510835">
            <a:off x="3917887" y="4256198"/>
            <a:ext cx="4587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 smtClean="0"/>
              <a:t>SoHo</a:t>
            </a:r>
            <a:endParaRPr lang="en-US" sz="1000" dirty="0" smtClean="0"/>
          </a:p>
        </p:txBody>
      </p:sp>
      <p:sp>
        <p:nvSpPr>
          <p:cNvPr id="83" name="TextBox 82"/>
          <p:cNvSpPr txBox="1"/>
          <p:nvPr/>
        </p:nvSpPr>
        <p:spPr>
          <a:xfrm rot="1510835">
            <a:off x="4686744" y="4620878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East Village</a:t>
            </a:r>
          </a:p>
        </p:txBody>
      </p:sp>
      <p:sp>
        <p:nvSpPr>
          <p:cNvPr id="84" name="TextBox 83"/>
          <p:cNvSpPr txBox="1"/>
          <p:nvPr/>
        </p:nvSpPr>
        <p:spPr>
          <a:xfrm rot="1510835">
            <a:off x="3220785" y="5468098"/>
            <a:ext cx="7649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Wall Street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133600" y="5943600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Statue of Liberty</a:t>
            </a:r>
          </a:p>
          <a:p>
            <a:pPr algn="ctr"/>
            <a:r>
              <a:rPr lang="en-US" sz="1000" dirty="0" smtClean="0"/>
              <a:t>Ellis Island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900706" y="5481851"/>
            <a:ext cx="3529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JFK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683457" y="3200400"/>
            <a:ext cx="7393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La Guardia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53309" y="5961214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Newark</a:t>
            </a:r>
          </a:p>
        </p:txBody>
      </p:sp>
      <p:sp>
        <p:nvSpPr>
          <p:cNvPr id="89" name="TextBox 88"/>
          <p:cNvSpPr txBox="1"/>
          <p:nvPr/>
        </p:nvSpPr>
        <p:spPr>
          <a:xfrm rot="1510835">
            <a:off x="2552277" y="5256435"/>
            <a:ext cx="721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Battery </a:t>
            </a:r>
            <a:r>
              <a:rPr lang="en-US" sz="1000" dirty="0" err="1" smtClean="0"/>
              <a:t>Pk</a:t>
            </a:r>
            <a:endParaRPr lang="en-US" sz="1000" dirty="0" smtClean="0"/>
          </a:p>
        </p:txBody>
      </p:sp>
      <p:sp>
        <p:nvSpPr>
          <p:cNvPr id="90" name="TextBox 89"/>
          <p:cNvSpPr txBox="1"/>
          <p:nvPr/>
        </p:nvSpPr>
        <p:spPr>
          <a:xfrm rot="17723995">
            <a:off x="4406349" y="1214942"/>
            <a:ext cx="10583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Upper West Side</a:t>
            </a:r>
            <a:endParaRPr lang="en-US" sz="1000" dirty="0"/>
          </a:p>
        </p:txBody>
      </p:sp>
      <p:sp>
        <p:nvSpPr>
          <p:cNvPr id="91" name="TextBox 90"/>
          <p:cNvSpPr txBox="1"/>
          <p:nvPr/>
        </p:nvSpPr>
        <p:spPr>
          <a:xfrm rot="17723995">
            <a:off x="6084681" y="1936881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Upper East Side</a:t>
            </a:r>
            <a:endParaRPr lang="en-US" sz="1000" dirty="0"/>
          </a:p>
        </p:txBody>
      </p:sp>
      <p:sp>
        <p:nvSpPr>
          <p:cNvPr id="93" name="Oval 92"/>
          <p:cNvSpPr/>
          <p:nvPr/>
        </p:nvSpPr>
        <p:spPr>
          <a:xfrm>
            <a:off x="5715000" y="3962400"/>
            <a:ext cx="352080" cy="39074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57200" y="2590800"/>
            <a:ext cx="223885" cy="24204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6913074" y="228600"/>
            <a:ext cx="1961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URBAN LAND USE:</a:t>
            </a:r>
          </a:p>
          <a:p>
            <a:pPr algn="ctr"/>
            <a:r>
              <a:rPr lang="en-US" b="1" dirty="0" smtClean="0"/>
              <a:t>MANHATTAN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542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 rot="19266506">
            <a:off x="6810302" y="-95017"/>
            <a:ext cx="779356" cy="39294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9266506">
            <a:off x="4017370" y="3497801"/>
            <a:ext cx="1431833" cy="14927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9266506">
            <a:off x="5128100" y="2899447"/>
            <a:ext cx="892982" cy="39901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9266506">
            <a:off x="5829643" y="4646950"/>
            <a:ext cx="2729005" cy="13061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9266506">
            <a:off x="5938112" y="-360131"/>
            <a:ext cx="754171" cy="60687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19266506">
            <a:off x="3356465" y="1407360"/>
            <a:ext cx="509101" cy="16556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2011 Antoine </a:t>
            </a:r>
            <a:r>
              <a:rPr lang="en-US" dirty="0" err="1" smtClean="0"/>
              <a:t>Delaitre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19266506">
            <a:off x="4667938" y="531057"/>
            <a:ext cx="1224454" cy="4864376"/>
          </a:xfrm>
          <a:prstGeom prst="rect">
            <a:avLst/>
          </a:prstGeom>
          <a:solidFill>
            <a:srgbClr val="C1EFFF"/>
          </a:solidFill>
          <a:ln>
            <a:solidFill>
              <a:srgbClr val="C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9266506">
            <a:off x="3409021" y="3008243"/>
            <a:ext cx="1224454" cy="754982"/>
          </a:xfrm>
          <a:prstGeom prst="rect">
            <a:avLst/>
          </a:prstGeom>
          <a:solidFill>
            <a:srgbClr val="C1EFFF"/>
          </a:solidFill>
          <a:ln>
            <a:solidFill>
              <a:srgbClr val="C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9266506">
            <a:off x="3762914" y="1536201"/>
            <a:ext cx="277394" cy="5613301"/>
          </a:xfrm>
          <a:prstGeom prst="rect">
            <a:avLst/>
          </a:prstGeom>
          <a:solidFill>
            <a:srgbClr val="C1EFFF"/>
          </a:solidFill>
          <a:ln>
            <a:solidFill>
              <a:srgbClr val="C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572000" y="3352800"/>
            <a:ext cx="545391" cy="533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9266506">
            <a:off x="5923178" y="2553158"/>
            <a:ext cx="345978" cy="975829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9266506">
            <a:off x="5641754" y="1681486"/>
            <a:ext cx="230116" cy="30973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9266506">
            <a:off x="5061513" y="4360798"/>
            <a:ext cx="387963" cy="2181773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9266506">
            <a:off x="6540616" y="236858"/>
            <a:ext cx="387963" cy="401613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9266506">
            <a:off x="2772413" y="1777067"/>
            <a:ext cx="387963" cy="1720869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19266506">
            <a:off x="4019753" y="4141015"/>
            <a:ext cx="387963" cy="174827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19266506">
            <a:off x="3821132" y="3890459"/>
            <a:ext cx="307098" cy="14388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5571595" y="4781888"/>
            <a:ext cx="295805" cy="2473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Extract 26"/>
          <p:cNvSpPr/>
          <p:nvPr/>
        </p:nvSpPr>
        <p:spPr>
          <a:xfrm>
            <a:off x="5195703" y="3876291"/>
            <a:ext cx="272696" cy="266700"/>
          </a:xfrm>
          <a:prstGeom prst="flowChartExtra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Extract 27"/>
          <p:cNvSpPr/>
          <p:nvPr/>
        </p:nvSpPr>
        <p:spPr>
          <a:xfrm>
            <a:off x="6148740" y="2783245"/>
            <a:ext cx="272696" cy="266700"/>
          </a:xfrm>
          <a:prstGeom prst="flowChartExtra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Extract 28"/>
          <p:cNvSpPr/>
          <p:nvPr/>
        </p:nvSpPr>
        <p:spPr>
          <a:xfrm>
            <a:off x="6418309" y="5295900"/>
            <a:ext cx="272696" cy="266700"/>
          </a:xfrm>
          <a:prstGeom prst="flowChartExtra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9266506">
            <a:off x="4496454" y="897225"/>
            <a:ext cx="345978" cy="505183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stCxn id="9" idx="2"/>
            <a:endCxn id="9" idx="0"/>
          </p:cNvCxnSpPr>
          <p:nvPr/>
        </p:nvCxnSpPr>
        <p:spPr>
          <a:xfrm flipH="1" flipV="1">
            <a:off x="3784241" y="3091919"/>
            <a:ext cx="474014" cy="587630"/>
          </a:xfrm>
          <a:prstGeom prst="line">
            <a:avLst/>
          </a:prstGeom>
          <a:ln w="635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5663129" y="3643585"/>
            <a:ext cx="1118671" cy="842999"/>
          </a:xfrm>
          <a:prstGeom prst="line">
            <a:avLst/>
          </a:prstGeom>
          <a:ln w="635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34" idx="0"/>
          </p:cNvCxnSpPr>
          <p:nvPr/>
        </p:nvCxnSpPr>
        <p:spPr>
          <a:xfrm flipV="1">
            <a:off x="3276601" y="953216"/>
            <a:ext cx="1234253" cy="989884"/>
          </a:xfrm>
          <a:prstGeom prst="line">
            <a:avLst/>
          </a:prstGeom>
          <a:ln w="635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lowchart: Extract 52"/>
          <p:cNvSpPr/>
          <p:nvPr/>
        </p:nvSpPr>
        <p:spPr>
          <a:xfrm rot="20293633">
            <a:off x="6671301" y="3868293"/>
            <a:ext cx="750775" cy="870960"/>
          </a:xfrm>
          <a:prstGeom prst="flowChartExtra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Extract 53"/>
          <p:cNvSpPr/>
          <p:nvPr/>
        </p:nvSpPr>
        <p:spPr>
          <a:xfrm rot="17915373">
            <a:off x="5844395" y="4589112"/>
            <a:ext cx="750775" cy="870960"/>
          </a:xfrm>
          <a:prstGeom prst="flowChartExtra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9266506">
            <a:off x="5925029" y="5043839"/>
            <a:ext cx="230116" cy="30973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 rot="19266506">
            <a:off x="4358732" y="2714906"/>
            <a:ext cx="307098" cy="14388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 rot="2962890">
            <a:off x="5189298" y="3062683"/>
            <a:ext cx="344052" cy="17846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>
            <a:stCxn id="11" idx="6"/>
            <a:endCxn id="13" idx="3"/>
          </p:cNvCxnSpPr>
          <p:nvPr/>
        </p:nvCxnSpPr>
        <p:spPr>
          <a:xfrm flipV="1">
            <a:off x="5117391" y="2513643"/>
            <a:ext cx="713744" cy="1105857"/>
          </a:xfrm>
          <a:prstGeom prst="line">
            <a:avLst/>
          </a:prstGeom>
          <a:ln w="635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owchart: Extract 56"/>
          <p:cNvSpPr/>
          <p:nvPr/>
        </p:nvSpPr>
        <p:spPr>
          <a:xfrm>
            <a:off x="4756504" y="3124200"/>
            <a:ext cx="272696" cy="266700"/>
          </a:xfrm>
          <a:prstGeom prst="flowChartExtra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>
            <a:endCxn id="9" idx="2"/>
          </p:cNvCxnSpPr>
          <p:nvPr/>
        </p:nvCxnSpPr>
        <p:spPr>
          <a:xfrm flipH="1" flipV="1">
            <a:off x="4258255" y="3679549"/>
            <a:ext cx="2026833" cy="2416451"/>
          </a:xfrm>
          <a:prstGeom prst="line">
            <a:avLst/>
          </a:prstGeom>
          <a:ln w="63500" cmpd="sng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5036907" y="3831952"/>
            <a:ext cx="1468651" cy="1693317"/>
          </a:xfrm>
          <a:prstGeom prst="line">
            <a:avLst/>
          </a:prstGeom>
          <a:ln w="63500" cmpd="sng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285088" y="6096000"/>
            <a:ext cx="1414261" cy="152401"/>
          </a:xfrm>
          <a:prstGeom prst="line">
            <a:avLst/>
          </a:prstGeom>
          <a:ln w="63500" cmpd="sng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29" idx="2"/>
          </p:cNvCxnSpPr>
          <p:nvPr/>
        </p:nvCxnSpPr>
        <p:spPr>
          <a:xfrm>
            <a:off x="6554657" y="5562600"/>
            <a:ext cx="1217743" cy="140988"/>
          </a:xfrm>
          <a:prstGeom prst="line">
            <a:avLst/>
          </a:prstGeom>
          <a:ln w="63500" cmpd="sng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4139362" y="425597"/>
            <a:ext cx="4006981" cy="4874417"/>
          </a:xfrm>
          <a:prstGeom prst="line">
            <a:avLst/>
          </a:prstGeom>
          <a:ln w="63500" cmpd="sng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791200" y="2286000"/>
            <a:ext cx="272695" cy="2667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/>
          <p:cNvCxnSpPr/>
          <p:nvPr/>
        </p:nvCxnSpPr>
        <p:spPr>
          <a:xfrm flipH="1" flipV="1">
            <a:off x="4583904" y="155296"/>
            <a:ext cx="3929908" cy="4850632"/>
          </a:xfrm>
          <a:prstGeom prst="line">
            <a:avLst/>
          </a:prstGeom>
          <a:ln w="63500" cmpd="sng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 flipV="1">
            <a:off x="6128492" y="307696"/>
            <a:ext cx="2385320" cy="2949854"/>
          </a:xfrm>
          <a:prstGeom prst="line">
            <a:avLst/>
          </a:prstGeom>
          <a:ln w="63500" cmpd="sng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exagon 29"/>
          <p:cNvSpPr/>
          <p:nvPr/>
        </p:nvSpPr>
        <p:spPr>
          <a:xfrm>
            <a:off x="6243213" y="482530"/>
            <a:ext cx="396098" cy="3810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/>
          <p:cNvSpPr/>
          <p:nvPr/>
        </p:nvSpPr>
        <p:spPr>
          <a:xfrm>
            <a:off x="7683400" y="2245754"/>
            <a:ext cx="396098" cy="3810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 flipH="1">
            <a:off x="7068993" y="2862805"/>
            <a:ext cx="1160607" cy="2511235"/>
          </a:xfrm>
          <a:prstGeom prst="line">
            <a:avLst/>
          </a:prstGeom>
          <a:ln w="63500" cmpd="sng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945432" y="5258569"/>
            <a:ext cx="272695" cy="2667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6147700" y="4228428"/>
            <a:ext cx="1136029" cy="876972"/>
          </a:xfrm>
          <a:prstGeom prst="line">
            <a:avLst/>
          </a:prstGeom>
          <a:ln w="635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 flipV="1">
            <a:off x="2966394" y="1352908"/>
            <a:ext cx="859617" cy="1739815"/>
          </a:xfrm>
          <a:prstGeom prst="line">
            <a:avLst/>
          </a:prstGeom>
          <a:ln w="63500" cmpd="sng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Hexagon 31"/>
          <p:cNvSpPr/>
          <p:nvPr/>
        </p:nvSpPr>
        <p:spPr>
          <a:xfrm>
            <a:off x="2928876" y="1562100"/>
            <a:ext cx="396098" cy="3810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/>
          <p:cNvCxnSpPr>
            <a:endCxn id="31" idx="2"/>
          </p:cNvCxnSpPr>
          <p:nvPr/>
        </p:nvCxnSpPr>
        <p:spPr>
          <a:xfrm flipV="1">
            <a:off x="6554657" y="2626754"/>
            <a:ext cx="1223993" cy="758980"/>
          </a:xfrm>
          <a:prstGeom prst="line">
            <a:avLst/>
          </a:prstGeom>
          <a:ln w="63500" cmpd="sng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endCxn id="30" idx="2"/>
          </p:cNvCxnSpPr>
          <p:nvPr/>
        </p:nvCxnSpPr>
        <p:spPr>
          <a:xfrm flipV="1">
            <a:off x="4962676" y="863530"/>
            <a:ext cx="1375787" cy="591499"/>
          </a:xfrm>
          <a:prstGeom prst="line">
            <a:avLst/>
          </a:prstGeom>
          <a:ln w="63500" cmpd="sng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154480" y="3831951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San Francisco</a:t>
            </a:r>
            <a:endParaRPr lang="en-US" sz="10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441262" y="5105400"/>
            <a:ext cx="623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San Jose</a:t>
            </a:r>
            <a:endParaRPr lang="en-US" sz="1000" dirty="0"/>
          </a:p>
        </p:txBody>
      </p:sp>
      <p:sp>
        <p:nvSpPr>
          <p:cNvPr id="107" name="TextBox 106"/>
          <p:cNvSpPr txBox="1"/>
          <p:nvPr/>
        </p:nvSpPr>
        <p:spPr>
          <a:xfrm rot="2964886">
            <a:off x="5930056" y="2323225"/>
            <a:ext cx="612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Oakland</a:t>
            </a:r>
            <a:endParaRPr lang="en-US" sz="1000" dirty="0"/>
          </a:p>
        </p:txBody>
      </p:sp>
      <p:sp>
        <p:nvSpPr>
          <p:cNvPr id="108" name="TextBox 107"/>
          <p:cNvSpPr txBox="1"/>
          <p:nvPr/>
        </p:nvSpPr>
        <p:spPr>
          <a:xfrm rot="2964886">
            <a:off x="5182112" y="1760270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Berkeley</a:t>
            </a:r>
            <a:endParaRPr lang="en-US" sz="1000" dirty="0"/>
          </a:p>
        </p:txBody>
      </p:sp>
      <p:sp>
        <p:nvSpPr>
          <p:cNvPr id="109" name="TextBox 108"/>
          <p:cNvSpPr txBox="1"/>
          <p:nvPr/>
        </p:nvSpPr>
        <p:spPr>
          <a:xfrm rot="3110022">
            <a:off x="3476697" y="2282339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Marin</a:t>
            </a:r>
            <a:endParaRPr lang="en-US" sz="1000" dirty="0"/>
          </a:p>
        </p:txBody>
      </p:sp>
      <p:sp>
        <p:nvSpPr>
          <p:cNvPr id="110" name="TextBox 109"/>
          <p:cNvSpPr txBox="1"/>
          <p:nvPr/>
        </p:nvSpPr>
        <p:spPr>
          <a:xfrm>
            <a:off x="3010525" y="1353979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San Rafael</a:t>
            </a:r>
            <a:endParaRPr lang="en-US" sz="1000" dirty="0"/>
          </a:p>
        </p:txBody>
      </p:sp>
      <p:sp>
        <p:nvSpPr>
          <p:cNvPr id="111" name="TextBox 110"/>
          <p:cNvSpPr txBox="1"/>
          <p:nvPr/>
        </p:nvSpPr>
        <p:spPr>
          <a:xfrm>
            <a:off x="4007869" y="740419"/>
            <a:ext cx="537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Vallejo</a:t>
            </a:r>
            <a:endParaRPr lang="en-US" sz="1000" dirty="0"/>
          </a:p>
        </p:txBody>
      </p:sp>
      <p:sp>
        <p:nvSpPr>
          <p:cNvPr id="112" name="TextBox 111"/>
          <p:cNvSpPr txBox="1"/>
          <p:nvPr/>
        </p:nvSpPr>
        <p:spPr>
          <a:xfrm>
            <a:off x="6680800" y="375216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Walnut Creek</a:t>
            </a:r>
            <a:endParaRPr lang="en-US" sz="1000" dirty="0"/>
          </a:p>
        </p:txBody>
      </p:sp>
      <p:sp>
        <p:nvSpPr>
          <p:cNvPr id="113" name="TextBox 112"/>
          <p:cNvSpPr txBox="1"/>
          <p:nvPr/>
        </p:nvSpPr>
        <p:spPr>
          <a:xfrm>
            <a:off x="7831099" y="1883380"/>
            <a:ext cx="5229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Dublin</a:t>
            </a:r>
            <a:endParaRPr lang="en-US" sz="1000" dirty="0"/>
          </a:p>
        </p:txBody>
      </p:sp>
      <p:sp>
        <p:nvSpPr>
          <p:cNvPr id="114" name="TextBox 113"/>
          <p:cNvSpPr txBox="1"/>
          <p:nvPr/>
        </p:nvSpPr>
        <p:spPr>
          <a:xfrm rot="2951955">
            <a:off x="3780083" y="3198035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GG Bridge</a:t>
            </a:r>
            <a:endParaRPr lang="en-US" sz="1000" dirty="0"/>
          </a:p>
        </p:txBody>
      </p:sp>
      <p:sp>
        <p:nvSpPr>
          <p:cNvPr id="115" name="TextBox 114"/>
          <p:cNvSpPr txBox="1"/>
          <p:nvPr/>
        </p:nvSpPr>
        <p:spPr>
          <a:xfrm rot="18217065">
            <a:off x="5114369" y="3224678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Bay Bridge</a:t>
            </a:r>
            <a:endParaRPr lang="en-US" sz="1000" dirty="0"/>
          </a:p>
        </p:txBody>
      </p:sp>
      <p:sp>
        <p:nvSpPr>
          <p:cNvPr id="116" name="TextBox 115"/>
          <p:cNvSpPr txBox="1"/>
          <p:nvPr/>
        </p:nvSpPr>
        <p:spPr>
          <a:xfrm rot="2957446">
            <a:off x="5062687" y="4804212"/>
            <a:ext cx="8611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Silicon Valley</a:t>
            </a:r>
            <a:endParaRPr lang="en-US" sz="1000" dirty="0"/>
          </a:p>
        </p:txBody>
      </p:sp>
      <p:sp>
        <p:nvSpPr>
          <p:cNvPr id="117" name="TextBox 116"/>
          <p:cNvSpPr txBox="1"/>
          <p:nvPr/>
        </p:nvSpPr>
        <p:spPr>
          <a:xfrm rot="2957446">
            <a:off x="5621962" y="5302694"/>
            <a:ext cx="6335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Stanford</a:t>
            </a:r>
            <a:endParaRPr lang="en-US" sz="1000" dirty="0"/>
          </a:p>
        </p:txBody>
      </p:sp>
      <p:sp>
        <p:nvSpPr>
          <p:cNvPr id="118" name="TextBox 117"/>
          <p:cNvSpPr txBox="1"/>
          <p:nvPr/>
        </p:nvSpPr>
        <p:spPr>
          <a:xfrm rot="2957446">
            <a:off x="3677845" y="4562413"/>
            <a:ext cx="877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Pacific Ocean</a:t>
            </a:r>
            <a:endParaRPr lang="en-US" sz="1000" dirty="0"/>
          </a:p>
        </p:txBody>
      </p:sp>
      <p:sp>
        <p:nvSpPr>
          <p:cNvPr id="119" name="TextBox 118"/>
          <p:cNvSpPr txBox="1"/>
          <p:nvPr/>
        </p:nvSpPr>
        <p:spPr>
          <a:xfrm rot="2957446">
            <a:off x="4479086" y="2072265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SF Bay</a:t>
            </a:r>
            <a:endParaRPr lang="en-US" sz="1000" dirty="0"/>
          </a:p>
        </p:txBody>
      </p:sp>
      <p:sp>
        <p:nvSpPr>
          <p:cNvPr id="120" name="TextBox 119"/>
          <p:cNvSpPr txBox="1"/>
          <p:nvPr/>
        </p:nvSpPr>
        <p:spPr>
          <a:xfrm rot="2957446">
            <a:off x="2581745" y="2725896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Mount </a:t>
            </a:r>
            <a:r>
              <a:rPr lang="en-US" sz="1000" dirty="0" err="1" smtClean="0"/>
              <a:t>Tamalpais</a:t>
            </a:r>
            <a:endParaRPr lang="en-US" sz="1000" dirty="0"/>
          </a:p>
        </p:txBody>
      </p:sp>
      <p:sp>
        <p:nvSpPr>
          <p:cNvPr id="121" name="TextBox 120"/>
          <p:cNvSpPr txBox="1"/>
          <p:nvPr/>
        </p:nvSpPr>
        <p:spPr>
          <a:xfrm rot="2957446">
            <a:off x="6450684" y="2282338"/>
            <a:ext cx="899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Mount Diablo</a:t>
            </a:r>
            <a:endParaRPr lang="en-US" sz="1000" dirty="0"/>
          </a:p>
        </p:txBody>
      </p:sp>
      <p:sp>
        <p:nvSpPr>
          <p:cNvPr id="122" name="TextBox 121"/>
          <p:cNvSpPr txBox="1"/>
          <p:nvPr/>
        </p:nvSpPr>
        <p:spPr>
          <a:xfrm rot="2957446">
            <a:off x="4628591" y="5321924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Crystal Springs Reservoir</a:t>
            </a:r>
            <a:endParaRPr lang="en-US" sz="1000" dirty="0"/>
          </a:p>
        </p:txBody>
      </p:sp>
      <p:sp>
        <p:nvSpPr>
          <p:cNvPr id="123" name="Right Arrow 122"/>
          <p:cNvSpPr/>
          <p:nvPr/>
        </p:nvSpPr>
        <p:spPr>
          <a:xfrm rot="13802377">
            <a:off x="2527236" y="1172784"/>
            <a:ext cx="585289" cy="29575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ight Arrow 124"/>
          <p:cNvSpPr/>
          <p:nvPr/>
        </p:nvSpPr>
        <p:spPr>
          <a:xfrm rot="203591">
            <a:off x="8169471" y="2277988"/>
            <a:ext cx="585289" cy="29575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ight Arrow 125"/>
          <p:cNvSpPr/>
          <p:nvPr/>
        </p:nvSpPr>
        <p:spPr>
          <a:xfrm rot="19377220">
            <a:off x="6535577" y="142477"/>
            <a:ext cx="585289" cy="29575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ight Arrow 126"/>
          <p:cNvSpPr/>
          <p:nvPr/>
        </p:nvSpPr>
        <p:spPr>
          <a:xfrm rot="2873570">
            <a:off x="7188013" y="5932888"/>
            <a:ext cx="585289" cy="29575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ight Arrow 127"/>
          <p:cNvSpPr/>
          <p:nvPr/>
        </p:nvSpPr>
        <p:spPr>
          <a:xfrm rot="2873570">
            <a:off x="8089714" y="5184239"/>
            <a:ext cx="585289" cy="29575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ight Arrow 128"/>
          <p:cNvSpPr/>
          <p:nvPr/>
        </p:nvSpPr>
        <p:spPr>
          <a:xfrm rot="16200000">
            <a:off x="4576129" y="314674"/>
            <a:ext cx="585289" cy="29575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32"/>
          <p:cNvSpPr/>
          <p:nvPr/>
        </p:nvSpPr>
        <p:spPr>
          <a:xfrm>
            <a:off x="4114800" y="381000"/>
            <a:ext cx="396098" cy="3810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228600" y="679111"/>
            <a:ext cx="208300" cy="159089"/>
          </a:xfrm>
          <a:prstGeom prst="rect">
            <a:avLst/>
          </a:prstGeom>
          <a:solidFill>
            <a:srgbClr val="C1E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228600" y="983911"/>
            <a:ext cx="208300" cy="159089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248900" y="1288711"/>
            <a:ext cx="208300" cy="1590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228600" y="3429000"/>
            <a:ext cx="208300" cy="159089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228600" y="1593511"/>
            <a:ext cx="208300" cy="15908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244652" y="1886614"/>
            <a:ext cx="136348" cy="1707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Flowchart: Extract 145"/>
          <p:cNvSpPr/>
          <p:nvPr/>
        </p:nvSpPr>
        <p:spPr>
          <a:xfrm>
            <a:off x="228600" y="2825718"/>
            <a:ext cx="136348" cy="173743"/>
          </a:xfrm>
          <a:prstGeom prst="flowChartExtra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lowchart: Extract 146"/>
          <p:cNvSpPr/>
          <p:nvPr/>
        </p:nvSpPr>
        <p:spPr>
          <a:xfrm>
            <a:off x="228600" y="3075661"/>
            <a:ext cx="152400" cy="200939"/>
          </a:xfrm>
          <a:prstGeom prst="flowChartExtra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5-Point Star 147"/>
          <p:cNvSpPr/>
          <p:nvPr/>
        </p:nvSpPr>
        <p:spPr>
          <a:xfrm>
            <a:off x="164923" y="2205246"/>
            <a:ext cx="295805" cy="2473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ight Arrow 148"/>
          <p:cNvSpPr/>
          <p:nvPr/>
        </p:nvSpPr>
        <p:spPr>
          <a:xfrm>
            <a:off x="241887" y="4648200"/>
            <a:ext cx="443913" cy="256657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Hexagon 149"/>
          <p:cNvSpPr/>
          <p:nvPr/>
        </p:nvSpPr>
        <p:spPr>
          <a:xfrm>
            <a:off x="262679" y="5034669"/>
            <a:ext cx="271852" cy="223131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/>
          <p:cNvCxnSpPr/>
          <p:nvPr/>
        </p:nvCxnSpPr>
        <p:spPr>
          <a:xfrm>
            <a:off x="225529" y="3745585"/>
            <a:ext cx="460271" cy="0"/>
          </a:xfrm>
          <a:prstGeom prst="line">
            <a:avLst/>
          </a:prstGeom>
          <a:ln w="63500" cmpd="sng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V="1">
            <a:off x="225559" y="4114799"/>
            <a:ext cx="460241" cy="1"/>
          </a:xfrm>
          <a:prstGeom prst="line">
            <a:avLst/>
          </a:prstGeom>
          <a:ln w="635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685800" y="307696"/>
            <a:ext cx="1239442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Key</a:t>
            </a:r>
          </a:p>
          <a:p>
            <a:endParaRPr lang="en-US" sz="1000" dirty="0"/>
          </a:p>
          <a:p>
            <a:r>
              <a:rPr lang="en-US" sz="1000" dirty="0" smtClean="0"/>
              <a:t>Ocean/Bay</a:t>
            </a:r>
          </a:p>
          <a:p>
            <a:endParaRPr lang="en-US" sz="1000" dirty="0"/>
          </a:p>
          <a:p>
            <a:r>
              <a:rPr lang="en-US" sz="1000" dirty="0" smtClean="0"/>
              <a:t>Protected areas</a:t>
            </a:r>
          </a:p>
          <a:p>
            <a:endParaRPr lang="en-US" sz="1000" dirty="0" smtClean="0"/>
          </a:p>
          <a:p>
            <a:r>
              <a:rPr lang="en-US" sz="1000" dirty="0" smtClean="0"/>
              <a:t>Urbanized areas</a:t>
            </a:r>
          </a:p>
          <a:p>
            <a:endParaRPr lang="en-US" sz="1000" dirty="0"/>
          </a:p>
          <a:p>
            <a:r>
              <a:rPr lang="en-US" sz="1000" dirty="0" smtClean="0"/>
              <a:t>Universities</a:t>
            </a:r>
          </a:p>
          <a:p>
            <a:endParaRPr lang="en-US" sz="1000" dirty="0"/>
          </a:p>
          <a:p>
            <a:r>
              <a:rPr lang="en-US" sz="1000" dirty="0" smtClean="0"/>
              <a:t>CBDs</a:t>
            </a:r>
          </a:p>
          <a:p>
            <a:endParaRPr lang="en-US" sz="1000" dirty="0"/>
          </a:p>
          <a:p>
            <a:r>
              <a:rPr lang="en-US" sz="1000" dirty="0" smtClean="0"/>
              <a:t>Hi-Tech district</a:t>
            </a:r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r>
              <a:rPr lang="en-US" sz="1000" dirty="0" smtClean="0"/>
              <a:t>Airports</a:t>
            </a:r>
          </a:p>
          <a:p>
            <a:endParaRPr lang="en-US" sz="1000" dirty="0"/>
          </a:p>
          <a:p>
            <a:r>
              <a:rPr lang="en-US" sz="1000" dirty="0" smtClean="0"/>
              <a:t>Cruise terminal</a:t>
            </a:r>
          </a:p>
          <a:p>
            <a:endParaRPr lang="en-US" sz="1000" dirty="0"/>
          </a:p>
          <a:p>
            <a:r>
              <a:rPr lang="en-US" sz="1000" dirty="0" smtClean="0"/>
              <a:t>Commercial harbors</a:t>
            </a:r>
          </a:p>
          <a:p>
            <a:endParaRPr lang="en-US" sz="1000" dirty="0"/>
          </a:p>
          <a:p>
            <a:r>
              <a:rPr lang="en-US" sz="1000" dirty="0" smtClean="0"/>
              <a:t>Highways</a:t>
            </a:r>
          </a:p>
          <a:p>
            <a:endParaRPr lang="en-US" sz="1000" dirty="0" smtClean="0"/>
          </a:p>
          <a:p>
            <a:r>
              <a:rPr lang="en-US" sz="1000" dirty="0" smtClean="0"/>
              <a:t>Bridges</a:t>
            </a:r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r>
              <a:rPr lang="en-US" sz="1000" dirty="0" smtClean="0"/>
              <a:t>Urban sprawl</a:t>
            </a:r>
          </a:p>
          <a:p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“Edge cities”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55958" y="571500"/>
            <a:ext cx="1925242" cy="21360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/>
          <p:cNvSpPr/>
          <p:nvPr/>
        </p:nvSpPr>
        <p:spPr>
          <a:xfrm>
            <a:off x="76200" y="2707534"/>
            <a:ext cx="1925242" cy="16353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ounded Rectangle 160"/>
          <p:cNvSpPr/>
          <p:nvPr/>
        </p:nvSpPr>
        <p:spPr>
          <a:xfrm>
            <a:off x="76200" y="4343400"/>
            <a:ext cx="1925242" cy="11639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extBox 161"/>
          <p:cNvSpPr txBox="1"/>
          <p:nvPr/>
        </p:nvSpPr>
        <p:spPr>
          <a:xfrm>
            <a:off x="1754304" y="15110"/>
            <a:ext cx="2151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URBAN LAND USE:</a:t>
            </a:r>
          </a:p>
          <a:p>
            <a:pPr algn="ctr"/>
            <a:r>
              <a:rPr lang="en-US" b="1" dirty="0" smtClean="0"/>
              <a:t>SAN FRANCISCO BAY</a:t>
            </a:r>
            <a:endParaRPr lang="en-US" b="1" dirty="0"/>
          </a:p>
        </p:txBody>
      </p:sp>
      <p:sp>
        <p:nvSpPr>
          <p:cNvPr id="163" name="TextBox 162"/>
          <p:cNvSpPr txBox="1"/>
          <p:nvPr/>
        </p:nvSpPr>
        <p:spPr>
          <a:xfrm rot="2964886">
            <a:off x="6960733" y="3723299"/>
            <a:ext cx="6335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Fremont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4865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70369"/>
            <a:ext cx="482917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666076"/>
            <a:ext cx="2312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PLVI: Peak Land Value Intersection</a:t>
            </a:r>
            <a:endParaRPr lang="en-US" sz="12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9"/>
          <a:stretch/>
        </p:blipFill>
        <p:spPr bwMode="auto">
          <a:xfrm>
            <a:off x="5720357" y="447674"/>
            <a:ext cx="3105150" cy="324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93676" y="313916"/>
            <a:ext cx="2489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Distance-Decay </a:t>
            </a:r>
            <a:r>
              <a:rPr lang="en-US" dirty="0"/>
              <a:t>P</a:t>
            </a:r>
            <a:r>
              <a:rPr lang="en-US" dirty="0" smtClean="0"/>
              <a:t>rinciple</a:t>
            </a:r>
            <a:endParaRPr lang="en-US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4"/>
          <a:stretch/>
        </p:blipFill>
        <p:spPr bwMode="auto">
          <a:xfrm>
            <a:off x="609600" y="3476923"/>
            <a:ext cx="5660864" cy="21630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06922" y="165893"/>
            <a:ext cx="169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Bid-Rent </a:t>
            </a:r>
            <a:r>
              <a:rPr lang="en-US" dirty="0"/>
              <a:t>T</a:t>
            </a:r>
            <a:r>
              <a:rPr lang="en-US" dirty="0" smtClean="0"/>
              <a:t>heory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2011 Antoine Delaitre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0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90800"/>
            <a:ext cx="3727479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799"/>
            <a:ext cx="41719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10" y="4038600"/>
            <a:ext cx="420159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4" y="304800"/>
            <a:ext cx="4470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61493" y="2016382"/>
            <a:ext cx="155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Burgess model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2011 Antoine Delaitre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5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292446" cy="259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94" y="598936"/>
            <a:ext cx="2998688" cy="489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06213" y="186675"/>
            <a:ext cx="359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Ullman-Harris Multiple nuclei model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333375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2011 Antoine Delaitre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5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23" y="135752"/>
            <a:ext cx="3308612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6" y="135752"/>
            <a:ext cx="400450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986" y="2965923"/>
            <a:ext cx="4451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Belfast (Northern Ireland, UK): the neighborhoods of Falls </a:t>
            </a:r>
            <a:r>
              <a:rPr lang="en-US" sz="1200" dirty="0" err="1" smtClean="0"/>
              <a:t>vs</a:t>
            </a:r>
            <a:r>
              <a:rPr lang="en-US" sz="1200" dirty="0" smtClean="0"/>
              <a:t> </a:t>
            </a:r>
            <a:r>
              <a:rPr lang="en-US" sz="1200" dirty="0" err="1" smtClean="0"/>
              <a:t>Shankill</a:t>
            </a:r>
            <a:endParaRPr lang="en-US" sz="1200" dirty="0" smtClean="0"/>
          </a:p>
          <a:p>
            <a:pPr algn="ctr"/>
            <a:endParaRPr lang="en-US" sz="1200" dirty="0" smtClean="0"/>
          </a:p>
          <a:p>
            <a:pPr algn="ctr"/>
            <a:endParaRPr lang="en-US" sz="1200" dirty="0"/>
          </a:p>
          <a:p>
            <a:pPr algn="ctr"/>
            <a:r>
              <a:rPr lang="en-US" sz="1200" dirty="0" smtClean="0"/>
              <a:t>New York City: Greenwich Village </a:t>
            </a:r>
            <a:r>
              <a:rPr lang="en-US" sz="1200" dirty="0" err="1" smtClean="0"/>
              <a:t>vs</a:t>
            </a:r>
            <a:r>
              <a:rPr lang="en-US" sz="1200" dirty="0" smtClean="0"/>
              <a:t> the Bronx </a:t>
            </a:r>
            <a:endParaRPr lang="en-US" sz="1200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3810000"/>
            <a:ext cx="4133850" cy="287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32" y="3808170"/>
            <a:ext cx="4322618" cy="288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2011 Antoine Delaitre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87523" y="2965923"/>
            <a:ext cx="3575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200" dirty="0" smtClean="0"/>
              <a:t>Explain the segregation criteria for the examples shown</a:t>
            </a:r>
          </a:p>
          <a:p>
            <a:pPr marL="342900" indent="-342900">
              <a:buAutoNum type="arabicPeriod"/>
            </a:pPr>
            <a:r>
              <a:rPr lang="en-US" sz="1200" dirty="0" smtClean="0"/>
              <a:t>Suggest other criteria</a:t>
            </a:r>
          </a:p>
        </p:txBody>
      </p:sp>
    </p:spTree>
    <p:extLst>
      <p:ext uri="{BB962C8B-B14F-4D97-AF65-F5344CB8AC3E}">
        <p14:creationId xmlns:p14="http://schemas.microsoft.com/office/powerpoint/2010/main" val="54147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5519213" cy="274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26579" y="434232"/>
            <a:ext cx="1646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Family life cycle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19762" r="51967" b="29612"/>
          <a:stretch/>
        </p:blipFill>
        <p:spPr bwMode="auto">
          <a:xfrm rot="60000">
            <a:off x="5790502" y="1093862"/>
            <a:ext cx="3144288" cy="491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40813" y="434232"/>
            <a:ext cx="144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Quality of life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2011 Antoine Delaitre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4572000"/>
            <a:ext cx="498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Explain the phases of the “family life” cycle in a 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4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" y="990599"/>
            <a:ext cx="4098538" cy="3914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4" t="35132" r="43398" b="7291"/>
          <a:stretch/>
        </p:blipFill>
        <p:spPr bwMode="auto">
          <a:xfrm>
            <a:off x="4502584" y="1334680"/>
            <a:ext cx="3746175" cy="357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9" r="89296" b="7262"/>
          <a:stretch/>
        </p:blipFill>
        <p:spPr bwMode="auto">
          <a:xfrm>
            <a:off x="7543800" y="228600"/>
            <a:ext cx="1392662" cy="206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2011 Antoine Delaitre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7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292075" y="2289220"/>
            <a:ext cx="451125" cy="3777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276600" y="3505200"/>
            <a:ext cx="533400" cy="533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43200" y="1828800"/>
            <a:ext cx="3810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20222407">
            <a:off x="2586794" y="2667000"/>
            <a:ext cx="381000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30835" y="1676400"/>
            <a:ext cx="612365" cy="6128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53862">
            <a:off x="1925831" y="2465770"/>
            <a:ext cx="685800" cy="10546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3628062">
            <a:off x="1966097" y="3259276"/>
            <a:ext cx="781165" cy="19380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9600" y="2289220"/>
            <a:ext cx="1219200" cy="1482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400" y="442106"/>
            <a:ext cx="562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White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517637" y="489329"/>
            <a:ext cx="1144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Asian (Chinese)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758598" y="5052231"/>
            <a:ext cx="1196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Asian (</a:t>
            </a:r>
            <a:r>
              <a:rPr lang="en-US" sz="1200" dirty="0" err="1" smtClean="0"/>
              <a:t>Philipino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41802" y="5045792"/>
            <a:ext cx="1477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Mixed (Asian/White)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525210" y="2528500"/>
            <a:ext cx="569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Latino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456523" y="1858695"/>
            <a:ext cx="925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African-Am.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3737629" y="2947600"/>
            <a:ext cx="925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African-Am.</a:t>
            </a:r>
            <a:endParaRPr lang="en-US" sz="1200" dirty="0"/>
          </a:p>
        </p:txBody>
      </p:sp>
      <p:cxnSp>
        <p:nvCxnSpPr>
          <p:cNvPr id="18" name="Straight Arrow Connector 17"/>
          <p:cNvCxnSpPr>
            <a:stCxn id="13" idx="2"/>
            <a:endCxn id="10" idx="0"/>
          </p:cNvCxnSpPr>
          <p:nvPr/>
        </p:nvCxnSpPr>
        <p:spPr>
          <a:xfrm>
            <a:off x="1195856" y="719105"/>
            <a:ext cx="803104" cy="18208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" idx="2"/>
          </p:cNvCxnSpPr>
          <p:nvPr/>
        </p:nvCxnSpPr>
        <p:spPr>
          <a:xfrm>
            <a:off x="1195856" y="719105"/>
            <a:ext cx="934979" cy="9572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4" idx="2"/>
          </p:cNvCxnSpPr>
          <p:nvPr/>
        </p:nvCxnSpPr>
        <p:spPr>
          <a:xfrm flipH="1">
            <a:off x="2985126" y="766328"/>
            <a:ext cx="104944" cy="104699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724228" y="2133600"/>
            <a:ext cx="819072" cy="3151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013450" y="2770971"/>
            <a:ext cx="819072" cy="3151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652379" y="3224599"/>
            <a:ext cx="409536" cy="2806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5" idx="0"/>
          </p:cNvCxnSpPr>
          <p:nvPr/>
        </p:nvCxnSpPr>
        <p:spPr>
          <a:xfrm flipV="1">
            <a:off x="2356679" y="4536811"/>
            <a:ext cx="210339" cy="5154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880498" y="3771900"/>
            <a:ext cx="210339" cy="12573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0105" y="5562600"/>
            <a:ext cx="73216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/>
              <a:t>Identify the criteria for urban segregation on both maps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Name one homogeneous and one heterogeneous neighborhood in San Francisco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Explain </a:t>
            </a:r>
            <a:r>
              <a:rPr lang="en-US" sz="1400" dirty="0"/>
              <a:t>the process of “positive” segregation </a:t>
            </a:r>
            <a:r>
              <a:rPr lang="en-US" sz="1400" dirty="0" smtClean="0"/>
              <a:t>(Mission) </a:t>
            </a:r>
            <a:r>
              <a:rPr lang="en-US" sz="1400" dirty="0" err="1"/>
              <a:t>vs</a:t>
            </a:r>
            <a:r>
              <a:rPr lang="en-US" sz="1400" dirty="0"/>
              <a:t> “negative” segregation </a:t>
            </a:r>
            <a:r>
              <a:rPr lang="en-US" sz="1400" dirty="0" smtClean="0"/>
              <a:t>(</a:t>
            </a:r>
            <a:r>
              <a:rPr lang="en-US" sz="1400" dirty="0" err="1" smtClean="0"/>
              <a:t>Noe</a:t>
            </a:r>
            <a:r>
              <a:rPr lang="en-US" sz="1400" dirty="0" smtClean="0"/>
              <a:t> Valley)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520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673" y="2959622"/>
            <a:ext cx="5041006" cy="389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7" t="34419" b="11839"/>
          <a:stretch/>
        </p:blipFill>
        <p:spPr bwMode="auto">
          <a:xfrm>
            <a:off x="3429000" y="228600"/>
            <a:ext cx="5085679" cy="276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990600"/>
            <a:ext cx="29972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Crimes reported in Nov 2010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Perceived security/insecurity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2011 Antoine Delaitre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4495800"/>
            <a:ext cx="30164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/>
              <a:t>What can you conclude from comparing the two maps?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Name other measures of urban deprivation: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400" dirty="0" smtClean="0"/>
              <a:t>“Physical” indicators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400" dirty="0" smtClean="0"/>
              <a:t>Social indicators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400" dirty="0" smtClean="0"/>
              <a:t>Economic indicators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400" dirty="0" smtClean="0"/>
              <a:t>Political indicators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138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3" y="3397920"/>
            <a:ext cx="3266590" cy="327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83201"/>
            <a:ext cx="2971800" cy="319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002" y="26831"/>
            <a:ext cx="311199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2011 Antoine Delaitre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B41D-F93E-420E-BFE8-58D3AB0174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</TotalTime>
  <Words>546</Words>
  <Application>Microsoft Office PowerPoint</Application>
  <PresentationFormat>On-screen Show (4:3)</PresentationFormat>
  <Paragraphs>222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Retrospect</vt:lpstr>
      <vt:lpstr>Urban Modelling and Theories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Antoine Delaitre</dc:creator>
  <cp:lastModifiedBy>HEATH Steven</cp:lastModifiedBy>
  <cp:revision>3</cp:revision>
  <dcterms:created xsi:type="dcterms:W3CDTF">2011-12-09T15:59:45Z</dcterms:created>
  <dcterms:modified xsi:type="dcterms:W3CDTF">2016-05-12T07:38:13Z</dcterms:modified>
</cp:coreProperties>
</file>