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33EA-8050-4BF9-9F80-15AA40E5638C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AA63-01A8-48D2-855B-FAD948BB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0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3AA63-01A8-48D2-855B-FAD948BB09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7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map.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3AA63-01A8-48D2-855B-FAD948BB09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1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4451" indent="-27863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14539" indent="-222908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0355" indent="-222908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06171" indent="-222908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51986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7802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43618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89434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A3EF8B3-FE3D-7D42-B608-653A4EC8136E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4451" indent="-27863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14539" indent="-222908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60355" indent="-222908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06171" indent="-222908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51986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7802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43618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89434" indent="-222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8B002AB-97A3-9F49-8CC6-F5BC3410FEA0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Main policies to comply with include Composite Product Policy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6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0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0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6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5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8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3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8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B204B-3874-43E3-A2D1-1BFF6B1D4623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6112-42F7-447C-AED2-C418ECC49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2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trade.org.uk/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/watch?v=NZpUwCfINh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trade.org.uk/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03" y="5184"/>
            <a:ext cx="10964506" cy="6852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Guess what we are studying today?</a:t>
            </a:r>
            <a:endParaRPr lang="en-GB" dirty="0"/>
          </a:p>
        </p:txBody>
      </p:sp>
      <p:sp>
        <p:nvSpPr>
          <p:cNvPr id="5" name="AutoShape 2" descr="http://3.bp.blogspot.com/_H6XW_a4TYus/Sidsowc-vDI/AAAAAAAAA24/tZhSGUBw8iQ/s400/trade+balance+map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://3.bp.blogspot.com/_H6XW_a4TYus/Sidsowc-vDI/AAAAAAAAA24/tZhSGUBw8iQ/s400/trade+balance+map.b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://3.bp.blogspot.com/_H6XW_a4TYus/Sidsowc-vDI/AAAAAAAAA24/tZhSGUBw8iQ/s400/trade+balance+map.bm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http://3.bp.blogspot.com/_H6XW_a4TYus/Sidsowc-vDI/AAAAAAAAA24/tZhSGUBw8iQ/s400/trade+balance+map.bm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10" descr="Galaxy_Milk_Chocolate_150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5314" r="5289" b="26280"/>
          <a:stretch/>
        </p:blipFill>
        <p:spPr bwMode="auto">
          <a:xfrm>
            <a:off x="683569" y="1556793"/>
            <a:ext cx="33282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2.gstatic.com/images?q=tbn:ANd9GcSU0wJLW2qGybV6QwrFuZJXl6dwI0bz7Qw-1yolwY3Yn5bJnE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3379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590937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t="1925" r="26814" b="4338"/>
          <a:stretch/>
        </p:blipFill>
        <p:spPr bwMode="auto">
          <a:xfrm>
            <a:off x="1043608" y="3356893"/>
            <a:ext cx="1584176" cy="34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3284984"/>
            <a:ext cx="6154740" cy="34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CF66FEA7-7EDF-F247-B4C5-246396886C2B}" type="slidenum">
              <a:rPr lang="en-US" sz="1000">
                <a:latin typeface="Verdana" charset="0"/>
              </a:rPr>
              <a:pPr/>
              <a:t>10</a:t>
            </a:fld>
            <a:endParaRPr lang="en-US" sz="1000">
              <a:latin typeface="Verdana" charset="0"/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4300" r="3682" b="24219"/>
          <a:stretch>
            <a:fillRect/>
          </a:stretch>
        </p:blipFill>
        <p:spPr bwMode="auto">
          <a:xfrm>
            <a:off x="0" y="404813"/>
            <a:ext cx="90614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fairtr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4"/>
          <a:stretch>
            <a:fillRect/>
          </a:stretch>
        </p:blipFill>
        <p:spPr bwMode="auto">
          <a:xfrm>
            <a:off x="7308850" y="5651500"/>
            <a:ext cx="10318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3132138" y="6170613"/>
            <a:ext cx="4176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bg1"/>
                </a:solidFill>
                <a:latin typeface="Arial" charset="0"/>
              </a:rPr>
              <a:t>Look for the </a:t>
            </a:r>
            <a:r>
              <a:rPr lang="en-GB" sz="1800" i="1">
                <a:solidFill>
                  <a:schemeClr val="bg1"/>
                </a:solidFill>
                <a:latin typeface="Arial" charset="0"/>
              </a:rPr>
              <a:t>Fairtrade</a:t>
            </a:r>
            <a:r>
              <a:rPr lang="en-GB" sz="1800">
                <a:solidFill>
                  <a:schemeClr val="bg1"/>
                </a:solidFill>
                <a:latin typeface="Arial" charset="0"/>
              </a:rPr>
              <a:t> symbol:</a:t>
            </a:r>
          </a:p>
        </p:txBody>
      </p:sp>
    </p:spTree>
    <p:extLst>
      <p:ext uri="{BB962C8B-B14F-4D97-AF65-F5344CB8AC3E}">
        <p14:creationId xmlns:p14="http://schemas.microsoft.com/office/powerpoint/2010/main" val="29837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2"/>
          <a:stretch>
            <a:fillRect/>
          </a:stretch>
        </p:blipFill>
        <p:spPr bwMode="auto">
          <a:xfrm>
            <a:off x="0" y="-7938"/>
            <a:ext cx="56515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5" name="Picture 2" descr="Y:\Images\Products\Product packet shots\Cosmetics\BOOTS\Coconut body but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225" y="2990850"/>
            <a:ext cx="1714500" cy="1714500"/>
          </a:xfrm>
          <a:noFill/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fld id="{FEFD97D7-A81F-364E-8BC7-34A31F0F7828}" type="slidenum">
              <a:rPr lang="en-US" sz="1000">
                <a:latin typeface="Verdana" charset="0"/>
              </a:rPr>
              <a:pPr/>
              <a:t>11</a:t>
            </a:fld>
            <a:endParaRPr lang="en-US" sz="1000">
              <a:latin typeface="Verdana" charset="0"/>
            </a:endParaRPr>
          </a:p>
        </p:txBody>
      </p:sp>
      <p:pic>
        <p:nvPicPr>
          <p:cNvPr id="23557" name="Picture 3" descr="Y:\Images\Products\Product packet shots\Cosmetics\Neals Yard Remedies\Neals Yard Jasmine shower g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/>
          <a:stretch>
            <a:fillRect/>
          </a:stretch>
        </p:blipFill>
        <p:spPr bwMode="auto">
          <a:xfrm rot="-714808">
            <a:off x="5300663" y="28575"/>
            <a:ext cx="900112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Y:\Images\Products\Product packet shots\Cosmetics\Essential Care\Essential Care mint mas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15888"/>
            <a:ext cx="25130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Y:\Images\Products\Product packet shots\Olive Oil\Oil_500ml_Blended vina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183">
            <a:off x="5280025" y="3059113"/>
            <a:ext cx="1044575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 descr="Y:\Images\Products\Product packet shots\Chocolate\Cadbury\Cadburys-2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8237"/>
          <a:stretch>
            <a:fillRect/>
          </a:stretch>
        </p:blipFill>
        <p:spPr bwMode="auto">
          <a:xfrm>
            <a:off x="6300788" y="5661025"/>
            <a:ext cx="2286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82">
            <a:off x="6615113" y="2109788"/>
            <a:ext cx="22463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GB">
              <a:latin typeface="Tw Cen MT" charset="0"/>
            </a:endParaRPr>
          </a:p>
          <a:p>
            <a:endParaRPr lang="en-GB">
              <a:latin typeface="Tw Cen MT" charset="0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0" y="548680"/>
            <a:ext cx="802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hlinkClick r:id="rId2"/>
              </a:rPr>
              <a:t>http://www.youtube.co/watch?v=NZpUwCfINh8</a:t>
            </a:r>
            <a:endParaRPr lang="en-GB" dirty="0"/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51520" y="1340768"/>
            <a:ext cx="8496944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400" u="sng" dirty="0" err="1" smtClean="0">
                <a:latin typeface="Comic Sans MS"/>
                <a:cs typeface="Comic Sans MS"/>
              </a:rPr>
              <a:t>Fairtrade</a:t>
            </a:r>
            <a:r>
              <a:rPr lang="en-GB" sz="2400" u="sng" dirty="0" smtClean="0">
                <a:latin typeface="Comic Sans MS"/>
                <a:cs typeface="Comic Sans MS"/>
              </a:rPr>
              <a:t>:  Homework</a:t>
            </a:r>
          </a:p>
          <a:p>
            <a:pPr eaLnBrk="1" hangingPunct="1"/>
            <a:endParaRPr lang="en-GB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GB" sz="2400" dirty="0" smtClean="0">
                <a:latin typeface="Comic Sans MS"/>
                <a:cs typeface="Comic Sans MS"/>
              </a:rPr>
              <a:t>What is </a:t>
            </a:r>
            <a:r>
              <a:rPr lang="en-GB" sz="2400" dirty="0" err="1" smtClean="0">
                <a:latin typeface="Comic Sans MS"/>
                <a:cs typeface="Comic Sans MS"/>
              </a:rPr>
              <a:t>Fairtrade</a:t>
            </a:r>
            <a:r>
              <a:rPr lang="en-GB" sz="2400" dirty="0" smtClean="0">
                <a:latin typeface="Comic Sans MS"/>
                <a:cs typeface="Comic Sans MS"/>
              </a:rPr>
              <a:t>? 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GB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GB" sz="2400" dirty="0" smtClean="0">
                <a:latin typeface="Comic Sans MS"/>
                <a:cs typeface="Comic Sans MS"/>
              </a:rPr>
              <a:t>Name 10 </a:t>
            </a:r>
            <a:r>
              <a:rPr lang="en-GB" sz="2400" dirty="0" err="1" smtClean="0">
                <a:latin typeface="Comic Sans MS"/>
                <a:cs typeface="Comic Sans MS"/>
              </a:rPr>
              <a:t>Fairtrade</a:t>
            </a:r>
            <a:r>
              <a:rPr lang="en-GB" sz="2400" dirty="0" smtClean="0">
                <a:latin typeface="Comic Sans MS"/>
                <a:cs typeface="Comic Sans MS"/>
              </a:rPr>
              <a:t> products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GB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GB" sz="2400" dirty="0" smtClean="0">
                <a:latin typeface="Comic Sans MS"/>
                <a:cs typeface="Comic Sans MS"/>
              </a:rPr>
              <a:t>What are the advantages of </a:t>
            </a:r>
            <a:r>
              <a:rPr lang="en-GB" sz="2400" dirty="0" err="1" smtClean="0">
                <a:latin typeface="Comic Sans MS"/>
                <a:cs typeface="Comic Sans MS"/>
              </a:rPr>
              <a:t>Fairtrade</a:t>
            </a:r>
            <a:r>
              <a:rPr lang="en-GB" sz="24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GB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GB" sz="2400" dirty="0" smtClean="0">
                <a:latin typeface="Comic Sans MS"/>
                <a:cs typeface="Comic Sans MS"/>
              </a:rPr>
              <a:t>What are the disadvantages of </a:t>
            </a:r>
            <a:r>
              <a:rPr lang="en-GB" sz="2400" dirty="0" err="1" smtClean="0">
                <a:latin typeface="Comic Sans MS"/>
                <a:cs typeface="Comic Sans MS"/>
              </a:rPr>
              <a:t>Fairtrade</a:t>
            </a:r>
            <a:r>
              <a:rPr lang="en-GB" sz="2400" dirty="0" smtClean="0">
                <a:latin typeface="Comic Sans MS"/>
                <a:cs typeface="Comic Sans MS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GB" sz="2400" dirty="0">
              <a:latin typeface="Comic Sans MS"/>
              <a:cs typeface="Comic Sans MS"/>
            </a:endParaRPr>
          </a:p>
          <a:p>
            <a:pPr eaLnBrk="1" hangingPunct="1"/>
            <a:r>
              <a:rPr lang="en-GB" sz="2400" dirty="0" smtClean="0">
                <a:latin typeface="Comic Sans MS"/>
                <a:cs typeface="Comic Sans MS"/>
              </a:rPr>
              <a:t>Extension What else can be done to improve the living standards in LICs such as Ghana and the Ivory Coast?</a:t>
            </a:r>
          </a:p>
          <a:p>
            <a:pPr eaLnBrk="1" hangingPunct="1"/>
            <a:endParaRPr lang="en-GB" sz="2400" dirty="0">
              <a:latin typeface="Comic Sans MS"/>
              <a:cs typeface="Comic Sans MS"/>
            </a:endParaRPr>
          </a:p>
          <a:p>
            <a:pPr eaLnBrk="1" hangingPunct="1"/>
            <a:r>
              <a:rPr lang="en-GB" sz="2400" dirty="0" smtClean="0">
                <a:latin typeface="Comic Sans MS"/>
                <a:cs typeface="Comic Sans MS"/>
              </a:rPr>
              <a:t>Extension: Take photos of </a:t>
            </a:r>
            <a:r>
              <a:rPr lang="en-GB" sz="2400" dirty="0" err="1" smtClean="0">
                <a:latin typeface="Comic Sans MS"/>
                <a:cs typeface="Comic Sans MS"/>
              </a:rPr>
              <a:t>fairtrade</a:t>
            </a:r>
            <a:r>
              <a:rPr lang="en-GB" sz="2400" dirty="0" smtClean="0">
                <a:latin typeface="Comic Sans MS"/>
                <a:cs typeface="Comic Sans MS"/>
              </a:rPr>
              <a:t> products in Beijing!!! 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GB" sz="2400" dirty="0">
              <a:latin typeface="Comic Sans MS"/>
              <a:cs typeface="Comic Sans MS"/>
            </a:endParaRPr>
          </a:p>
          <a:p>
            <a:pPr marL="342900" indent="-342900" eaLnBrk="1" hangingPunct="1">
              <a:buFont typeface="+mj-lt"/>
              <a:buAutoNum type="arabicPeriod"/>
            </a:pPr>
            <a:endParaRPr lang="en-GB" sz="2400" dirty="0">
              <a:latin typeface="Comic Sans MS"/>
              <a:cs typeface="Comic Sans MS"/>
            </a:endParaRPr>
          </a:p>
        </p:txBody>
      </p:sp>
      <p:pic>
        <p:nvPicPr>
          <p:cNvPr id="6" name="Picture 5" descr="fairtrade-vertical-colou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6438" cy="416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6600"/>
                </a:solidFill>
                <a:latin typeface="Trebuchet MS" charset="0"/>
              </a:rPr>
              <a:t>Fair Trade Chocolate – Yes or No?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68313" y="5013325"/>
            <a:ext cx="8351837" cy="769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27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>
                <a:latin typeface="Trebuchet MS" charset="0"/>
              </a:rPr>
              <a:t>Is this a solution to the problems Ghana was experiencing?  Why/why not?</a:t>
            </a:r>
            <a:endParaRPr lang="en-US" sz="2200">
              <a:latin typeface="Trebuchet MS" charset="0"/>
            </a:endParaRPr>
          </a:p>
        </p:txBody>
      </p:sp>
      <p:pic>
        <p:nvPicPr>
          <p:cNvPr id="29700" name="Picture 6" descr="59093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573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Galaxy_Milk_Chocolate_15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1811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Trade and Chocolate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LOs</a:t>
            </a:r>
          </a:p>
          <a:p>
            <a:pPr marL="0" indent="0">
              <a:buNone/>
            </a:pPr>
            <a:r>
              <a:rPr lang="en-GB" dirty="0" smtClean="0"/>
              <a:t>1) To know key terms associated with trade?</a:t>
            </a:r>
          </a:p>
          <a:p>
            <a:pPr marL="0" indent="0">
              <a:buNone/>
            </a:pPr>
            <a:r>
              <a:rPr lang="en-GB" dirty="0" smtClean="0"/>
              <a:t>2) To understand where chocolate is produced and traded?</a:t>
            </a:r>
          </a:p>
          <a:p>
            <a:pPr marL="0" indent="0">
              <a:buNone/>
            </a:pPr>
            <a:r>
              <a:rPr lang="en-GB" dirty="0" smtClean="0"/>
              <a:t>3) To understand who are the winners and losers of chocolate trading?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Starter: Key term matching!!</a:t>
            </a:r>
            <a:endParaRPr lang="en-GB" dirty="0"/>
          </a:p>
        </p:txBody>
      </p:sp>
      <p:pic>
        <p:nvPicPr>
          <p:cNvPr id="4" name="Picture 2" descr="http://t2.gstatic.com/images?q=tbn:ANd9GcSU0wJLW2qGybV6QwrFuZJXl6dwI0bz7Qw-1yolwY3Yn5bJn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34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-252536" y="2708920"/>
            <a:ext cx="2664296" cy="504056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First…let’s match those key terms…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02" y="16569"/>
            <a:ext cx="6984776" cy="68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chocolate come from?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3291" b="-3291"/>
          <a:stretch>
            <a:fillRect/>
          </a:stretch>
        </p:blipFill>
        <p:spPr>
          <a:xfrm>
            <a:off x="116405" y="1260058"/>
            <a:ext cx="8848083" cy="4866105"/>
          </a:xfrm>
        </p:spPr>
      </p:pic>
    </p:spTree>
    <p:extLst>
      <p:ext uri="{BB962C8B-B14F-4D97-AF65-F5344CB8AC3E}">
        <p14:creationId xmlns:p14="http://schemas.microsoft.com/office/powerpoint/2010/main" val="357062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about chocolate?  Where is this traded and why?  Who are the winners and losers?</a:t>
            </a:r>
            <a:br>
              <a:rPr lang="en-GB" sz="3200" dirty="0" smtClean="0"/>
            </a:br>
            <a:r>
              <a:rPr lang="en-GB" sz="3200" dirty="0" smtClean="0"/>
              <a:t>Film: Panorama – Chocolate: The Bitter Truth</a:t>
            </a:r>
            <a:endParaRPr lang="en-GB" sz="3200" dirty="0"/>
          </a:p>
        </p:txBody>
      </p:sp>
      <p:pic>
        <p:nvPicPr>
          <p:cNvPr id="3076" name="Picture 4" descr="http://t0.gstatic.com/images?q=tbn:ANd9GcQmLY6KTnK2vkWcfSVOOA3k-njHA1ZX3nHlJ0AwXE0hooB0I-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34797" cy="50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GB" dirty="0" smtClean="0"/>
              <a:t>Who was aware of how these cocoa beans are produced? </a:t>
            </a:r>
          </a:p>
          <a:p>
            <a:r>
              <a:rPr lang="en-GB" dirty="0" smtClean="0"/>
              <a:t>Did anything surprise </a:t>
            </a:r>
            <a:r>
              <a:rPr lang="en-GB" smtClean="0"/>
              <a:t>you?</a:t>
            </a:r>
            <a:endParaRPr lang="en-GB" dirty="0" smtClean="0"/>
          </a:p>
          <a:p>
            <a:r>
              <a:rPr lang="en-GB" dirty="0" smtClean="0"/>
              <a:t>So who makes the money out of trading chocolate?</a:t>
            </a:r>
          </a:p>
          <a:p>
            <a:r>
              <a:rPr lang="en-GB" dirty="0" smtClean="0"/>
              <a:t>Do you think this is fair?  Why?</a:t>
            </a:r>
          </a:p>
          <a:p>
            <a:endParaRPr lang="en-GB" dirty="0"/>
          </a:p>
        </p:txBody>
      </p:sp>
      <p:pic>
        <p:nvPicPr>
          <p:cNvPr id="5" name="Picture 2" descr="http://t2.gstatic.com/images?q=tbn:ANd9GcSU0wJLW2qGybV6QwrFuZJXl6dwI0bz7Qw-1yolwY3Yn5bJn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9489"/>
            <a:ext cx="3110855" cy="2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j-ea"/>
              </a:rPr>
              <a:t>Chocolate: </a:t>
            </a:r>
            <a:r>
              <a:rPr lang="en-GB" sz="3200" dirty="0" smtClean="0">
                <a:ea typeface="+mj-ea"/>
              </a:rPr>
              <a:t>Where does all the money go??</a:t>
            </a:r>
            <a:endParaRPr lang="en-US" sz="3200" dirty="0" smtClean="0">
              <a:ea typeface="+mj-ea"/>
            </a:endParaRPr>
          </a:p>
        </p:txBody>
      </p:sp>
      <p:graphicFrame>
        <p:nvGraphicFramePr>
          <p:cNvPr id="17411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6600" y="1543050"/>
          <a:ext cx="5351463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4676851" imgH="2724302" progId="Excel.Chart.8">
                  <p:embed/>
                </p:oleObj>
              </mc:Choice>
              <mc:Fallback>
                <p:oleObj name="Chart" r:id="rId3" imgW="4676851" imgH="272430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923" t="20341" r="15276" b="4895"/>
                      <a:stretch>
                        <a:fillRect/>
                      </a:stretch>
                    </p:blipFill>
                    <p:spPr bwMode="auto">
                      <a:xfrm>
                        <a:off x="3276600" y="1543050"/>
                        <a:ext cx="5351463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3" descr="chocolate ba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0" r="47987" b="10345"/>
          <a:stretch>
            <a:fillRect/>
          </a:stretch>
        </p:blipFill>
        <p:spPr>
          <a:xfrm>
            <a:off x="71438" y="1665288"/>
            <a:ext cx="1589087" cy="51054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595438" y="2732088"/>
            <a:ext cx="1752600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</a:rPr>
              <a:t>Company</a:t>
            </a:r>
          </a:p>
          <a:p>
            <a:pPr eaLnBrk="1" hangingPunct="1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</a:rPr>
              <a:t>Supermarket</a:t>
            </a:r>
          </a:p>
          <a:p>
            <a:pPr eaLnBrk="1" hangingPunct="1">
              <a:spcBef>
                <a:spcPct val="50000"/>
              </a:spcBef>
            </a:pPr>
            <a:endParaRPr lang="en-GB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</a:rPr>
              <a:t>Manufacturing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</a:rPr>
              <a:t>Farmer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latin typeface="Arial" charset="0"/>
              </a:rPr>
              <a:t>Tax</a:t>
            </a:r>
          </a:p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 rot="1642187">
            <a:off x="7845425" y="390525"/>
            <a:ext cx="935038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Recap: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</a:rPr>
              <a:t>Fair trade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57338"/>
            <a:ext cx="8153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system whereby agricultural producers in </a:t>
            </a:r>
          </a:p>
          <a:p>
            <a:pPr eaLnBrk="1" hangingPunct="1">
              <a:buFontTx/>
              <a:buNone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developing countries are paid a fair price for</a:t>
            </a:r>
          </a:p>
          <a:p>
            <a:pPr eaLnBrk="1" hangingPunct="1">
              <a:buFontTx/>
              <a:buNone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their produce.  This aims to help them to </a:t>
            </a:r>
          </a:p>
          <a:p>
            <a:pPr eaLnBrk="1" hangingPunct="1">
              <a:buFontTx/>
              <a:buNone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achieve a reasonable standard of living.</a:t>
            </a:r>
            <a:endParaRPr lang="en-GB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i.e. a fair partnership between commercial owners (e.g. TNCs) and producers/farmers.</a:t>
            </a:r>
          </a:p>
          <a:p>
            <a:pPr eaLnBrk="1" hangingPunct="1">
              <a:buFontTx/>
              <a:buNone/>
              <a:defRPr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GB">
                <a:latin typeface="Tw Cen MT" charset="0"/>
              </a:rPr>
              <a:t>Fairtrade Foundation </a:t>
            </a:r>
            <a:r>
              <a:rPr lang="en-GB" sz="2400">
                <a:latin typeface="Tw Cen MT" charset="0"/>
                <a:hlinkClick r:id="rId3"/>
              </a:rPr>
              <a:t>http://www.fairtrade.org.uk/</a:t>
            </a:r>
            <a:r>
              <a:rPr lang="en-GB" sz="2400">
                <a:latin typeface="Tw Cen MT" charset="0"/>
              </a:rPr>
              <a:t> </a:t>
            </a:r>
            <a:endParaRPr lang="en-GB">
              <a:latin typeface="Tw Cen MT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9700" y="5445125"/>
            <a:ext cx="5383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200" b="1" i="1">
                <a:latin typeface="Helvetica" charset="0"/>
              </a:rPr>
              <a:t>‘</a:t>
            </a:r>
            <a:r>
              <a:rPr lang="en-GB" sz="1800" b="1" i="1">
                <a:latin typeface="Helvetica" charset="0"/>
              </a:rPr>
              <a:t>A world in which every person, through their work, can sustain their families and communities with dignity.</a:t>
            </a:r>
            <a:r>
              <a:rPr lang="en-GB" sz="1800" b="1">
                <a:latin typeface="Helvetica" charset="0"/>
              </a:rPr>
              <a:t>’</a:t>
            </a:r>
          </a:p>
        </p:txBody>
      </p:sp>
      <p:pic>
        <p:nvPicPr>
          <p:cNvPr id="19460" name="Picture 8" descr="Moussa Keita with 3 of his children, Dogourakoroba Mali 2007 ©Simon Raw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28813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networ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205038"/>
            <a:ext cx="50768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315</Words>
  <Application>Microsoft Macintosh PowerPoint</Application>
  <PresentationFormat>On-screen Show (4:3)</PresentationFormat>
  <Paragraphs>61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Rounded MT Bold</vt:lpstr>
      <vt:lpstr>Calibri</vt:lpstr>
      <vt:lpstr>Comic Sans MS</vt:lpstr>
      <vt:lpstr>Helvetica</vt:lpstr>
      <vt:lpstr>ＭＳ Ｐゴシック</vt:lpstr>
      <vt:lpstr>Trebuchet MS</vt:lpstr>
      <vt:lpstr>Tw Cen MT</vt:lpstr>
      <vt:lpstr>Verdana</vt:lpstr>
      <vt:lpstr>Office Theme</vt:lpstr>
      <vt:lpstr>Chart</vt:lpstr>
      <vt:lpstr>Guess what we are studying today?</vt:lpstr>
      <vt:lpstr>Trade and Chocolate</vt:lpstr>
      <vt:lpstr>First…let’s match those key terms…</vt:lpstr>
      <vt:lpstr>Where does chocolate come from? </vt:lpstr>
      <vt:lpstr>What about chocolate?  Where is this traded and why?  Who are the winners and losers? Film: Panorama – Chocolate: The Bitter Truth</vt:lpstr>
      <vt:lpstr>Reflection</vt:lpstr>
      <vt:lpstr>Chocolate: Where does all the money go??</vt:lpstr>
      <vt:lpstr>Fair trade</vt:lpstr>
      <vt:lpstr>Fairtrade Foundation http://www.fairtrade.org.uk/ </vt:lpstr>
      <vt:lpstr>PowerPoint Presentation</vt:lpstr>
      <vt:lpstr>PowerPoint Presentation</vt:lpstr>
      <vt:lpstr>PowerPoint Presentation</vt:lpstr>
      <vt:lpstr>Fair Trade Chocolate – Yes or No?</vt:lpstr>
    </vt:vector>
  </TitlesOfParts>
  <Company>Hewlett-Packard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Steven Heath</cp:lastModifiedBy>
  <cp:revision>16</cp:revision>
  <dcterms:created xsi:type="dcterms:W3CDTF">2012-10-28T12:09:51Z</dcterms:created>
  <dcterms:modified xsi:type="dcterms:W3CDTF">2016-11-25T00:26:21Z</dcterms:modified>
</cp:coreProperties>
</file>