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Override3.xml" ContentType="application/vnd.openxmlformats-officedocument.themeOverride+xml"/>
  <Override PartName="/ppt/theme/themeOverride8.xml" ContentType="application/vnd.openxmlformats-officedocument.themeOverride+xml"/>
  <Override PartName="/ppt/theme/themeOverride4.xml" ContentType="application/vnd.openxmlformats-officedocument.themeOverride+xml"/>
  <Override PartName="/ppt/theme/themeOverride7.xml" ContentType="application/vnd.openxmlformats-officedocument.themeOverride+xml"/>
  <Override PartName="/ppt/theme/themeOverride1.xml" ContentType="application/vnd.openxmlformats-officedocument.themeOverride+xml"/>
  <Override PartName="/ppt/theme/themeOverride5.xml" ContentType="application/vnd.openxmlformats-officedocument.themeOverride+xml"/>
  <Override PartName="/ppt/theme/themeOverride2.xml" ContentType="application/vnd.openxmlformats-officedocument.themeOverride+xml"/>
  <Override PartName="/ppt/theme/themeOverride6.xml" ContentType="application/vnd.openxmlformats-officedocument.themeOverr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945675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745925" x="1143225"/>
            <a:ext cy="3729599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724175" x="685800"/>
            <a:ext cy="4475699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y="4724175" x="685800"/>
            <a:ext cy="447555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y="745925" x="1143225"/>
            <a:ext cy="3729624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Arial"/>
              <a:buNone/>
              <a:defRPr sz="1400"/>
            </a:lvl1pPr>
            <a:lvl2pPr rtl="0" indent="0" marL="457200">
              <a:spcBef>
                <a:spcPts val="0"/>
              </a:spcBef>
              <a:buFont typeface="Arial"/>
              <a:buNone/>
              <a:defRPr sz="1200"/>
            </a:lvl2pPr>
            <a:lvl3pPr rtl="0" indent="0" marL="914400">
              <a:spcBef>
                <a:spcPts val="0"/>
              </a:spcBef>
              <a:buFont typeface="Arial"/>
              <a:buNone/>
              <a:defRPr sz="1000"/>
            </a:lvl3pPr>
            <a:lvl4pPr rtl="0" indent="0" marL="1371600">
              <a:spcBef>
                <a:spcPts val="0"/>
              </a:spcBef>
              <a:buFont typeface="Arial"/>
              <a:buNone/>
              <a:defRPr sz="900"/>
            </a:lvl4pPr>
            <a:lvl5pPr rtl="0" indent="0" marL="1828800">
              <a:spcBef>
                <a:spcPts val="0"/>
              </a:spcBef>
              <a:buFont typeface="Arial"/>
              <a:buNone/>
              <a:defRPr sz="900"/>
            </a:lvl5pPr>
            <a:lvl6pPr rtl="0" indent="0" marL="2286000">
              <a:spcBef>
                <a:spcPts val="0"/>
              </a:spcBef>
              <a:buFont typeface="Arial"/>
              <a:buNone/>
              <a:defRPr sz="900"/>
            </a:lvl6pPr>
            <a:lvl7pPr rtl="0" indent="0" marL="2743200">
              <a:spcBef>
                <a:spcPts val="0"/>
              </a:spcBef>
              <a:buFont typeface="Arial"/>
              <a:buNone/>
              <a:defRPr sz="900"/>
            </a:lvl7pPr>
            <a:lvl8pPr rtl="0" indent="0" marL="3200400">
              <a:spcBef>
                <a:spcPts val="0"/>
              </a:spcBef>
              <a:buFont typeface="Arial"/>
              <a:buNone/>
              <a:defRPr sz="900"/>
            </a:lvl8pPr>
            <a:lvl9pPr rtl="0" indent="0" marL="365760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Arial"/>
              <a:buNone/>
              <a:defRPr sz="1400"/>
            </a:lvl1pPr>
            <a:lvl2pPr rtl="0" indent="0" marL="457200">
              <a:spcBef>
                <a:spcPts val="0"/>
              </a:spcBef>
              <a:buFont typeface="Arial"/>
              <a:buNone/>
              <a:defRPr sz="1200"/>
            </a:lvl2pPr>
            <a:lvl3pPr rtl="0" indent="0" marL="914400">
              <a:spcBef>
                <a:spcPts val="0"/>
              </a:spcBef>
              <a:buFont typeface="Arial"/>
              <a:buNone/>
              <a:defRPr sz="1000"/>
            </a:lvl3pPr>
            <a:lvl4pPr rtl="0" indent="0" marL="1371600">
              <a:spcBef>
                <a:spcPts val="0"/>
              </a:spcBef>
              <a:buFont typeface="Arial"/>
              <a:buNone/>
              <a:defRPr sz="900"/>
            </a:lvl4pPr>
            <a:lvl5pPr rtl="0" indent="0" marL="1828800">
              <a:spcBef>
                <a:spcPts val="0"/>
              </a:spcBef>
              <a:buFont typeface="Arial"/>
              <a:buNone/>
              <a:defRPr sz="900"/>
            </a:lvl5pPr>
            <a:lvl6pPr rtl="0" indent="0" marL="2286000">
              <a:spcBef>
                <a:spcPts val="0"/>
              </a:spcBef>
              <a:buFont typeface="Arial"/>
              <a:buNone/>
              <a:defRPr sz="900"/>
            </a:lvl6pPr>
            <a:lvl7pPr rtl="0" indent="0" marL="2743200">
              <a:spcBef>
                <a:spcPts val="0"/>
              </a:spcBef>
              <a:buFont typeface="Arial"/>
              <a:buNone/>
              <a:defRPr sz="900"/>
            </a:lvl7pPr>
            <a:lvl8pPr rtl="0" indent="0" marL="3200400">
              <a:spcBef>
                <a:spcPts val="0"/>
              </a:spcBef>
              <a:buFont typeface="Arial"/>
              <a:buNone/>
              <a:defRPr sz="900"/>
            </a:lvl8pPr>
            <a:lvl9pPr rtl="0" indent="0" marL="365760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 b="1" sz="2400"/>
            </a:lvl1pPr>
            <a:lvl2pPr rtl="0" indent="0" marL="457200">
              <a:spcBef>
                <a:spcPts val="0"/>
              </a:spcBef>
              <a:buFont typeface="Arial"/>
              <a:buNone/>
              <a:defRPr b="1" sz="2000"/>
            </a:lvl2pPr>
            <a:lvl3pPr rtl="0" indent="0" marL="914400">
              <a:spcBef>
                <a:spcPts val="0"/>
              </a:spcBef>
              <a:buFont typeface="Arial"/>
              <a:buNone/>
              <a:defRPr b="1" sz="1800"/>
            </a:lvl3pPr>
            <a:lvl4pPr rtl="0" indent="0" marL="1371600">
              <a:spcBef>
                <a:spcPts val="0"/>
              </a:spcBef>
              <a:buFont typeface="Arial"/>
              <a:buNone/>
              <a:defRPr b="1" sz="1600"/>
            </a:lvl4pPr>
            <a:lvl5pPr rtl="0" indent="0" marL="1828800">
              <a:spcBef>
                <a:spcPts val="0"/>
              </a:spcBef>
              <a:buFont typeface="Arial"/>
              <a:buNone/>
              <a:defRPr b="1" sz="1600"/>
            </a:lvl5pPr>
            <a:lvl6pPr rtl="0" indent="0" marL="2286000">
              <a:spcBef>
                <a:spcPts val="0"/>
              </a:spcBef>
              <a:buFont typeface="Arial"/>
              <a:buNone/>
              <a:defRPr b="1" sz="1600"/>
            </a:lvl6pPr>
            <a:lvl7pPr rtl="0" indent="0" marL="2743200">
              <a:spcBef>
                <a:spcPts val="0"/>
              </a:spcBef>
              <a:buFont typeface="Arial"/>
              <a:buNone/>
              <a:defRPr b="1" sz="1600"/>
            </a:lvl7pPr>
            <a:lvl8pPr rtl="0" indent="0" marL="3200400">
              <a:spcBef>
                <a:spcPts val="0"/>
              </a:spcBef>
              <a:buFont typeface="Arial"/>
              <a:buNone/>
              <a:defRPr b="1" sz="1600"/>
            </a:lvl8pPr>
            <a:lvl9pPr rtl="0" indent="0" marL="365760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 b="1" sz="2400"/>
            </a:lvl1pPr>
            <a:lvl2pPr rtl="0" indent="0" marL="457200">
              <a:spcBef>
                <a:spcPts val="0"/>
              </a:spcBef>
              <a:buFont typeface="Arial"/>
              <a:buNone/>
              <a:defRPr b="1" sz="2000"/>
            </a:lvl2pPr>
            <a:lvl3pPr rtl="0" indent="0" marL="914400">
              <a:spcBef>
                <a:spcPts val="0"/>
              </a:spcBef>
              <a:buFont typeface="Arial"/>
              <a:buNone/>
              <a:defRPr b="1" sz="1800"/>
            </a:lvl3pPr>
            <a:lvl4pPr rtl="0" indent="0" marL="1371600">
              <a:spcBef>
                <a:spcPts val="0"/>
              </a:spcBef>
              <a:buFont typeface="Arial"/>
              <a:buNone/>
              <a:defRPr b="1" sz="1600"/>
            </a:lvl4pPr>
            <a:lvl5pPr rtl="0" indent="0" marL="1828800">
              <a:spcBef>
                <a:spcPts val="0"/>
              </a:spcBef>
              <a:buFont typeface="Arial"/>
              <a:buNone/>
              <a:defRPr b="1" sz="1600"/>
            </a:lvl5pPr>
            <a:lvl6pPr rtl="0" indent="0" marL="2286000">
              <a:spcBef>
                <a:spcPts val="0"/>
              </a:spcBef>
              <a:buFont typeface="Arial"/>
              <a:buNone/>
              <a:defRPr b="1" sz="1600"/>
            </a:lvl6pPr>
            <a:lvl7pPr rtl="0" indent="0" marL="2743200">
              <a:spcBef>
                <a:spcPts val="0"/>
              </a:spcBef>
              <a:buFont typeface="Arial"/>
              <a:buNone/>
              <a:defRPr b="1" sz="1600"/>
            </a:lvl7pPr>
            <a:lvl8pPr rtl="0" indent="0" marL="3200400">
              <a:spcBef>
                <a:spcPts val="0"/>
              </a:spcBef>
              <a:buFont typeface="Arial"/>
              <a:buNone/>
              <a:defRPr b="1" sz="1600"/>
            </a:lvl8pPr>
            <a:lvl9pPr rtl="0" indent="0" marL="365760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 b="1" cap="small" sz="4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 sz="2000"/>
            </a:lvl1pPr>
            <a:lvl2pPr rtl="0" indent="0" marL="457200">
              <a:spcBef>
                <a:spcPts val="0"/>
              </a:spcBef>
              <a:buFont typeface="Arial"/>
              <a:buNone/>
              <a:defRPr sz="1800"/>
            </a:lvl2pPr>
            <a:lvl3pPr rtl="0" indent="0" marL="914400">
              <a:spcBef>
                <a:spcPts val="0"/>
              </a:spcBef>
              <a:buFont typeface="Arial"/>
              <a:buNone/>
              <a:defRPr sz="1600"/>
            </a:lvl3pPr>
            <a:lvl4pPr rtl="0" indent="0" marL="1371600">
              <a:spcBef>
                <a:spcPts val="0"/>
              </a:spcBef>
              <a:buFont typeface="Arial"/>
              <a:buNone/>
              <a:defRPr sz="1400"/>
            </a:lvl4pPr>
            <a:lvl5pPr rtl="0" indent="0" marL="1828800">
              <a:spcBef>
                <a:spcPts val="0"/>
              </a:spcBef>
              <a:buFont typeface="Arial"/>
              <a:buNone/>
              <a:defRPr sz="1400"/>
            </a:lvl5pPr>
            <a:lvl6pPr rtl="0" indent="0" marL="2286000">
              <a:spcBef>
                <a:spcPts val="0"/>
              </a:spcBef>
              <a:buFont typeface="Arial"/>
              <a:buNone/>
              <a:defRPr sz="1400"/>
            </a:lvl6pPr>
            <a:lvl7pPr rtl="0" indent="0" marL="2743200">
              <a:spcBef>
                <a:spcPts val="0"/>
              </a:spcBef>
              <a:buFont typeface="Arial"/>
              <a:buNone/>
              <a:defRPr sz="1400"/>
            </a:lvl7pPr>
            <a:lvl8pPr rtl="0" indent="0" marL="3200400">
              <a:spcBef>
                <a:spcPts val="0"/>
              </a:spcBef>
              <a:buFont typeface="Arial"/>
              <a:buNone/>
              <a:defRPr sz="1400"/>
            </a:lvl8pPr>
            <a:lvl9pPr rtl="0" indent="0" marL="365760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theme/themeOverride8.xml" Type="http://schemas.openxmlformats.org/officeDocument/2006/relationships/themeOverrid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theme/themeOverride6.xml" Type="http://schemas.openxmlformats.org/officeDocument/2006/relationships/themeOverrid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0.png" Type="http://schemas.openxmlformats.org/officeDocument/2006/relationships/image" Id="rId4"/><Relationship Target="../theme/themeOverride7.xml" Type="http://schemas.openxmlformats.org/officeDocument/2006/relationships/themeOverrid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theme/themeOverride5.xml" Type="http://schemas.openxmlformats.org/officeDocument/2006/relationships/themeOverrid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2.png" Type="http://schemas.openxmlformats.org/officeDocument/2006/relationships/image" Id="rId4"/><Relationship Target="../theme/themeOverride4.xml" Type="http://schemas.openxmlformats.org/officeDocument/2006/relationships/themeOverrid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theme/themeOverride2.xml" Type="http://schemas.openxmlformats.org/officeDocument/2006/relationships/themeOverrid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1.png" Type="http://schemas.openxmlformats.org/officeDocument/2006/relationships/image" Id="rId4"/><Relationship Target="../theme/themeOverride3.xml" Type="http://schemas.openxmlformats.org/officeDocument/2006/relationships/themeOverrid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1.png" Type="http://schemas.openxmlformats.org/officeDocument/2006/relationships/image" Id="rId4"/><Relationship Target="../theme/themeOverride1.xml" Type="http://schemas.openxmlformats.org/officeDocument/2006/relationships/themeOverrid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/>
        </p:nvSpPr>
        <p:spPr>
          <a:xfrm>
            <a:off y="1052512" x="611187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Bearings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y="2636836" x="140335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200" lang="en-US">
                <a:solidFill>
                  <a:schemeClr val="dk1"/>
                </a:solidFill>
              </a:rPr>
              <a:t>Using a protractor to calculate bearings for the IGCSE examination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/>
        </p:nvSpPr>
        <p:spPr>
          <a:xfrm>
            <a:off y="328612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Bearings…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1600200" x="457200"/>
            <a:ext cy="4997449" cx="8218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 us in what direction something is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more accurate than using compass points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Always measure the angle clockwise from North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/>
        </p:nvSpPr>
        <p:spPr>
          <a:xfrm>
            <a:off y="115886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Matching compass points…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411287" x="1979611"/>
            <a:ext cy="5113336" cx="5113336"/>
          </a:xfrm>
          <a:prstGeom prst="rect">
            <a:avLst/>
          </a:prstGeom>
        </p:spPr>
      </p:pic>
      <p:sp>
        <p:nvSpPr>
          <p:cNvPr id="61" name="Shape 61"/>
          <p:cNvSpPr txBox="1"/>
          <p:nvPr/>
        </p:nvSpPr>
        <p:spPr>
          <a:xfrm>
            <a:off y="1052512" x="4211637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000°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y="1622425" x="5507037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023°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y="2133600" x="6299200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045°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2990850" x="6731000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068°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3763962" x="7091361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090°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y="4627562" x="6659561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113°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5419725" x="1906586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225°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5995987" x="5219700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158°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6356350" x="4211637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180°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y="1549400" x="3059111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338°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y="2133600" x="1906586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315°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2990850" x="1476375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293°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3763962" x="1116012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270°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4627562" x="1546225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248°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5492750" x="6154737"/>
            <a:ext cy="457200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135°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5995987" x="3059111"/>
            <a:ext cy="366711" cx="865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203°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Important!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Always pay attention to the direction you will be taking the bearing from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440975" x="6707275"/>
            <a:ext cy="1571924" cx="1794850"/>
          </a:xfrm>
          <a:prstGeom prst="rect">
            <a:avLst/>
          </a:prstGeom>
        </p:spPr>
      </p:pic>
      <p:sp>
        <p:nvSpPr>
          <p:cNvPr id="84" name="Shape 84"/>
          <p:cNvSpPr/>
          <p:nvPr/>
        </p:nvSpPr>
        <p:spPr>
          <a:xfrm>
            <a:off y="3437300" x="1245400"/>
            <a:ext cy="265800" cx="265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y="4519600" x="2942100"/>
            <a:ext cy="265800" cx="265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y="3094041" x="1203741"/>
            <a:ext cy="265800" cx="3491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chemeClr val="lt2"/>
                </a:solidFill>
                <a:latin typeface="Arial"/>
              </a:rPr>
              <a:t>A</a:t>
            </a:r>
          </a:p>
        </p:txBody>
      </p:sp>
      <p:sp>
        <p:nvSpPr>
          <p:cNvPr id="87" name="Shape 87"/>
          <p:cNvSpPr/>
          <p:nvPr/>
        </p:nvSpPr>
        <p:spPr>
          <a:xfrm>
            <a:off y="4918125" x="2942101"/>
            <a:ext cy="265800" cx="2658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chemeClr val="lt2"/>
                </a:solidFill>
                <a:latin typeface="Arial"/>
              </a:rPr>
              <a:t>B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y="3703099" x="1552849"/>
            <a:ext cy="802799" cx="1267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9" name="Shape 89"/>
          <p:cNvSpPr txBox="1"/>
          <p:nvPr/>
        </p:nvSpPr>
        <p:spPr>
          <a:xfrm>
            <a:off y="4334000" x="4450225"/>
            <a:ext cy="1461300" cx="307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The bearing of A to B will be completely different to the bearing B to A.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/>
        </p:nvSpPr>
        <p:spPr>
          <a:xfrm>
            <a:off y="44450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Measuring bearings…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y="836612" x="179386"/>
            <a:ext cy="519112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bearing of B from A.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1773236" x="4284662"/>
            <a:ext cy="1384299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Mark the North line on at A (if there isn’t a North line draw one in)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4221162" x="4246562"/>
            <a:ext cy="1373187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Measure the angle clockwise from the North line to B</a:t>
            </a:r>
          </a:p>
        </p:txBody>
      </p:sp>
      <p:cxnSp>
        <p:nvCxnSpPr>
          <p:cNvPr id="98" name="Shape 98"/>
          <p:cNvCxnSpPr/>
          <p:nvPr/>
        </p:nvCxnSpPr>
        <p:spPr>
          <a:xfrm>
            <a:off y="1628775" x="971550"/>
            <a:ext cy="2160586" cx="0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99" name="Shape 99"/>
          <p:cNvCxnSpPr/>
          <p:nvPr/>
        </p:nvCxnSpPr>
        <p:spPr>
          <a:xfrm>
            <a:off y="3789362" x="971550"/>
            <a:ext cy="1368425" cx="1439862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00" name="Shape 100"/>
          <p:cNvSpPr txBox="1"/>
          <p:nvPr/>
        </p:nvSpPr>
        <p:spPr>
          <a:xfrm>
            <a:off y="3716337" x="539750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5157787" x="2411411"/>
            <a:ext cy="368299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y="3573462" x="827087"/>
            <a:ext cy="368299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y="4941887" x="2268536"/>
            <a:ext cy="368299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3213100" x="4246562"/>
            <a:ext cy="954086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Draw the line connecting A to B.</a:t>
            </a:r>
          </a:p>
        </p:txBody>
      </p:sp>
      <p:sp>
        <p:nvSpPr>
          <p:cNvPr id="105" name="Shape 105"/>
          <p:cNvSpPr/>
          <p:nvPr/>
        </p:nvSpPr>
        <p:spPr>
          <a:xfrm>
            <a:off y="2540511" x="-232563"/>
            <a:ext cy="2424600" cx="2424600"/>
          </a:xfrm>
          <a:prstGeom prst="arc">
            <a:avLst>
              <a:gd fmla="val 16247075" name="adj1"/>
              <a:gd fmla="val 1811540" name="adj2"/>
            </a:avLst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triangl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0" name="Shape 11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557337" x="684212"/>
            <a:ext cy="4419600" cx="2524125"/>
          </a:xfrm>
          <a:prstGeom prst="rect">
            <a:avLst/>
          </a:prstGeom>
        </p:spPr>
      </p:pic>
      <p:sp>
        <p:nvSpPr>
          <p:cNvPr id="111" name="Shape 111"/>
          <p:cNvSpPr txBox="1"/>
          <p:nvPr/>
        </p:nvSpPr>
        <p:spPr>
          <a:xfrm>
            <a:off y="44450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Measuring bearings…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y="836612" x="179386"/>
            <a:ext cy="519112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bearing of B from A.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1557337" x="4246562"/>
            <a:ext cy="1384299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Place your protractor over the north line with 0° at the top.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2997200" x="4246562"/>
            <a:ext cy="946150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Give the answer as a three-figure bearing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4652962" x="3132136"/>
            <a:ext cy="519112" cx="63007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bearing of B from A is 135°.</a:t>
            </a:r>
          </a:p>
        </p:txBody>
      </p:sp>
      <p:sp>
        <p:nvSpPr>
          <p:cNvPr id="116" name="Shape 116"/>
          <p:cNvSpPr/>
          <p:nvPr/>
        </p:nvSpPr>
        <p:spPr>
          <a:xfrm>
            <a:off y="3429000" x="1331912"/>
            <a:ext cy="647699" cx="287336"/>
          </a:xfrm>
          <a:custGeom>
            <a:pathLst>
              <a:path w="287337" extrusionOk="0" h="323850">
                <a:moveTo>
                  <a:pt y="0" x="143668"/>
                </a:moveTo>
                <a:cubicBezTo>
                  <a:pt y="0" x="223014"/>
                  <a:pt y="144993" x="287337"/>
                  <a:pt y="323850" x="287337"/>
                </a:cubicBezTo>
                <a:lnTo>
                  <a:pt y="323850" x="143669"/>
                </a:lnTo>
                <a:cubicBezTo>
                  <a:pt y="215900" x="143669"/>
                  <a:pt y="107950" x="143668"/>
                  <a:pt y="0" x="143668"/>
                </a:cubicBezTo>
                <a:close/>
                <a:moveTo>
                  <a:pt y="0" x="143668"/>
                </a:moveTo>
                <a:cubicBezTo>
                  <a:pt y="0" x="223014"/>
                  <a:pt y="144993" x="287337"/>
                  <a:pt y="323850" x="287337"/>
                </a:cubicBezTo>
              </a:path>
            </a:pathLst>
          </a:cu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Shape 117"/>
          <p:cNvCxnSpPr/>
          <p:nvPr/>
        </p:nvCxnSpPr>
        <p:spPr>
          <a:xfrm>
            <a:off y="1700211" x="1295400"/>
            <a:ext cy="2089150" cx="73025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18" name="Shape 118"/>
          <p:cNvCxnSpPr/>
          <p:nvPr/>
        </p:nvCxnSpPr>
        <p:spPr>
          <a:xfrm flipH="1">
            <a:off y="1628775" x="971550"/>
            <a:ext cy="2160586" cx="71436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19" name="Shape 119"/>
          <p:cNvCxnSpPr/>
          <p:nvPr/>
        </p:nvCxnSpPr>
        <p:spPr>
          <a:xfrm>
            <a:off y="1628775" x="971550"/>
            <a:ext cy="2160586" cx="0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y="3789362" x="971550"/>
            <a:ext cy="1368425" cx="1439862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1" name="Shape 121"/>
          <p:cNvSpPr txBox="1"/>
          <p:nvPr/>
        </p:nvSpPr>
        <p:spPr>
          <a:xfrm>
            <a:off y="3716337" x="539750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5157787" x="2411411"/>
            <a:ext cy="368299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/>
        </p:nvSpPr>
        <p:spPr>
          <a:xfrm>
            <a:off y="44450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Measuring bearings…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836612" x="179386"/>
            <a:ext cy="519112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bearing of A from B.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1773236" x="4284662"/>
            <a:ext cy="1384299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Mark the North line on at B (if there isn’t a North line draw one in)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4221162" x="4246562"/>
            <a:ext cy="1373187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Measure the angle </a:t>
            </a:r>
            <a:r>
              <a:rPr strike="noStrike" u="sng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clockwise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the North line to 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3716337" x="539750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y="5157787" x="2411411"/>
            <a:ext cy="368299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y="3573462" x="827087"/>
            <a:ext cy="368299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4941887" x="2268536"/>
            <a:ext cy="368299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y="3213100" x="4246562"/>
            <a:ext cy="954086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Draw the line connecting B to A.</a:t>
            </a:r>
          </a:p>
        </p:txBody>
      </p:sp>
      <p:cxnSp>
        <p:nvCxnSpPr>
          <p:cNvPr id="136" name="Shape 136"/>
          <p:cNvCxnSpPr/>
          <p:nvPr/>
        </p:nvCxnSpPr>
        <p:spPr>
          <a:xfrm>
            <a:off y="2997200" x="2411411"/>
            <a:ext cy="2160586" cx="0"/>
          </a:xfrm>
          <a:prstGeom prst="straightConnector1">
            <a:avLst/>
          </a:prstGeom>
          <a:noFill/>
          <a:ln w="19050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37" name="Shape 137"/>
          <p:cNvCxnSpPr/>
          <p:nvPr/>
        </p:nvCxnSpPr>
        <p:spPr>
          <a:xfrm>
            <a:off y="3789362" x="971550"/>
            <a:ext cy="1368425" cx="1439862"/>
          </a:xfrm>
          <a:prstGeom prst="straightConnector1">
            <a:avLst/>
          </a:prstGeom>
          <a:noFill/>
          <a:ln w="19050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38" name="Shape 138"/>
          <p:cNvSpPr/>
          <p:nvPr/>
        </p:nvSpPr>
        <p:spPr>
          <a:xfrm>
            <a:off y="3985275" x="1262000"/>
            <a:ext cy="2358000" cx="2358000"/>
          </a:xfrm>
          <a:prstGeom prst="arc">
            <a:avLst>
              <a:gd fmla="val 16200000" name="adj1"/>
              <a:gd fmla="val 12246068" name="adj2"/>
            </a:avLst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triangl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3" name="Shape 14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00211" x="179386"/>
            <a:ext cy="4419600" cx="2524125"/>
          </a:xfrm>
          <a:prstGeom prst="rect">
            <a:avLst/>
          </a:prstGeom>
        </p:spPr>
      </p:pic>
      <p:sp>
        <p:nvSpPr>
          <p:cNvPr id="144" name="Shape 144"/>
          <p:cNvSpPr txBox="1"/>
          <p:nvPr/>
        </p:nvSpPr>
        <p:spPr>
          <a:xfrm>
            <a:off y="44450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Measuring bearings…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y="836612" x="179386"/>
            <a:ext cy="519112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bearing of A from B.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y="1484312" x="3995737"/>
            <a:ext cy="1385887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Place your protractor over the north line with 0° at the bottom.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4953000" x="3851275"/>
            <a:ext cy="796799" cx="4897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angle has gone past 180° so you will need to add your measurement to 180°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2420936" x="539750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y="3860800" x="2411411"/>
            <a:ext cy="369886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2276475" x="827087"/>
            <a:ext cy="369886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y="3644900" x="2268536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y="1700211" x="2411411"/>
            <a:ext cy="2160586" cx="0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53" name="Shape 153"/>
          <p:cNvCxnSpPr/>
          <p:nvPr/>
        </p:nvCxnSpPr>
        <p:spPr>
          <a:xfrm>
            <a:off y="2492375" x="971550"/>
            <a:ext cy="1368425" cx="1439862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4" name="Shape 154"/>
          <p:cNvSpPr txBox="1"/>
          <p:nvPr/>
        </p:nvSpPr>
        <p:spPr>
          <a:xfrm>
            <a:off y="2997200" x="3924300"/>
            <a:ext cy="1384299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Because you are measuring clockwise you need to measure the exterior angle.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59" name="Shape 15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00211" x="179386"/>
            <a:ext cy="4419600" cx="2524125"/>
          </a:xfrm>
          <a:prstGeom prst="rect">
            <a:avLst/>
          </a:prstGeom>
        </p:spPr>
      </p:pic>
      <p:sp>
        <p:nvSpPr>
          <p:cNvPr id="160" name="Shape 160"/>
          <p:cNvSpPr txBox="1"/>
          <p:nvPr/>
        </p:nvSpPr>
        <p:spPr>
          <a:xfrm>
            <a:off y="44450" x="457200"/>
            <a:ext cy="79692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Measuring bearings…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836612" x="179386"/>
            <a:ext cy="519112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bearing of A from B.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y="1484312" x="3995737"/>
            <a:ext cy="954086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measurement from the bottom 0° is 135°.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3357562" x="2843211"/>
            <a:ext cy="519112" cx="63007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bearing of A from B is 315°.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2420936" x="539750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y="3860800" x="2411411"/>
            <a:ext cy="369886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y="2276475" x="827087"/>
            <a:ext cy="369886" cx="288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y="3644900" x="2268536"/>
            <a:ext cy="369886" cx="2873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cxnSp>
        <p:nvCxnSpPr>
          <p:cNvPr id="168" name="Shape 168"/>
          <p:cNvCxnSpPr/>
          <p:nvPr/>
        </p:nvCxnSpPr>
        <p:spPr>
          <a:xfrm>
            <a:off y="1700211" x="2411411"/>
            <a:ext cy="2160586" cx="0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69" name="Shape 169"/>
          <p:cNvCxnSpPr/>
          <p:nvPr/>
        </p:nvCxnSpPr>
        <p:spPr>
          <a:xfrm>
            <a:off y="2492375" x="971550"/>
            <a:ext cy="1368425" cx="1439862"/>
          </a:xfrm>
          <a:prstGeom prst="straightConnector1">
            <a:avLst/>
          </a:prstGeom>
          <a:noFill/>
          <a:ln w="19050" cap="rnd">
            <a:solidFill>
              <a:srgbClr val="FF66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70" name="Shape 170"/>
          <p:cNvSpPr txBox="1"/>
          <p:nvPr/>
        </p:nvSpPr>
        <p:spPr>
          <a:xfrm>
            <a:off y="2492375" x="3924300"/>
            <a:ext cy="523874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135° + 180° = 315°.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y="1916111" x="755650"/>
            <a:ext cy="433386" cx="71436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w="med" len="med" type="none"/>
            <a:tailEnd w="lg" len="lg" type="stealth"/>
          </a:ln>
        </p:spPr>
      </p:cxnSp>
      <p:sp>
        <p:nvSpPr>
          <p:cNvPr id="172" name="Shape 172"/>
          <p:cNvSpPr txBox="1"/>
          <p:nvPr/>
        </p:nvSpPr>
        <p:spPr>
          <a:xfrm>
            <a:off y="1484312" x="323850"/>
            <a:ext cy="369886" cx="792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135 °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