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1"/>
  </p:notesMasterIdLst>
  <p:handoutMasterIdLst>
    <p:handoutMasterId r:id="rId32"/>
  </p:handoutMasterIdLst>
  <p:sldIdLst>
    <p:sldId id="322" r:id="rId2"/>
    <p:sldId id="321" r:id="rId3"/>
    <p:sldId id="257" r:id="rId4"/>
    <p:sldId id="316" r:id="rId5"/>
    <p:sldId id="303" r:id="rId6"/>
    <p:sldId id="260" r:id="rId7"/>
    <p:sldId id="259" r:id="rId8"/>
    <p:sldId id="276" r:id="rId9"/>
    <p:sldId id="261" r:id="rId10"/>
    <p:sldId id="262" r:id="rId11"/>
    <p:sldId id="263" r:id="rId12"/>
    <p:sldId id="264" r:id="rId13"/>
    <p:sldId id="266" r:id="rId14"/>
    <p:sldId id="278" r:id="rId15"/>
    <p:sldId id="300" r:id="rId16"/>
    <p:sldId id="279" r:id="rId17"/>
    <p:sldId id="291" r:id="rId18"/>
    <p:sldId id="292" r:id="rId19"/>
    <p:sldId id="293" r:id="rId20"/>
    <p:sldId id="294" r:id="rId21"/>
    <p:sldId id="295" r:id="rId22"/>
    <p:sldId id="296" r:id="rId23"/>
    <p:sldId id="319" r:id="rId24"/>
    <p:sldId id="297" r:id="rId25"/>
    <p:sldId id="298" r:id="rId26"/>
    <p:sldId id="299" r:id="rId27"/>
    <p:sldId id="318" r:id="rId28"/>
    <p:sldId id="301" r:id="rId29"/>
    <p:sldId id="323" r:id="rId30"/>
  </p:sldIdLst>
  <p:sldSz cx="12192000" cy="6858000"/>
  <p:notesSz cx="9623425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9">
          <p15:clr>
            <a:srgbClr val="A4A3A4"/>
          </p15:clr>
        </p15:guide>
        <p15:guide id="2" pos="30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660066"/>
    <a:srgbClr val="C0C0C0"/>
    <a:srgbClr val="6600CC"/>
    <a:srgbClr val="990033"/>
    <a:srgbClr val="9900CC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24" autoAdjust="0"/>
  </p:normalViewPr>
  <p:slideViewPr>
    <p:cSldViewPr>
      <p:cViewPr varScale="1">
        <p:scale>
          <a:sx n="154" d="100"/>
          <a:sy n="154" d="100"/>
        </p:scale>
        <p:origin x="53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0"/>
    </p:cViewPr>
  </p:sorterViewPr>
  <p:notesViewPr>
    <p:cSldViewPr>
      <p:cViewPr varScale="1">
        <p:scale>
          <a:sx n="37" d="100"/>
          <a:sy n="37" d="100"/>
        </p:scale>
        <p:origin x="-1458" y="-84"/>
      </p:cViewPr>
      <p:guideLst>
        <p:guide orient="horz" pos="2169"/>
        <p:guide pos="30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CF04398-890B-4C97-ADE8-409FD13DD6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87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EE6CEA0-E7C8-4F17-9123-DFA2B622FA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54650" y="0"/>
            <a:ext cx="41687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91DD4F67-BD2E-4069-BC14-99ACF4CDF59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3675"/>
            <a:ext cx="41687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959AB6E8-CECC-4817-B16E-34A9F5D04FA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54650" y="6543675"/>
            <a:ext cx="41687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425130C0-EE1D-42D9-ABF1-E1027C3E757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91716E7-2B60-4729-8FF4-26DE83CD52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87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3F14D05-3A23-42EC-B7AA-29C4A0D4ED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54650" y="0"/>
            <a:ext cx="41687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89330167-1C8C-44FD-A3DB-89BF5A397F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7775" y="515938"/>
            <a:ext cx="4589463" cy="258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EE8757C-DA42-4ECC-93D3-1BC34193D3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2700" y="3271838"/>
            <a:ext cx="7058025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BDDD924E-C370-410C-98A8-4C6180B3E6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3675"/>
            <a:ext cx="41687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382FC3B2-56DD-42FD-8262-82DF03D54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54650" y="6543675"/>
            <a:ext cx="41687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CA6C320A-D647-419D-AF19-256DD82ED71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998BC0-5F7D-40DF-8E0D-529CDC51F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1AC0D-B465-4510-8C60-61EA3FAADCE5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364D8E4-2B10-4C66-9112-FE9CE7D32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7775" y="515938"/>
            <a:ext cx="4589463" cy="2582862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B23E350-B6EB-4847-9A1C-8A5C2EB56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61F03-7496-4C80-8FC7-12F599A7D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DDD72-97C1-4229-8AE1-A692A80D2018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D658D90F-3E40-4F77-8A45-BA9CEFB19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7775" y="515938"/>
            <a:ext cx="4589463" cy="2582862"/>
          </a:xfrm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8D509BC-293E-4286-A997-B703D306F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0A2789-9A30-46EF-A702-5BCCCD56F4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0EAFD-39DC-4C54-A82F-0944DD91DAD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9CE749B-20F7-4C78-BA51-D37124AAC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7775" y="515938"/>
            <a:ext cx="4589463" cy="2582862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7721CE4-56EF-407F-B0F1-ED97EBDD6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6B1A76-7E98-4B2B-8BEC-998DA0655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F4311-BE75-49C7-8ED5-C72DBFE39B8B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F9EA1B4-09CA-4B0D-9D1E-ACB02E8592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7775" y="515938"/>
            <a:ext cx="4589463" cy="2582862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DB24231-57ED-43A6-AA13-7BE7590FE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257FEA-C682-495C-953A-C01CDE475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3A004-6BCF-4292-83CB-234D141212C0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FBBB5812-30F0-4A92-83B8-649AE00984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7775" y="515938"/>
            <a:ext cx="4589463" cy="2582862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6AE551E-18FF-4AA8-998E-5C894F837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0503DC-89A3-4ACB-909A-330435250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B9777-0C48-4D3F-830A-0ABDCD7E618C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8DD971E-57BA-4C67-B6CF-71788B10A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7775" y="515938"/>
            <a:ext cx="4589463" cy="2582862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BC3B33B-A8A0-4AAC-94C2-8F15E68DE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A71A97-E635-4918-889D-8A59FF3BE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F4B8B-6713-4082-8E9E-FF1F1A709D7B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5EDFEB7-6C28-477F-ADC2-679446280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7775" y="515938"/>
            <a:ext cx="4589463" cy="2582862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87D9D74-4A16-4754-B549-8C308D300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2365-04FC-4FEB-9069-6618108CF2B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989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F25D-4CD7-4432-BF39-AA751FB1658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2C5A-E01A-428E-ACDA-E40BFF28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1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F25D-4CD7-4432-BF39-AA751FB1658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2C5A-E01A-428E-ACDA-E40BFF28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3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8EC74-0C2C-42B2-8204-CBD2C3C5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0F4A4-2561-4A47-AE5A-37EED29A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A6E5D-59F1-4597-8443-80C217FD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49A0E-9D29-4BE9-904E-75DD98659A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440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F25D-4CD7-4432-BF39-AA751FB1658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2C5A-E01A-428E-ACDA-E40BFF28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2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F25D-4CD7-4432-BF39-AA751FB1658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2C5A-E01A-428E-ACDA-E40BFF28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5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F25D-4CD7-4432-BF39-AA751FB1658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2C5A-E01A-428E-ACDA-E40BFF28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9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F25D-4CD7-4432-BF39-AA751FB1658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2C5A-E01A-428E-ACDA-E40BFF28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6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F25D-4CD7-4432-BF39-AA751FB1658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2C5A-E01A-428E-ACDA-E40BFF28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6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F25D-4CD7-4432-BF39-AA751FB1658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2C5A-E01A-428E-ACDA-E40BFF28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5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F25D-4CD7-4432-BF39-AA751FB1658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2C5A-E01A-428E-ACDA-E40BFF28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F25D-4CD7-4432-BF39-AA751FB1658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2C5A-E01A-428E-ACDA-E40BFF28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F25D-4CD7-4432-BF39-AA751FB1658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2C5A-E01A-428E-ACDA-E40BFF28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09F5-F350-4AB9-86EA-34E702AA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Floods?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9A955-98E7-44EB-B346-F2BAE60E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the river’s discharge exceeds the carrying capacity of the channel a river will flood. The water level then rises above the banks and spreads onto the floodplains.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03BAE-8F3A-480D-A246-BFC8D63E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3789041"/>
            <a:ext cx="7620660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7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>
            <a:extLst>
              <a:ext uri="{FF2B5EF4-FFF2-40B4-BE49-F238E27FC236}">
                <a16:creationId xmlns:a16="http://schemas.microsoft.com/office/drawing/2014/main" id="{931A230E-FF0D-4F3A-A145-A433086D6C65}"/>
              </a:ext>
            </a:extLst>
          </p:cNvPr>
          <p:cNvSpPr>
            <a:spLocks/>
          </p:cNvSpPr>
          <p:nvPr/>
        </p:nvSpPr>
        <p:spPr bwMode="auto">
          <a:xfrm>
            <a:off x="4002089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 w 1"/>
              <a:gd name="T3" fmla="*/ 2488 h 24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" name="Freeform 3">
            <a:extLst>
              <a:ext uri="{FF2B5EF4-FFF2-40B4-BE49-F238E27FC236}">
                <a16:creationId xmlns:a16="http://schemas.microsoft.com/office/drawing/2014/main" id="{A7F1549C-4139-4BFE-A339-76D2F31CED80}"/>
              </a:ext>
            </a:extLst>
          </p:cNvPr>
          <p:cNvSpPr>
            <a:spLocks/>
          </p:cNvSpPr>
          <p:nvPr/>
        </p:nvSpPr>
        <p:spPr bwMode="auto">
          <a:xfrm>
            <a:off x="4002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2888 w 28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Freeform 4">
            <a:extLst>
              <a:ext uri="{FF2B5EF4-FFF2-40B4-BE49-F238E27FC236}">
                <a16:creationId xmlns:a16="http://schemas.microsoft.com/office/drawing/2014/main" id="{CE466D34-E5FD-4454-BCC1-30A306B56061}"/>
              </a:ext>
            </a:extLst>
          </p:cNvPr>
          <p:cNvSpPr>
            <a:spLocks/>
          </p:cNvSpPr>
          <p:nvPr/>
        </p:nvSpPr>
        <p:spPr bwMode="auto">
          <a:xfrm>
            <a:off x="3995738" y="1397000"/>
            <a:ext cx="4565650" cy="2819400"/>
          </a:xfrm>
          <a:custGeom>
            <a:avLst/>
            <a:gdLst>
              <a:gd name="T0" fmla="*/ 4 w 2876"/>
              <a:gd name="T1" fmla="*/ 1640 h 1776"/>
              <a:gd name="T2" fmla="*/ 36 w 2876"/>
              <a:gd name="T3" fmla="*/ 1680 h 1776"/>
              <a:gd name="T4" fmla="*/ 220 w 2876"/>
              <a:gd name="T5" fmla="*/ 1776 h 1776"/>
              <a:gd name="T6" fmla="*/ 380 w 2876"/>
              <a:gd name="T7" fmla="*/ 1680 h 1776"/>
              <a:gd name="T8" fmla="*/ 572 w 2876"/>
              <a:gd name="T9" fmla="*/ 1360 h 1776"/>
              <a:gd name="T10" fmla="*/ 748 w 2876"/>
              <a:gd name="T11" fmla="*/ 568 h 1776"/>
              <a:gd name="T12" fmla="*/ 868 w 2876"/>
              <a:gd name="T13" fmla="*/ 104 h 1776"/>
              <a:gd name="T14" fmla="*/ 1060 w 2876"/>
              <a:gd name="T15" fmla="*/ 8 h 1776"/>
              <a:gd name="T16" fmla="*/ 1252 w 2876"/>
              <a:gd name="T17" fmla="*/ 152 h 1776"/>
              <a:gd name="T18" fmla="*/ 1636 w 2876"/>
              <a:gd name="T19" fmla="*/ 824 h 1776"/>
              <a:gd name="T20" fmla="*/ 2020 w 2876"/>
              <a:gd name="T21" fmla="*/ 1352 h 1776"/>
              <a:gd name="T22" fmla="*/ 2340 w 2876"/>
              <a:gd name="T23" fmla="*/ 1640 h 1776"/>
              <a:gd name="T24" fmla="*/ 2876 w 2876"/>
              <a:gd name="T25" fmla="*/ 1768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FE2D50FB-CFB8-4D43-AB1A-7857EDA03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93E80E32-D6D3-45B5-8737-A3D21CED3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3080F997-D0E3-43F8-BE02-6070D07A9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2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id="{ECB4FD1A-D694-4304-A3C2-D3C9DCA15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>
            <a:extLst>
              <a:ext uri="{FF2B5EF4-FFF2-40B4-BE49-F238E27FC236}">
                <a16:creationId xmlns:a16="http://schemas.microsoft.com/office/drawing/2014/main" id="{E05D7251-80F9-4A8F-9533-4EFD0225F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>
            <a:extLst>
              <a:ext uri="{FF2B5EF4-FFF2-40B4-BE49-F238E27FC236}">
                <a16:creationId xmlns:a16="http://schemas.microsoft.com/office/drawing/2014/main" id="{378570D0-AFA0-4145-94BE-E955B138F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Freeform 13">
            <a:extLst>
              <a:ext uri="{FF2B5EF4-FFF2-40B4-BE49-F238E27FC236}">
                <a16:creationId xmlns:a16="http://schemas.microsoft.com/office/drawing/2014/main" id="{3984825B-07A0-43E4-83E3-D2C263872165}"/>
              </a:ext>
            </a:extLst>
          </p:cNvPr>
          <p:cNvSpPr>
            <a:spLocks/>
          </p:cNvSpPr>
          <p:nvPr/>
        </p:nvSpPr>
        <p:spPr bwMode="auto">
          <a:xfrm>
            <a:off x="4078289" y="3276600"/>
            <a:ext cx="1587" cy="1778000"/>
          </a:xfrm>
          <a:custGeom>
            <a:avLst/>
            <a:gdLst>
              <a:gd name="T0" fmla="*/ 0 w 1"/>
              <a:gd name="T1" fmla="*/ 1120 h 1120"/>
              <a:gd name="T2" fmla="*/ 0 w 1"/>
              <a:gd name="T3" fmla="*/ 0 h 1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>
            <a:extLst>
              <a:ext uri="{FF2B5EF4-FFF2-40B4-BE49-F238E27FC236}">
                <a16:creationId xmlns:a16="http://schemas.microsoft.com/office/drawing/2014/main" id="{2DC0812E-2520-4B95-AC0E-BF2150716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>
            <a:extLst>
              <a:ext uri="{FF2B5EF4-FFF2-40B4-BE49-F238E27FC236}">
                <a16:creationId xmlns:a16="http://schemas.microsoft.com/office/drawing/2014/main" id="{50BE1EE4-1F9E-41B1-9A02-AFE8352B1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>
            <a:extLst>
              <a:ext uri="{FF2B5EF4-FFF2-40B4-BE49-F238E27FC236}">
                <a16:creationId xmlns:a16="http://schemas.microsoft.com/office/drawing/2014/main" id="{B879BFF7-2A80-4625-914A-D9EF1D094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7">
            <a:extLst>
              <a:ext uri="{FF2B5EF4-FFF2-40B4-BE49-F238E27FC236}">
                <a16:creationId xmlns:a16="http://schemas.microsoft.com/office/drawing/2014/main" id="{117EE99C-8E79-4E27-9D85-06F18BD07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8">
            <a:extLst>
              <a:ext uri="{FF2B5EF4-FFF2-40B4-BE49-F238E27FC236}">
                <a16:creationId xmlns:a16="http://schemas.microsoft.com/office/drawing/2014/main" id="{C2DD3450-DDF0-4CAA-B869-166EC81B2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9">
            <a:extLst>
              <a:ext uri="{FF2B5EF4-FFF2-40B4-BE49-F238E27FC236}">
                <a16:creationId xmlns:a16="http://schemas.microsoft.com/office/drawing/2014/main" id="{DE55CC9D-AB50-4B22-BC22-139CFBC3314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Line 20">
            <a:extLst>
              <a:ext uri="{FF2B5EF4-FFF2-40B4-BE49-F238E27FC236}">
                <a16:creationId xmlns:a16="http://schemas.microsoft.com/office/drawing/2014/main" id="{250B3A79-63CC-4AA3-BF4A-340C9930958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>
            <a:extLst>
              <a:ext uri="{FF2B5EF4-FFF2-40B4-BE49-F238E27FC236}">
                <a16:creationId xmlns:a16="http://schemas.microsoft.com/office/drawing/2014/main" id="{EFA21695-BE07-4B8D-92C2-97D2D33C16E4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Line 22">
            <a:extLst>
              <a:ext uri="{FF2B5EF4-FFF2-40B4-BE49-F238E27FC236}">
                <a16:creationId xmlns:a16="http://schemas.microsoft.com/office/drawing/2014/main" id="{5EA7F70F-270D-46D1-AE8C-3F94D6CA515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24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23">
            <a:extLst>
              <a:ext uri="{FF2B5EF4-FFF2-40B4-BE49-F238E27FC236}">
                <a16:creationId xmlns:a16="http://schemas.microsoft.com/office/drawing/2014/main" id="{2931A119-720D-4D7A-BA3F-1D9E51FB0CB9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24">
            <a:extLst>
              <a:ext uri="{FF2B5EF4-FFF2-40B4-BE49-F238E27FC236}">
                <a16:creationId xmlns:a16="http://schemas.microsoft.com/office/drawing/2014/main" id="{683685E2-63B3-4F04-9786-C0A1CEF3FD4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50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>
            <a:extLst>
              <a:ext uri="{FF2B5EF4-FFF2-40B4-BE49-F238E27FC236}">
                <a16:creationId xmlns:a16="http://schemas.microsoft.com/office/drawing/2014/main" id="{3B3E7415-17BE-4F9A-B6B3-AC40524E0B94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53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Text Box 26">
            <a:extLst>
              <a:ext uri="{FF2B5EF4-FFF2-40B4-BE49-F238E27FC236}">
                <a16:creationId xmlns:a16="http://schemas.microsoft.com/office/drawing/2014/main" id="{19AA115A-FF25-4388-A8CC-D4BEEC2C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51435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0       12     24    36    48     30    72</a:t>
            </a:r>
          </a:p>
        </p:txBody>
      </p:sp>
      <p:sp>
        <p:nvSpPr>
          <p:cNvPr id="39963" name="Text Box 27">
            <a:extLst>
              <a:ext uri="{FF2B5EF4-FFF2-40B4-BE49-F238E27FC236}">
                <a16:creationId xmlns:a16="http://schemas.microsoft.com/office/drawing/2014/main" id="{C835F909-804C-4B9E-82E5-3981AE85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57531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Hours from start of rain storm</a:t>
            </a:r>
          </a:p>
        </p:txBody>
      </p:sp>
      <p:sp>
        <p:nvSpPr>
          <p:cNvPr id="39964" name="Text Box 28">
            <a:extLst>
              <a:ext uri="{FF2B5EF4-FFF2-40B4-BE49-F238E27FC236}">
                <a16:creationId xmlns:a16="http://schemas.microsoft.com/office/drawing/2014/main" id="{94431CA8-99CC-468A-A370-32206C66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1409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3</a:t>
            </a:r>
          </a:p>
        </p:txBody>
      </p:sp>
      <p:sp>
        <p:nvSpPr>
          <p:cNvPr id="39965" name="Text Box 29">
            <a:extLst>
              <a:ext uri="{FF2B5EF4-FFF2-40B4-BE49-F238E27FC236}">
                <a16:creationId xmlns:a16="http://schemas.microsoft.com/office/drawing/2014/main" id="{3861690D-BD00-428C-91B6-F7DCAB085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2552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2</a:t>
            </a:r>
          </a:p>
        </p:txBody>
      </p:sp>
      <p:sp>
        <p:nvSpPr>
          <p:cNvPr id="39966" name="Text Box 30">
            <a:extLst>
              <a:ext uri="{FF2B5EF4-FFF2-40B4-BE49-F238E27FC236}">
                <a16:creationId xmlns:a16="http://schemas.microsoft.com/office/drawing/2014/main" id="{2CF461F1-5B18-401C-95C4-9DCEA145F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3695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1</a:t>
            </a:r>
          </a:p>
        </p:txBody>
      </p:sp>
      <p:sp>
        <p:nvSpPr>
          <p:cNvPr id="39967" name="Text Box 31">
            <a:extLst>
              <a:ext uri="{FF2B5EF4-FFF2-40B4-BE49-F238E27FC236}">
                <a16:creationId xmlns:a16="http://schemas.microsoft.com/office/drawing/2014/main" id="{D1C4D07C-766F-4107-B7D0-81D96C31B99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88319" y="3156744"/>
            <a:ext cx="274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Discharge (m</a:t>
            </a:r>
            <a:r>
              <a:rPr lang="en-GB" altLang="en-US" sz="2400" baseline="30000"/>
              <a:t>3</a:t>
            </a:r>
            <a:r>
              <a:rPr lang="en-GB" altLang="en-US" sz="2400"/>
              <a:t>/s)</a:t>
            </a:r>
          </a:p>
        </p:txBody>
      </p:sp>
      <p:sp>
        <p:nvSpPr>
          <p:cNvPr id="39971" name="Text Box 35">
            <a:extLst>
              <a:ext uri="{FF2B5EF4-FFF2-40B4-BE49-F238E27FC236}">
                <a16:creationId xmlns:a16="http://schemas.microsoft.com/office/drawing/2014/main" id="{6255F81F-8669-4D2B-9C23-26CA985E9EA7}"/>
              </a:ext>
            </a:extLst>
          </p:cNvPr>
          <p:cNvSpPr txBox="1">
            <a:spLocks noChangeArrowheads="1"/>
          </p:cNvSpPr>
          <p:nvPr/>
        </p:nvSpPr>
        <p:spPr bwMode="auto">
          <a:xfrm rot="-4701125">
            <a:off x="4206876" y="2187576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Rising limb</a:t>
            </a:r>
          </a:p>
        </p:txBody>
      </p:sp>
      <p:sp>
        <p:nvSpPr>
          <p:cNvPr id="39974" name="Text Box 38">
            <a:extLst>
              <a:ext uri="{FF2B5EF4-FFF2-40B4-BE49-F238E27FC236}">
                <a16:creationId xmlns:a16="http://schemas.microsoft.com/office/drawing/2014/main" id="{70CD6228-949B-4C64-AEDB-87A453742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30241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mm</a:t>
            </a:r>
          </a:p>
        </p:txBody>
      </p:sp>
      <p:sp>
        <p:nvSpPr>
          <p:cNvPr id="39978" name="Text Box 42">
            <a:extLst>
              <a:ext uri="{FF2B5EF4-FFF2-40B4-BE49-F238E27FC236}">
                <a16:creationId xmlns:a16="http://schemas.microsoft.com/office/drawing/2014/main" id="{9F15BB57-9135-4A4A-B8B0-51ED61AC9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390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4</a:t>
            </a:r>
          </a:p>
        </p:txBody>
      </p:sp>
      <p:sp>
        <p:nvSpPr>
          <p:cNvPr id="39979" name="Text Box 43">
            <a:extLst>
              <a:ext uri="{FF2B5EF4-FFF2-40B4-BE49-F238E27FC236}">
                <a16:creationId xmlns:a16="http://schemas.microsoft.com/office/drawing/2014/main" id="{219D4FFA-81C4-49C4-B146-43F4C5D75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771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3</a:t>
            </a:r>
          </a:p>
        </p:txBody>
      </p:sp>
      <p:sp>
        <p:nvSpPr>
          <p:cNvPr id="39980" name="Text Box 44">
            <a:extLst>
              <a:ext uri="{FF2B5EF4-FFF2-40B4-BE49-F238E27FC236}">
                <a16:creationId xmlns:a16="http://schemas.microsoft.com/office/drawing/2014/main" id="{F98FD6F3-4989-4D1B-AB44-1E587ADEF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4152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2</a:t>
            </a:r>
          </a:p>
        </p:txBody>
      </p:sp>
      <p:sp>
        <p:nvSpPr>
          <p:cNvPr id="39981" name="Line 45">
            <a:extLst>
              <a:ext uri="{FF2B5EF4-FFF2-40B4-BE49-F238E27FC236}">
                <a16:creationId xmlns:a16="http://schemas.microsoft.com/office/drawing/2014/main" id="{47BA79AF-3875-424C-A0A0-9A4DFA842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2" name="Line 46">
            <a:extLst>
              <a:ext uri="{FF2B5EF4-FFF2-40B4-BE49-F238E27FC236}">
                <a16:creationId xmlns:a16="http://schemas.microsoft.com/office/drawing/2014/main" id="{8C1FFBA9-5588-4C73-ABA9-2FFB26FC6E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1143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83" name="Text Box 47">
            <a:extLst>
              <a:ext uri="{FF2B5EF4-FFF2-40B4-BE49-F238E27FC236}">
                <a16:creationId xmlns:a16="http://schemas.microsoft.com/office/drawing/2014/main" id="{FE38A9A2-1F8A-4C58-8263-736025495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144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990033"/>
                </a:solidFill>
              </a:rPr>
              <a:t>Peak flow</a:t>
            </a:r>
          </a:p>
        </p:txBody>
      </p:sp>
      <p:sp>
        <p:nvSpPr>
          <p:cNvPr id="39984" name="Text Box 48">
            <a:extLst>
              <a:ext uri="{FF2B5EF4-FFF2-40B4-BE49-F238E27FC236}">
                <a16:creationId xmlns:a16="http://schemas.microsoft.com/office/drawing/2014/main" id="{1317E559-9BA6-49B3-B732-279A251DF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0480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990033"/>
                </a:solidFill>
              </a:rPr>
              <a:t>Peak flow</a:t>
            </a:r>
          </a:p>
        </p:txBody>
      </p:sp>
      <p:sp>
        <p:nvSpPr>
          <p:cNvPr id="39985" name="Text Box 49">
            <a:extLst>
              <a:ext uri="{FF2B5EF4-FFF2-40B4-BE49-F238E27FC236}">
                <a16:creationId xmlns:a16="http://schemas.microsoft.com/office/drawing/2014/main" id="{AC277EE9-6A66-48F3-A811-95E23FC1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914401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/>
              <a:t>Maximum discharge in the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3" grpId="0" autoUpdateAnimBg="0"/>
      <p:bldP spid="39984" grpId="0" autoUpdateAnimBg="0"/>
      <p:bldP spid="3998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>
            <a:extLst>
              <a:ext uri="{FF2B5EF4-FFF2-40B4-BE49-F238E27FC236}">
                <a16:creationId xmlns:a16="http://schemas.microsoft.com/office/drawing/2014/main" id="{1D53C6BF-1A4B-42B0-9DAC-5C10F2318BAE}"/>
              </a:ext>
            </a:extLst>
          </p:cNvPr>
          <p:cNvSpPr>
            <a:spLocks/>
          </p:cNvSpPr>
          <p:nvPr/>
        </p:nvSpPr>
        <p:spPr bwMode="auto">
          <a:xfrm>
            <a:off x="4002089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 w 1"/>
              <a:gd name="T3" fmla="*/ 2488 h 24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Freeform 3">
            <a:extLst>
              <a:ext uri="{FF2B5EF4-FFF2-40B4-BE49-F238E27FC236}">
                <a16:creationId xmlns:a16="http://schemas.microsoft.com/office/drawing/2014/main" id="{80697622-B3A1-4F99-A10F-CA0F630B9058}"/>
              </a:ext>
            </a:extLst>
          </p:cNvPr>
          <p:cNvSpPr>
            <a:spLocks/>
          </p:cNvSpPr>
          <p:nvPr/>
        </p:nvSpPr>
        <p:spPr bwMode="auto">
          <a:xfrm>
            <a:off x="4002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2888 w 28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Freeform 4">
            <a:extLst>
              <a:ext uri="{FF2B5EF4-FFF2-40B4-BE49-F238E27FC236}">
                <a16:creationId xmlns:a16="http://schemas.microsoft.com/office/drawing/2014/main" id="{B8D39763-7D8F-48E4-9639-808B2477A031}"/>
              </a:ext>
            </a:extLst>
          </p:cNvPr>
          <p:cNvSpPr>
            <a:spLocks/>
          </p:cNvSpPr>
          <p:nvPr/>
        </p:nvSpPr>
        <p:spPr bwMode="auto">
          <a:xfrm>
            <a:off x="3995738" y="1397000"/>
            <a:ext cx="4565650" cy="2819400"/>
          </a:xfrm>
          <a:custGeom>
            <a:avLst/>
            <a:gdLst>
              <a:gd name="T0" fmla="*/ 4 w 2876"/>
              <a:gd name="T1" fmla="*/ 1640 h 1776"/>
              <a:gd name="T2" fmla="*/ 36 w 2876"/>
              <a:gd name="T3" fmla="*/ 1680 h 1776"/>
              <a:gd name="T4" fmla="*/ 220 w 2876"/>
              <a:gd name="T5" fmla="*/ 1776 h 1776"/>
              <a:gd name="T6" fmla="*/ 380 w 2876"/>
              <a:gd name="T7" fmla="*/ 1680 h 1776"/>
              <a:gd name="T8" fmla="*/ 572 w 2876"/>
              <a:gd name="T9" fmla="*/ 1360 h 1776"/>
              <a:gd name="T10" fmla="*/ 748 w 2876"/>
              <a:gd name="T11" fmla="*/ 568 h 1776"/>
              <a:gd name="T12" fmla="*/ 868 w 2876"/>
              <a:gd name="T13" fmla="*/ 104 h 1776"/>
              <a:gd name="T14" fmla="*/ 1060 w 2876"/>
              <a:gd name="T15" fmla="*/ 8 h 1776"/>
              <a:gd name="T16" fmla="*/ 1252 w 2876"/>
              <a:gd name="T17" fmla="*/ 152 h 1776"/>
              <a:gd name="T18" fmla="*/ 1636 w 2876"/>
              <a:gd name="T19" fmla="*/ 824 h 1776"/>
              <a:gd name="T20" fmla="*/ 2020 w 2876"/>
              <a:gd name="T21" fmla="*/ 1352 h 1776"/>
              <a:gd name="T22" fmla="*/ 2340 w 2876"/>
              <a:gd name="T23" fmla="*/ 1640 h 1776"/>
              <a:gd name="T24" fmla="*/ 2876 w 2876"/>
              <a:gd name="T25" fmla="*/ 1768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CB48B8F0-A4A0-4325-8D15-99E02A4F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B9979283-E006-4758-8218-D9538BEC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8BB62CBA-C21E-49FE-9ED6-7AD1BC748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2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4" name="Line 10">
            <a:extLst>
              <a:ext uri="{FF2B5EF4-FFF2-40B4-BE49-F238E27FC236}">
                <a16:creationId xmlns:a16="http://schemas.microsoft.com/office/drawing/2014/main" id="{70F9F120-C744-4306-BE00-DD2D09D3C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1">
            <a:extLst>
              <a:ext uri="{FF2B5EF4-FFF2-40B4-BE49-F238E27FC236}">
                <a16:creationId xmlns:a16="http://schemas.microsoft.com/office/drawing/2014/main" id="{5E08A9F3-52C3-40A4-B550-AA84BEBE6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>
            <a:extLst>
              <a:ext uri="{FF2B5EF4-FFF2-40B4-BE49-F238E27FC236}">
                <a16:creationId xmlns:a16="http://schemas.microsoft.com/office/drawing/2014/main" id="{704BC6A8-18EF-41EA-A22D-D0B9A36E7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Freeform 13">
            <a:extLst>
              <a:ext uri="{FF2B5EF4-FFF2-40B4-BE49-F238E27FC236}">
                <a16:creationId xmlns:a16="http://schemas.microsoft.com/office/drawing/2014/main" id="{8F61B5CB-1ACD-4B8D-BAA3-523632DC08A9}"/>
              </a:ext>
            </a:extLst>
          </p:cNvPr>
          <p:cNvSpPr>
            <a:spLocks/>
          </p:cNvSpPr>
          <p:nvPr/>
        </p:nvSpPr>
        <p:spPr bwMode="auto">
          <a:xfrm>
            <a:off x="4078289" y="3276600"/>
            <a:ext cx="1587" cy="1778000"/>
          </a:xfrm>
          <a:custGeom>
            <a:avLst/>
            <a:gdLst>
              <a:gd name="T0" fmla="*/ 0 w 1"/>
              <a:gd name="T1" fmla="*/ 1120 h 1120"/>
              <a:gd name="T2" fmla="*/ 0 w 1"/>
              <a:gd name="T3" fmla="*/ 0 h 1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4">
            <a:extLst>
              <a:ext uri="{FF2B5EF4-FFF2-40B4-BE49-F238E27FC236}">
                <a16:creationId xmlns:a16="http://schemas.microsoft.com/office/drawing/2014/main" id="{B967F976-F6CA-45EA-B733-AE8B5C9DC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5">
            <a:extLst>
              <a:ext uri="{FF2B5EF4-FFF2-40B4-BE49-F238E27FC236}">
                <a16:creationId xmlns:a16="http://schemas.microsoft.com/office/drawing/2014/main" id="{08AF3D8E-0DDB-4FB5-8517-CECC136C3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6">
            <a:extLst>
              <a:ext uri="{FF2B5EF4-FFF2-40B4-BE49-F238E27FC236}">
                <a16:creationId xmlns:a16="http://schemas.microsoft.com/office/drawing/2014/main" id="{32F4167F-7D33-4BFB-B787-A3ECAD5D3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7">
            <a:extLst>
              <a:ext uri="{FF2B5EF4-FFF2-40B4-BE49-F238E27FC236}">
                <a16:creationId xmlns:a16="http://schemas.microsoft.com/office/drawing/2014/main" id="{468D9F64-0C68-4563-97ED-2207DEA74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8">
            <a:extLst>
              <a:ext uri="{FF2B5EF4-FFF2-40B4-BE49-F238E27FC236}">
                <a16:creationId xmlns:a16="http://schemas.microsoft.com/office/drawing/2014/main" id="{47E0185A-4B26-4BE7-B2C3-8559BE8DA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9">
            <a:extLst>
              <a:ext uri="{FF2B5EF4-FFF2-40B4-BE49-F238E27FC236}">
                <a16:creationId xmlns:a16="http://schemas.microsoft.com/office/drawing/2014/main" id="{2EEA7D09-8D5A-49DE-B84F-C332898A517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20">
            <a:extLst>
              <a:ext uri="{FF2B5EF4-FFF2-40B4-BE49-F238E27FC236}">
                <a16:creationId xmlns:a16="http://schemas.microsoft.com/office/drawing/2014/main" id="{B8DCD007-803E-4F67-9EBD-27416BBBE15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21">
            <a:extLst>
              <a:ext uri="{FF2B5EF4-FFF2-40B4-BE49-F238E27FC236}">
                <a16:creationId xmlns:a16="http://schemas.microsoft.com/office/drawing/2014/main" id="{1F67AEEC-0493-4392-A90B-19DC257620B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22">
            <a:extLst>
              <a:ext uri="{FF2B5EF4-FFF2-40B4-BE49-F238E27FC236}">
                <a16:creationId xmlns:a16="http://schemas.microsoft.com/office/drawing/2014/main" id="{3305A0EF-ABCF-4B2C-B1D3-20372AFC41F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24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23">
            <a:extLst>
              <a:ext uri="{FF2B5EF4-FFF2-40B4-BE49-F238E27FC236}">
                <a16:creationId xmlns:a16="http://schemas.microsoft.com/office/drawing/2014/main" id="{28026265-D573-4F99-A30F-CBB60008FF1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24">
            <a:extLst>
              <a:ext uri="{FF2B5EF4-FFF2-40B4-BE49-F238E27FC236}">
                <a16:creationId xmlns:a16="http://schemas.microsoft.com/office/drawing/2014/main" id="{07C4AB59-86A1-4134-A0FC-B502EC9C1F2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50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25">
            <a:extLst>
              <a:ext uri="{FF2B5EF4-FFF2-40B4-BE49-F238E27FC236}">
                <a16:creationId xmlns:a16="http://schemas.microsoft.com/office/drawing/2014/main" id="{FEAA83E9-10CB-4C3B-B187-57B90FA8127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53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Text Box 26">
            <a:extLst>
              <a:ext uri="{FF2B5EF4-FFF2-40B4-BE49-F238E27FC236}">
                <a16:creationId xmlns:a16="http://schemas.microsoft.com/office/drawing/2014/main" id="{31FC2119-844B-442B-83F7-394F1ADAF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51435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0       12     24    36    48     30    72</a:t>
            </a:r>
          </a:p>
        </p:txBody>
      </p:sp>
      <p:sp>
        <p:nvSpPr>
          <p:cNvPr id="42011" name="Text Box 27">
            <a:extLst>
              <a:ext uri="{FF2B5EF4-FFF2-40B4-BE49-F238E27FC236}">
                <a16:creationId xmlns:a16="http://schemas.microsoft.com/office/drawing/2014/main" id="{3AB1F562-0B0B-41FB-9776-CD1D801C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57531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Hours from start of rain storm</a:t>
            </a:r>
          </a:p>
        </p:txBody>
      </p:sp>
      <p:sp>
        <p:nvSpPr>
          <p:cNvPr id="42012" name="Text Box 28">
            <a:extLst>
              <a:ext uri="{FF2B5EF4-FFF2-40B4-BE49-F238E27FC236}">
                <a16:creationId xmlns:a16="http://schemas.microsoft.com/office/drawing/2014/main" id="{B2344216-10BF-41A0-953B-73AA9E1EB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1409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3</a:t>
            </a:r>
          </a:p>
        </p:txBody>
      </p:sp>
      <p:sp>
        <p:nvSpPr>
          <p:cNvPr id="42013" name="Text Box 29">
            <a:extLst>
              <a:ext uri="{FF2B5EF4-FFF2-40B4-BE49-F238E27FC236}">
                <a16:creationId xmlns:a16="http://schemas.microsoft.com/office/drawing/2014/main" id="{97B1E95F-B873-4B5E-A8FB-62225B93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2552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2</a:t>
            </a:r>
          </a:p>
        </p:txBody>
      </p:sp>
      <p:sp>
        <p:nvSpPr>
          <p:cNvPr id="42014" name="Text Box 30">
            <a:extLst>
              <a:ext uri="{FF2B5EF4-FFF2-40B4-BE49-F238E27FC236}">
                <a16:creationId xmlns:a16="http://schemas.microsoft.com/office/drawing/2014/main" id="{214A245F-090D-400F-A9B7-ABBA97199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3695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1</a:t>
            </a:r>
          </a:p>
        </p:txBody>
      </p:sp>
      <p:sp>
        <p:nvSpPr>
          <p:cNvPr id="42015" name="Text Box 31">
            <a:extLst>
              <a:ext uri="{FF2B5EF4-FFF2-40B4-BE49-F238E27FC236}">
                <a16:creationId xmlns:a16="http://schemas.microsoft.com/office/drawing/2014/main" id="{1953E8C3-2DDD-4BEE-8128-38E7BDB11E7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88319" y="3156744"/>
            <a:ext cx="274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Discharge (m</a:t>
            </a:r>
            <a:r>
              <a:rPr lang="en-GB" altLang="en-US" sz="2400" baseline="30000"/>
              <a:t>3</a:t>
            </a:r>
            <a:r>
              <a:rPr lang="en-GB" altLang="en-US" sz="2400"/>
              <a:t>/s)</a:t>
            </a:r>
          </a:p>
        </p:txBody>
      </p:sp>
      <p:sp>
        <p:nvSpPr>
          <p:cNvPr id="42019" name="Text Box 35">
            <a:extLst>
              <a:ext uri="{FF2B5EF4-FFF2-40B4-BE49-F238E27FC236}">
                <a16:creationId xmlns:a16="http://schemas.microsoft.com/office/drawing/2014/main" id="{5899C523-2C05-40BC-B49C-AF1857549F8A}"/>
              </a:ext>
            </a:extLst>
          </p:cNvPr>
          <p:cNvSpPr txBox="1">
            <a:spLocks noChangeArrowheads="1"/>
          </p:cNvSpPr>
          <p:nvPr/>
        </p:nvSpPr>
        <p:spPr bwMode="auto">
          <a:xfrm rot="-4701125">
            <a:off x="4206876" y="2187576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Rising limb</a:t>
            </a:r>
          </a:p>
        </p:txBody>
      </p:sp>
      <p:sp>
        <p:nvSpPr>
          <p:cNvPr id="42020" name="Text Box 36">
            <a:extLst>
              <a:ext uri="{FF2B5EF4-FFF2-40B4-BE49-F238E27FC236}">
                <a16:creationId xmlns:a16="http://schemas.microsoft.com/office/drawing/2014/main" id="{60321B2C-84B0-4E98-9128-E0B943F4693C}"/>
              </a:ext>
            </a:extLst>
          </p:cNvPr>
          <p:cNvSpPr txBox="1">
            <a:spLocks noChangeArrowheads="1"/>
          </p:cNvSpPr>
          <p:nvPr/>
        </p:nvSpPr>
        <p:spPr bwMode="auto">
          <a:xfrm rot="3378051">
            <a:off x="5868988" y="2428876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990033"/>
                </a:solidFill>
              </a:rPr>
              <a:t>Recession limb</a:t>
            </a:r>
          </a:p>
        </p:txBody>
      </p:sp>
      <p:sp>
        <p:nvSpPr>
          <p:cNvPr id="42022" name="Text Box 38">
            <a:extLst>
              <a:ext uri="{FF2B5EF4-FFF2-40B4-BE49-F238E27FC236}">
                <a16:creationId xmlns:a16="http://schemas.microsoft.com/office/drawing/2014/main" id="{EF90A108-26EC-4EDF-A0B9-E7B184D85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30241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mm</a:t>
            </a:r>
          </a:p>
        </p:txBody>
      </p:sp>
      <p:sp>
        <p:nvSpPr>
          <p:cNvPr id="42026" name="Text Box 42">
            <a:extLst>
              <a:ext uri="{FF2B5EF4-FFF2-40B4-BE49-F238E27FC236}">
                <a16:creationId xmlns:a16="http://schemas.microsoft.com/office/drawing/2014/main" id="{E6B501E1-BFE2-462C-9E99-78F7B9EB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390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4</a:t>
            </a:r>
          </a:p>
        </p:txBody>
      </p:sp>
      <p:sp>
        <p:nvSpPr>
          <p:cNvPr id="42027" name="Text Box 43">
            <a:extLst>
              <a:ext uri="{FF2B5EF4-FFF2-40B4-BE49-F238E27FC236}">
                <a16:creationId xmlns:a16="http://schemas.microsoft.com/office/drawing/2014/main" id="{5399B48C-3F41-49F8-BC70-BD39D043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771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3</a:t>
            </a:r>
          </a:p>
        </p:txBody>
      </p:sp>
      <p:sp>
        <p:nvSpPr>
          <p:cNvPr id="42028" name="Text Box 44">
            <a:extLst>
              <a:ext uri="{FF2B5EF4-FFF2-40B4-BE49-F238E27FC236}">
                <a16:creationId xmlns:a16="http://schemas.microsoft.com/office/drawing/2014/main" id="{46D52C2B-1DAB-4A9E-9E3E-1D11F6A7A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4152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2</a:t>
            </a:r>
          </a:p>
        </p:txBody>
      </p:sp>
      <p:sp>
        <p:nvSpPr>
          <p:cNvPr id="42029" name="Line 45">
            <a:extLst>
              <a:ext uri="{FF2B5EF4-FFF2-40B4-BE49-F238E27FC236}">
                <a16:creationId xmlns:a16="http://schemas.microsoft.com/office/drawing/2014/main" id="{3A719BC6-3FEF-4F00-BD65-9B877543E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0" name="Line 46">
            <a:extLst>
              <a:ext uri="{FF2B5EF4-FFF2-40B4-BE49-F238E27FC236}">
                <a16:creationId xmlns:a16="http://schemas.microsoft.com/office/drawing/2014/main" id="{606214C3-3590-4CE5-9127-C5577975BA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1143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31" name="Text Box 47">
            <a:extLst>
              <a:ext uri="{FF2B5EF4-FFF2-40B4-BE49-F238E27FC236}">
                <a16:creationId xmlns:a16="http://schemas.microsoft.com/office/drawing/2014/main" id="{4BD3400D-B4A1-4444-8B98-F7C67E69F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144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Peak flow</a:t>
            </a:r>
          </a:p>
        </p:txBody>
      </p:sp>
      <p:sp>
        <p:nvSpPr>
          <p:cNvPr id="42032" name="Text Box 48">
            <a:extLst>
              <a:ext uri="{FF2B5EF4-FFF2-40B4-BE49-F238E27FC236}">
                <a16:creationId xmlns:a16="http://schemas.microsoft.com/office/drawing/2014/main" id="{24F7B231-4B1A-4106-A889-471B51466331}"/>
              </a:ext>
            </a:extLst>
          </p:cNvPr>
          <p:cNvSpPr txBox="1">
            <a:spLocks noChangeArrowheads="1"/>
          </p:cNvSpPr>
          <p:nvPr/>
        </p:nvSpPr>
        <p:spPr bwMode="auto">
          <a:xfrm rot="-8684">
            <a:off x="7696200" y="379690"/>
            <a:ext cx="2668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990033"/>
                </a:solidFill>
              </a:rPr>
              <a:t>Recession limb</a:t>
            </a:r>
          </a:p>
        </p:txBody>
      </p:sp>
      <p:sp>
        <p:nvSpPr>
          <p:cNvPr id="42033" name="Text Box 49">
            <a:extLst>
              <a:ext uri="{FF2B5EF4-FFF2-40B4-BE49-F238E27FC236}">
                <a16:creationId xmlns:a16="http://schemas.microsoft.com/office/drawing/2014/main" id="{BB95C29B-47FC-4F91-98DC-720C0F4BE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990601"/>
            <a:ext cx="266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/>
              <a:t>Falling flood water in the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0" grpId="0" autoUpdateAnimBg="0"/>
      <p:bldP spid="42032" grpId="0" autoUpdateAnimBg="0"/>
      <p:bldP spid="4203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>
            <a:extLst>
              <a:ext uri="{FF2B5EF4-FFF2-40B4-BE49-F238E27FC236}">
                <a16:creationId xmlns:a16="http://schemas.microsoft.com/office/drawing/2014/main" id="{0E597B01-3150-4FB7-A2C5-1D38EEB99D21}"/>
              </a:ext>
            </a:extLst>
          </p:cNvPr>
          <p:cNvSpPr>
            <a:spLocks/>
          </p:cNvSpPr>
          <p:nvPr/>
        </p:nvSpPr>
        <p:spPr bwMode="auto">
          <a:xfrm>
            <a:off x="4002089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 w 1"/>
              <a:gd name="T3" fmla="*/ 2488 h 24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Freeform 3">
            <a:extLst>
              <a:ext uri="{FF2B5EF4-FFF2-40B4-BE49-F238E27FC236}">
                <a16:creationId xmlns:a16="http://schemas.microsoft.com/office/drawing/2014/main" id="{DABCC16E-FC47-4038-B381-5F66762E2885}"/>
              </a:ext>
            </a:extLst>
          </p:cNvPr>
          <p:cNvSpPr>
            <a:spLocks/>
          </p:cNvSpPr>
          <p:nvPr/>
        </p:nvSpPr>
        <p:spPr bwMode="auto">
          <a:xfrm>
            <a:off x="4002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2888 w 28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Freeform 4">
            <a:extLst>
              <a:ext uri="{FF2B5EF4-FFF2-40B4-BE49-F238E27FC236}">
                <a16:creationId xmlns:a16="http://schemas.microsoft.com/office/drawing/2014/main" id="{D7BC93AE-354E-4433-8BD2-34F4C7A7A8DE}"/>
              </a:ext>
            </a:extLst>
          </p:cNvPr>
          <p:cNvSpPr>
            <a:spLocks/>
          </p:cNvSpPr>
          <p:nvPr/>
        </p:nvSpPr>
        <p:spPr bwMode="auto">
          <a:xfrm>
            <a:off x="3995738" y="1397000"/>
            <a:ext cx="4565650" cy="2819400"/>
          </a:xfrm>
          <a:custGeom>
            <a:avLst/>
            <a:gdLst>
              <a:gd name="T0" fmla="*/ 4 w 2876"/>
              <a:gd name="T1" fmla="*/ 1640 h 1776"/>
              <a:gd name="T2" fmla="*/ 36 w 2876"/>
              <a:gd name="T3" fmla="*/ 1680 h 1776"/>
              <a:gd name="T4" fmla="*/ 220 w 2876"/>
              <a:gd name="T5" fmla="*/ 1776 h 1776"/>
              <a:gd name="T6" fmla="*/ 380 w 2876"/>
              <a:gd name="T7" fmla="*/ 1680 h 1776"/>
              <a:gd name="T8" fmla="*/ 572 w 2876"/>
              <a:gd name="T9" fmla="*/ 1360 h 1776"/>
              <a:gd name="T10" fmla="*/ 748 w 2876"/>
              <a:gd name="T11" fmla="*/ 568 h 1776"/>
              <a:gd name="T12" fmla="*/ 868 w 2876"/>
              <a:gd name="T13" fmla="*/ 104 h 1776"/>
              <a:gd name="T14" fmla="*/ 1060 w 2876"/>
              <a:gd name="T15" fmla="*/ 8 h 1776"/>
              <a:gd name="T16" fmla="*/ 1252 w 2876"/>
              <a:gd name="T17" fmla="*/ 152 h 1776"/>
              <a:gd name="T18" fmla="*/ 1636 w 2876"/>
              <a:gd name="T19" fmla="*/ 824 h 1776"/>
              <a:gd name="T20" fmla="*/ 2020 w 2876"/>
              <a:gd name="T21" fmla="*/ 1352 h 1776"/>
              <a:gd name="T22" fmla="*/ 2340 w 2876"/>
              <a:gd name="T23" fmla="*/ 1640 h 1776"/>
              <a:gd name="T24" fmla="*/ 2876 w 2876"/>
              <a:gd name="T25" fmla="*/ 1768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8D0F022E-A428-4C76-859A-F0100192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8F408475-54C0-4602-963C-80262CB99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E4BCC2A9-AE5E-4B6C-9A93-B60F394F2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2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2" name="Line 10">
            <a:extLst>
              <a:ext uri="{FF2B5EF4-FFF2-40B4-BE49-F238E27FC236}">
                <a16:creationId xmlns:a16="http://schemas.microsoft.com/office/drawing/2014/main" id="{D373E340-316F-471C-A7EC-B6768E342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1">
            <a:extLst>
              <a:ext uri="{FF2B5EF4-FFF2-40B4-BE49-F238E27FC236}">
                <a16:creationId xmlns:a16="http://schemas.microsoft.com/office/drawing/2014/main" id="{1A76F198-EE81-43B0-A973-54A992DAE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">
            <a:extLst>
              <a:ext uri="{FF2B5EF4-FFF2-40B4-BE49-F238E27FC236}">
                <a16:creationId xmlns:a16="http://schemas.microsoft.com/office/drawing/2014/main" id="{F877F9C4-7BAE-4AA4-8DFB-D4F8A3361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Freeform 13">
            <a:extLst>
              <a:ext uri="{FF2B5EF4-FFF2-40B4-BE49-F238E27FC236}">
                <a16:creationId xmlns:a16="http://schemas.microsoft.com/office/drawing/2014/main" id="{0903CCD4-AFCA-439D-85FE-57217A7BC1DA}"/>
              </a:ext>
            </a:extLst>
          </p:cNvPr>
          <p:cNvSpPr>
            <a:spLocks/>
          </p:cNvSpPr>
          <p:nvPr/>
        </p:nvSpPr>
        <p:spPr bwMode="auto">
          <a:xfrm>
            <a:off x="4078289" y="3276600"/>
            <a:ext cx="1587" cy="1778000"/>
          </a:xfrm>
          <a:custGeom>
            <a:avLst/>
            <a:gdLst>
              <a:gd name="T0" fmla="*/ 0 w 1"/>
              <a:gd name="T1" fmla="*/ 1120 h 1120"/>
              <a:gd name="T2" fmla="*/ 0 w 1"/>
              <a:gd name="T3" fmla="*/ 0 h 1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4">
            <a:extLst>
              <a:ext uri="{FF2B5EF4-FFF2-40B4-BE49-F238E27FC236}">
                <a16:creationId xmlns:a16="http://schemas.microsoft.com/office/drawing/2014/main" id="{A1972810-28CA-422A-AB17-3D0E4B598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15">
            <a:extLst>
              <a:ext uri="{FF2B5EF4-FFF2-40B4-BE49-F238E27FC236}">
                <a16:creationId xmlns:a16="http://schemas.microsoft.com/office/drawing/2014/main" id="{6848F1C8-60E4-4B67-914D-73B05D74C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6">
            <a:extLst>
              <a:ext uri="{FF2B5EF4-FFF2-40B4-BE49-F238E27FC236}">
                <a16:creationId xmlns:a16="http://schemas.microsoft.com/office/drawing/2014/main" id="{C8B130EF-3FB0-46D1-92FB-2FB415179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7">
            <a:extLst>
              <a:ext uri="{FF2B5EF4-FFF2-40B4-BE49-F238E27FC236}">
                <a16:creationId xmlns:a16="http://schemas.microsoft.com/office/drawing/2014/main" id="{C34F7366-09A3-4B84-94D3-70AFEEC71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8">
            <a:extLst>
              <a:ext uri="{FF2B5EF4-FFF2-40B4-BE49-F238E27FC236}">
                <a16:creationId xmlns:a16="http://schemas.microsoft.com/office/drawing/2014/main" id="{23EEAE73-D2F6-459B-9E4E-CD6AF4839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9">
            <a:extLst>
              <a:ext uri="{FF2B5EF4-FFF2-40B4-BE49-F238E27FC236}">
                <a16:creationId xmlns:a16="http://schemas.microsoft.com/office/drawing/2014/main" id="{EB60D2ED-9A75-445A-B2A2-4E9FDD71F58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20">
            <a:extLst>
              <a:ext uri="{FF2B5EF4-FFF2-40B4-BE49-F238E27FC236}">
                <a16:creationId xmlns:a16="http://schemas.microsoft.com/office/drawing/2014/main" id="{EE93F5D7-093A-4F54-9BC5-2175608078E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21">
            <a:extLst>
              <a:ext uri="{FF2B5EF4-FFF2-40B4-BE49-F238E27FC236}">
                <a16:creationId xmlns:a16="http://schemas.microsoft.com/office/drawing/2014/main" id="{4B011E3B-BE1B-47D6-97E5-ED5337029B85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22">
            <a:extLst>
              <a:ext uri="{FF2B5EF4-FFF2-40B4-BE49-F238E27FC236}">
                <a16:creationId xmlns:a16="http://schemas.microsoft.com/office/drawing/2014/main" id="{4A28FFEE-7628-4486-AF36-21187399F4D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24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3">
            <a:extLst>
              <a:ext uri="{FF2B5EF4-FFF2-40B4-BE49-F238E27FC236}">
                <a16:creationId xmlns:a16="http://schemas.microsoft.com/office/drawing/2014/main" id="{176C173D-AB8F-4C85-B436-0E298BB32D19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24">
            <a:extLst>
              <a:ext uri="{FF2B5EF4-FFF2-40B4-BE49-F238E27FC236}">
                <a16:creationId xmlns:a16="http://schemas.microsoft.com/office/drawing/2014/main" id="{5166D983-9922-463C-ACDA-4247B45CE9D5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50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25">
            <a:extLst>
              <a:ext uri="{FF2B5EF4-FFF2-40B4-BE49-F238E27FC236}">
                <a16:creationId xmlns:a16="http://schemas.microsoft.com/office/drawing/2014/main" id="{44F71B1F-704E-4A72-80F6-D74C53855D3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53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Text Box 26">
            <a:extLst>
              <a:ext uri="{FF2B5EF4-FFF2-40B4-BE49-F238E27FC236}">
                <a16:creationId xmlns:a16="http://schemas.microsoft.com/office/drawing/2014/main" id="{10CB9C50-3D81-4102-8E2E-A2804FA6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51435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dirty="0"/>
              <a:t>0       12     24    36    48     60    72</a:t>
            </a:r>
          </a:p>
        </p:txBody>
      </p:sp>
      <p:sp>
        <p:nvSpPr>
          <p:cNvPr id="44059" name="Text Box 27">
            <a:extLst>
              <a:ext uri="{FF2B5EF4-FFF2-40B4-BE49-F238E27FC236}">
                <a16:creationId xmlns:a16="http://schemas.microsoft.com/office/drawing/2014/main" id="{F312DA21-5992-4749-933D-3B997871E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57531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Hours from start of rain storm</a:t>
            </a:r>
          </a:p>
        </p:txBody>
      </p:sp>
      <p:sp>
        <p:nvSpPr>
          <p:cNvPr id="44060" name="Text Box 28">
            <a:extLst>
              <a:ext uri="{FF2B5EF4-FFF2-40B4-BE49-F238E27FC236}">
                <a16:creationId xmlns:a16="http://schemas.microsoft.com/office/drawing/2014/main" id="{FDC86B87-CA53-40F4-A11D-C43FF7F14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1409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3</a:t>
            </a:r>
          </a:p>
        </p:txBody>
      </p:sp>
      <p:sp>
        <p:nvSpPr>
          <p:cNvPr id="44061" name="Text Box 29">
            <a:extLst>
              <a:ext uri="{FF2B5EF4-FFF2-40B4-BE49-F238E27FC236}">
                <a16:creationId xmlns:a16="http://schemas.microsoft.com/office/drawing/2014/main" id="{C8C33A7D-919E-45A6-A856-F3793D38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2552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2</a:t>
            </a:r>
          </a:p>
        </p:txBody>
      </p:sp>
      <p:sp>
        <p:nvSpPr>
          <p:cNvPr id="44062" name="Text Box 30">
            <a:extLst>
              <a:ext uri="{FF2B5EF4-FFF2-40B4-BE49-F238E27FC236}">
                <a16:creationId xmlns:a16="http://schemas.microsoft.com/office/drawing/2014/main" id="{8AB4C970-485B-4E46-A86E-15586805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3695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1</a:t>
            </a:r>
          </a:p>
        </p:txBody>
      </p:sp>
      <p:sp>
        <p:nvSpPr>
          <p:cNvPr id="44063" name="Text Box 31">
            <a:extLst>
              <a:ext uri="{FF2B5EF4-FFF2-40B4-BE49-F238E27FC236}">
                <a16:creationId xmlns:a16="http://schemas.microsoft.com/office/drawing/2014/main" id="{4228B4D9-3763-4B64-AEF9-DD73F8EFE24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88319" y="3156744"/>
            <a:ext cx="274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Discharge (m</a:t>
            </a:r>
            <a:r>
              <a:rPr lang="en-GB" altLang="en-US" sz="2400" baseline="30000"/>
              <a:t>3</a:t>
            </a:r>
            <a:r>
              <a:rPr lang="en-GB" altLang="en-US" sz="2400"/>
              <a:t>/s)</a:t>
            </a:r>
          </a:p>
        </p:txBody>
      </p:sp>
      <p:sp>
        <p:nvSpPr>
          <p:cNvPr id="44067" name="Text Box 35">
            <a:extLst>
              <a:ext uri="{FF2B5EF4-FFF2-40B4-BE49-F238E27FC236}">
                <a16:creationId xmlns:a16="http://schemas.microsoft.com/office/drawing/2014/main" id="{0796DA91-915C-4E82-813D-86953AF1948B}"/>
              </a:ext>
            </a:extLst>
          </p:cNvPr>
          <p:cNvSpPr txBox="1">
            <a:spLocks noChangeArrowheads="1"/>
          </p:cNvSpPr>
          <p:nvPr/>
        </p:nvSpPr>
        <p:spPr bwMode="auto">
          <a:xfrm rot="-4701125">
            <a:off x="4206876" y="2187576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Rising limb</a:t>
            </a:r>
          </a:p>
        </p:txBody>
      </p:sp>
      <p:sp>
        <p:nvSpPr>
          <p:cNvPr id="44068" name="Text Box 36">
            <a:extLst>
              <a:ext uri="{FF2B5EF4-FFF2-40B4-BE49-F238E27FC236}">
                <a16:creationId xmlns:a16="http://schemas.microsoft.com/office/drawing/2014/main" id="{5E15341B-6D5B-4233-8E89-CAEB3F38C37F}"/>
              </a:ext>
            </a:extLst>
          </p:cNvPr>
          <p:cNvSpPr txBox="1">
            <a:spLocks noChangeArrowheads="1"/>
          </p:cNvSpPr>
          <p:nvPr/>
        </p:nvSpPr>
        <p:spPr bwMode="auto">
          <a:xfrm rot="3378051">
            <a:off x="5868988" y="2428876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Recession limb</a:t>
            </a:r>
          </a:p>
        </p:txBody>
      </p:sp>
      <p:sp>
        <p:nvSpPr>
          <p:cNvPr id="44069" name="Text Box 37">
            <a:extLst>
              <a:ext uri="{FF2B5EF4-FFF2-40B4-BE49-F238E27FC236}">
                <a16:creationId xmlns:a16="http://schemas.microsoft.com/office/drawing/2014/main" id="{04A59387-6A44-44D8-9F10-78A119BAD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647701"/>
            <a:ext cx="217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990033"/>
                </a:solidFill>
              </a:rPr>
              <a:t>Basin lag time</a:t>
            </a:r>
          </a:p>
        </p:txBody>
      </p:sp>
      <p:sp>
        <p:nvSpPr>
          <p:cNvPr id="44070" name="Text Box 38">
            <a:extLst>
              <a:ext uri="{FF2B5EF4-FFF2-40B4-BE49-F238E27FC236}">
                <a16:creationId xmlns:a16="http://schemas.microsoft.com/office/drawing/2014/main" id="{DB40EAE2-619A-4A4E-9447-2C3426DC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30241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mm</a:t>
            </a:r>
          </a:p>
        </p:txBody>
      </p:sp>
      <p:sp>
        <p:nvSpPr>
          <p:cNvPr id="44071" name="Line 39">
            <a:extLst>
              <a:ext uri="{FF2B5EF4-FFF2-40B4-BE49-F238E27FC236}">
                <a16:creationId xmlns:a16="http://schemas.microsoft.com/office/drawing/2014/main" id="{671B0A14-D9DF-4C3A-A213-3403CF9C8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143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2" name="Line 40">
            <a:extLst>
              <a:ext uri="{FF2B5EF4-FFF2-40B4-BE49-F238E27FC236}">
                <a16:creationId xmlns:a16="http://schemas.microsoft.com/office/drawing/2014/main" id="{28A8E31F-B9ED-4584-8DAC-3C2E84C86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06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3" name="Line 41">
            <a:extLst>
              <a:ext uri="{FF2B5EF4-FFF2-40B4-BE49-F238E27FC236}">
                <a16:creationId xmlns:a16="http://schemas.microsoft.com/office/drawing/2014/main" id="{ECEABBC2-2F94-4DAC-BDDF-430A82A9D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06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Text Box 42">
            <a:extLst>
              <a:ext uri="{FF2B5EF4-FFF2-40B4-BE49-F238E27FC236}">
                <a16:creationId xmlns:a16="http://schemas.microsoft.com/office/drawing/2014/main" id="{D77177A1-B92B-4FEA-A21C-07B1AD9DA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390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4</a:t>
            </a:r>
          </a:p>
        </p:txBody>
      </p:sp>
      <p:sp>
        <p:nvSpPr>
          <p:cNvPr id="44075" name="Text Box 43">
            <a:extLst>
              <a:ext uri="{FF2B5EF4-FFF2-40B4-BE49-F238E27FC236}">
                <a16:creationId xmlns:a16="http://schemas.microsoft.com/office/drawing/2014/main" id="{9EBC2F04-9233-4015-A3D1-682D896CD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771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3</a:t>
            </a:r>
          </a:p>
        </p:txBody>
      </p:sp>
      <p:sp>
        <p:nvSpPr>
          <p:cNvPr id="44076" name="Text Box 44">
            <a:extLst>
              <a:ext uri="{FF2B5EF4-FFF2-40B4-BE49-F238E27FC236}">
                <a16:creationId xmlns:a16="http://schemas.microsoft.com/office/drawing/2014/main" id="{75AEFC4E-5FB4-4E49-8C6D-26C2826B8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4152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2</a:t>
            </a:r>
          </a:p>
        </p:txBody>
      </p:sp>
      <p:sp>
        <p:nvSpPr>
          <p:cNvPr id="44077" name="Line 45">
            <a:extLst>
              <a:ext uri="{FF2B5EF4-FFF2-40B4-BE49-F238E27FC236}">
                <a16:creationId xmlns:a16="http://schemas.microsoft.com/office/drawing/2014/main" id="{16AC8299-9E84-43B5-BE08-0E254BA6E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8" name="Line 46">
            <a:extLst>
              <a:ext uri="{FF2B5EF4-FFF2-40B4-BE49-F238E27FC236}">
                <a16:creationId xmlns:a16="http://schemas.microsoft.com/office/drawing/2014/main" id="{63558611-BFAF-466D-98DB-360670468A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1143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79" name="Text Box 47">
            <a:extLst>
              <a:ext uri="{FF2B5EF4-FFF2-40B4-BE49-F238E27FC236}">
                <a16:creationId xmlns:a16="http://schemas.microsoft.com/office/drawing/2014/main" id="{E8507A22-8863-46B0-9327-D3E5464AB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144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Peak flow</a:t>
            </a:r>
          </a:p>
        </p:txBody>
      </p:sp>
      <p:sp>
        <p:nvSpPr>
          <p:cNvPr id="44080" name="Text Box 48">
            <a:extLst>
              <a:ext uri="{FF2B5EF4-FFF2-40B4-BE49-F238E27FC236}">
                <a16:creationId xmlns:a16="http://schemas.microsoft.com/office/drawing/2014/main" id="{4D6F40B5-D2CF-4FBE-97BA-1481DA9A6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048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990033"/>
                </a:solidFill>
              </a:rPr>
              <a:t>Basin lag time</a:t>
            </a:r>
          </a:p>
        </p:txBody>
      </p:sp>
      <p:sp>
        <p:nvSpPr>
          <p:cNvPr id="44081" name="Text Box 49">
            <a:extLst>
              <a:ext uri="{FF2B5EF4-FFF2-40B4-BE49-F238E27FC236}">
                <a16:creationId xmlns:a16="http://schemas.microsoft.com/office/drawing/2014/main" id="{B96BB952-15FD-49D8-8C93-E2E0C19C9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914401"/>
            <a:ext cx="266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/>
              <a:t>Time difference between the peak of the rain storm and the peak flow of the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9" grpId="0" autoUpdateAnimBg="0"/>
      <p:bldP spid="44080" grpId="0" autoUpdateAnimBg="0"/>
      <p:bldP spid="4408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>
            <a:extLst>
              <a:ext uri="{FF2B5EF4-FFF2-40B4-BE49-F238E27FC236}">
                <a16:creationId xmlns:a16="http://schemas.microsoft.com/office/drawing/2014/main" id="{20877752-83F3-43B9-859F-2FA114A07F6C}"/>
              </a:ext>
            </a:extLst>
          </p:cNvPr>
          <p:cNvSpPr>
            <a:spLocks/>
          </p:cNvSpPr>
          <p:nvPr/>
        </p:nvSpPr>
        <p:spPr bwMode="auto">
          <a:xfrm>
            <a:off x="4002089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 w 1"/>
              <a:gd name="T3" fmla="*/ 2488 h 24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Freeform 3">
            <a:extLst>
              <a:ext uri="{FF2B5EF4-FFF2-40B4-BE49-F238E27FC236}">
                <a16:creationId xmlns:a16="http://schemas.microsoft.com/office/drawing/2014/main" id="{9302B7B2-410F-47A2-9236-8841D1186CB7}"/>
              </a:ext>
            </a:extLst>
          </p:cNvPr>
          <p:cNvSpPr>
            <a:spLocks/>
          </p:cNvSpPr>
          <p:nvPr/>
        </p:nvSpPr>
        <p:spPr bwMode="auto">
          <a:xfrm>
            <a:off x="4002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2888 w 28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Freeform 4">
            <a:extLst>
              <a:ext uri="{FF2B5EF4-FFF2-40B4-BE49-F238E27FC236}">
                <a16:creationId xmlns:a16="http://schemas.microsoft.com/office/drawing/2014/main" id="{ED1A8F1D-861B-4B7C-BEA0-A7ED455D733E}"/>
              </a:ext>
            </a:extLst>
          </p:cNvPr>
          <p:cNvSpPr>
            <a:spLocks/>
          </p:cNvSpPr>
          <p:nvPr/>
        </p:nvSpPr>
        <p:spPr bwMode="auto">
          <a:xfrm>
            <a:off x="3995738" y="1397000"/>
            <a:ext cx="4565650" cy="2819400"/>
          </a:xfrm>
          <a:custGeom>
            <a:avLst/>
            <a:gdLst>
              <a:gd name="T0" fmla="*/ 4 w 2876"/>
              <a:gd name="T1" fmla="*/ 1640 h 1776"/>
              <a:gd name="T2" fmla="*/ 36 w 2876"/>
              <a:gd name="T3" fmla="*/ 1680 h 1776"/>
              <a:gd name="T4" fmla="*/ 220 w 2876"/>
              <a:gd name="T5" fmla="*/ 1776 h 1776"/>
              <a:gd name="T6" fmla="*/ 380 w 2876"/>
              <a:gd name="T7" fmla="*/ 1680 h 1776"/>
              <a:gd name="T8" fmla="*/ 572 w 2876"/>
              <a:gd name="T9" fmla="*/ 1360 h 1776"/>
              <a:gd name="T10" fmla="*/ 748 w 2876"/>
              <a:gd name="T11" fmla="*/ 568 h 1776"/>
              <a:gd name="T12" fmla="*/ 868 w 2876"/>
              <a:gd name="T13" fmla="*/ 104 h 1776"/>
              <a:gd name="T14" fmla="*/ 1060 w 2876"/>
              <a:gd name="T15" fmla="*/ 8 h 1776"/>
              <a:gd name="T16" fmla="*/ 1252 w 2876"/>
              <a:gd name="T17" fmla="*/ 152 h 1776"/>
              <a:gd name="T18" fmla="*/ 1636 w 2876"/>
              <a:gd name="T19" fmla="*/ 824 h 1776"/>
              <a:gd name="T20" fmla="*/ 2020 w 2876"/>
              <a:gd name="T21" fmla="*/ 1352 h 1776"/>
              <a:gd name="T22" fmla="*/ 2340 w 2876"/>
              <a:gd name="T23" fmla="*/ 1640 h 1776"/>
              <a:gd name="T24" fmla="*/ 2876 w 2876"/>
              <a:gd name="T25" fmla="*/ 1768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1E80F329-94FF-4F03-8E7B-A23A6F83E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A6ADDF99-66DC-460C-BC5D-941AC653C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CF36F1F-70B4-4727-971F-B973CF3C7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2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6" name="Freeform 8">
            <a:extLst>
              <a:ext uri="{FF2B5EF4-FFF2-40B4-BE49-F238E27FC236}">
                <a16:creationId xmlns:a16="http://schemas.microsoft.com/office/drawing/2014/main" id="{08764675-F905-437A-8F69-2FF2F507FE30}"/>
              </a:ext>
            </a:extLst>
          </p:cNvPr>
          <p:cNvSpPr>
            <a:spLocks/>
          </p:cNvSpPr>
          <p:nvPr/>
        </p:nvSpPr>
        <p:spPr bwMode="auto">
          <a:xfrm>
            <a:off x="4751388" y="2908300"/>
            <a:ext cx="2146300" cy="965200"/>
          </a:xfrm>
          <a:custGeom>
            <a:avLst/>
            <a:gdLst>
              <a:gd name="T0" fmla="*/ 0 w 1352"/>
              <a:gd name="T1" fmla="*/ 608 h 608"/>
              <a:gd name="T2" fmla="*/ 632 w 1352"/>
              <a:gd name="T3" fmla="*/ 256 h 608"/>
              <a:gd name="T4" fmla="*/ 1064 w 1352"/>
              <a:gd name="T5" fmla="*/ 16 h 608"/>
              <a:gd name="T6" fmla="*/ 1352 w 1352"/>
              <a:gd name="T7" fmla="*/ 16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2" h="608">
                <a:moveTo>
                  <a:pt x="0" y="608"/>
                </a:moveTo>
                <a:cubicBezTo>
                  <a:pt x="107" y="549"/>
                  <a:pt x="455" y="355"/>
                  <a:pt x="632" y="256"/>
                </a:cubicBezTo>
                <a:cubicBezTo>
                  <a:pt x="809" y="157"/>
                  <a:pt x="944" y="32"/>
                  <a:pt x="1064" y="16"/>
                </a:cubicBezTo>
                <a:cubicBezTo>
                  <a:pt x="1184" y="0"/>
                  <a:pt x="1304" y="136"/>
                  <a:pt x="1352" y="160"/>
                </a:cubicBezTo>
              </a:path>
            </a:pathLst>
          </a:custGeom>
          <a:noFill/>
          <a:ln w="28575" cap="rnd" cmpd="sng">
            <a:solidFill>
              <a:srgbClr val="9900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Freeform 9">
            <a:extLst>
              <a:ext uri="{FF2B5EF4-FFF2-40B4-BE49-F238E27FC236}">
                <a16:creationId xmlns:a16="http://schemas.microsoft.com/office/drawing/2014/main" id="{99F49AB1-93E4-484E-8F87-5B4E6673F0EF}"/>
              </a:ext>
            </a:extLst>
          </p:cNvPr>
          <p:cNvSpPr>
            <a:spLocks/>
          </p:cNvSpPr>
          <p:nvPr/>
        </p:nvSpPr>
        <p:spPr bwMode="auto">
          <a:xfrm>
            <a:off x="4573588" y="3773488"/>
            <a:ext cx="3086100" cy="341312"/>
          </a:xfrm>
          <a:custGeom>
            <a:avLst/>
            <a:gdLst>
              <a:gd name="T0" fmla="*/ 0 w 1944"/>
              <a:gd name="T1" fmla="*/ 215 h 215"/>
              <a:gd name="T2" fmla="*/ 1009 w 1944"/>
              <a:gd name="T3" fmla="*/ 31 h 215"/>
              <a:gd name="T4" fmla="*/ 1353 w 1944"/>
              <a:gd name="T5" fmla="*/ 31 h 215"/>
              <a:gd name="T6" fmla="*/ 1796 w 1944"/>
              <a:gd name="T7" fmla="*/ 79 h 215"/>
              <a:gd name="T8" fmla="*/ 1944 w 1944"/>
              <a:gd name="T9" fmla="*/ 12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4" h="215">
                <a:moveTo>
                  <a:pt x="0" y="215"/>
                </a:moveTo>
                <a:cubicBezTo>
                  <a:pt x="167" y="184"/>
                  <a:pt x="784" y="62"/>
                  <a:pt x="1009" y="31"/>
                </a:cubicBezTo>
                <a:cubicBezTo>
                  <a:pt x="1234" y="0"/>
                  <a:pt x="1222" y="23"/>
                  <a:pt x="1353" y="31"/>
                </a:cubicBezTo>
                <a:cubicBezTo>
                  <a:pt x="1485" y="39"/>
                  <a:pt x="1698" y="63"/>
                  <a:pt x="1796" y="79"/>
                </a:cubicBezTo>
                <a:cubicBezTo>
                  <a:pt x="1895" y="95"/>
                  <a:pt x="1919" y="119"/>
                  <a:pt x="1944" y="12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0">
            <a:extLst>
              <a:ext uri="{FF2B5EF4-FFF2-40B4-BE49-F238E27FC236}">
                <a16:creationId xmlns:a16="http://schemas.microsoft.com/office/drawing/2014/main" id="{8F199B24-19C1-4A0C-B026-DD421B6AC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1">
            <a:extLst>
              <a:ext uri="{FF2B5EF4-FFF2-40B4-BE49-F238E27FC236}">
                <a16:creationId xmlns:a16="http://schemas.microsoft.com/office/drawing/2014/main" id="{2BF95836-BF14-4F77-82AA-120A57AB1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2">
            <a:extLst>
              <a:ext uri="{FF2B5EF4-FFF2-40B4-BE49-F238E27FC236}">
                <a16:creationId xmlns:a16="http://schemas.microsoft.com/office/drawing/2014/main" id="{A01A32FC-BC61-4A3A-B713-754E2F1AA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Freeform 13">
            <a:extLst>
              <a:ext uri="{FF2B5EF4-FFF2-40B4-BE49-F238E27FC236}">
                <a16:creationId xmlns:a16="http://schemas.microsoft.com/office/drawing/2014/main" id="{D61CC911-9134-4B88-99C5-0A2D11178D0D}"/>
              </a:ext>
            </a:extLst>
          </p:cNvPr>
          <p:cNvSpPr>
            <a:spLocks/>
          </p:cNvSpPr>
          <p:nvPr/>
        </p:nvSpPr>
        <p:spPr bwMode="auto">
          <a:xfrm>
            <a:off x="4078289" y="3276600"/>
            <a:ext cx="1587" cy="1778000"/>
          </a:xfrm>
          <a:custGeom>
            <a:avLst/>
            <a:gdLst>
              <a:gd name="T0" fmla="*/ 0 w 1"/>
              <a:gd name="T1" fmla="*/ 1120 h 1120"/>
              <a:gd name="T2" fmla="*/ 0 w 1"/>
              <a:gd name="T3" fmla="*/ 0 h 1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4">
            <a:extLst>
              <a:ext uri="{FF2B5EF4-FFF2-40B4-BE49-F238E27FC236}">
                <a16:creationId xmlns:a16="http://schemas.microsoft.com/office/drawing/2014/main" id="{C6AAA103-E4FC-4C0C-ACBD-403E62E78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5">
            <a:extLst>
              <a:ext uri="{FF2B5EF4-FFF2-40B4-BE49-F238E27FC236}">
                <a16:creationId xmlns:a16="http://schemas.microsoft.com/office/drawing/2014/main" id="{172265A7-DDFF-4E0C-ABC6-122C331B1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6">
            <a:extLst>
              <a:ext uri="{FF2B5EF4-FFF2-40B4-BE49-F238E27FC236}">
                <a16:creationId xmlns:a16="http://schemas.microsoft.com/office/drawing/2014/main" id="{D37899D5-CD87-4688-95B3-F9C5D16D6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7">
            <a:extLst>
              <a:ext uri="{FF2B5EF4-FFF2-40B4-BE49-F238E27FC236}">
                <a16:creationId xmlns:a16="http://schemas.microsoft.com/office/drawing/2014/main" id="{560B0648-5335-482E-BBE2-F3232916F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9B71873A-2D15-49C0-BD7D-BAA75600E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19">
            <a:extLst>
              <a:ext uri="{FF2B5EF4-FFF2-40B4-BE49-F238E27FC236}">
                <a16:creationId xmlns:a16="http://schemas.microsoft.com/office/drawing/2014/main" id="{B50DAC88-C760-443D-B48D-9A5772D1A80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Line 20">
            <a:extLst>
              <a:ext uri="{FF2B5EF4-FFF2-40B4-BE49-F238E27FC236}">
                <a16:creationId xmlns:a16="http://schemas.microsoft.com/office/drawing/2014/main" id="{3301DC7F-2C8F-4FE3-9BC0-69C8DF3F1BF2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21">
            <a:extLst>
              <a:ext uri="{FF2B5EF4-FFF2-40B4-BE49-F238E27FC236}">
                <a16:creationId xmlns:a16="http://schemas.microsoft.com/office/drawing/2014/main" id="{9EDFD8CE-945E-4F43-B2E6-AD125903BDE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22">
            <a:extLst>
              <a:ext uri="{FF2B5EF4-FFF2-40B4-BE49-F238E27FC236}">
                <a16:creationId xmlns:a16="http://schemas.microsoft.com/office/drawing/2014/main" id="{91033A66-584D-4708-9B18-9F79EFE5E70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24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Line 23">
            <a:extLst>
              <a:ext uri="{FF2B5EF4-FFF2-40B4-BE49-F238E27FC236}">
                <a16:creationId xmlns:a16="http://schemas.microsoft.com/office/drawing/2014/main" id="{42B50181-5AC3-458A-B4FA-20835917E16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Line 24">
            <a:extLst>
              <a:ext uri="{FF2B5EF4-FFF2-40B4-BE49-F238E27FC236}">
                <a16:creationId xmlns:a16="http://schemas.microsoft.com/office/drawing/2014/main" id="{5051AC17-B8E5-4DCF-BC4C-93ADC2A48AF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50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5">
            <a:extLst>
              <a:ext uri="{FF2B5EF4-FFF2-40B4-BE49-F238E27FC236}">
                <a16:creationId xmlns:a16="http://schemas.microsoft.com/office/drawing/2014/main" id="{9F78BD1C-7CD1-48D7-8F33-9B807D97DCD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53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Text Box 26">
            <a:extLst>
              <a:ext uri="{FF2B5EF4-FFF2-40B4-BE49-F238E27FC236}">
                <a16:creationId xmlns:a16="http://schemas.microsoft.com/office/drawing/2014/main" id="{5A1D605D-3E75-4811-9DE7-FE858EB6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51435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dirty="0"/>
              <a:t>0       12     24    36    48     60    72</a:t>
            </a:r>
          </a:p>
        </p:txBody>
      </p:sp>
      <p:sp>
        <p:nvSpPr>
          <p:cNvPr id="48155" name="Text Box 27">
            <a:extLst>
              <a:ext uri="{FF2B5EF4-FFF2-40B4-BE49-F238E27FC236}">
                <a16:creationId xmlns:a16="http://schemas.microsoft.com/office/drawing/2014/main" id="{9EC24EAD-DD4C-47C8-8C7E-0647778F2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57531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Hours from start of rain storm</a:t>
            </a:r>
          </a:p>
        </p:txBody>
      </p:sp>
      <p:sp>
        <p:nvSpPr>
          <p:cNvPr id="48156" name="Text Box 28">
            <a:extLst>
              <a:ext uri="{FF2B5EF4-FFF2-40B4-BE49-F238E27FC236}">
                <a16:creationId xmlns:a16="http://schemas.microsoft.com/office/drawing/2014/main" id="{D126A38A-0F2A-4AF4-B3DD-084E94B24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1409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3</a:t>
            </a:r>
          </a:p>
        </p:txBody>
      </p:sp>
      <p:sp>
        <p:nvSpPr>
          <p:cNvPr id="48157" name="Text Box 29">
            <a:extLst>
              <a:ext uri="{FF2B5EF4-FFF2-40B4-BE49-F238E27FC236}">
                <a16:creationId xmlns:a16="http://schemas.microsoft.com/office/drawing/2014/main" id="{DE55ABF2-2630-4A14-AF87-EEB213FD6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2552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2</a:t>
            </a:r>
          </a:p>
        </p:txBody>
      </p:sp>
      <p:sp>
        <p:nvSpPr>
          <p:cNvPr id="48158" name="Text Box 30">
            <a:extLst>
              <a:ext uri="{FF2B5EF4-FFF2-40B4-BE49-F238E27FC236}">
                <a16:creationId xmlns:a16="http://schemas.microsoft.com/office/drawing/2014/main" id="{47B17437-2D24-49EF-9334-F282C5FB0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3695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1</a:t>
            </a:r>
          </a:p>
        </p:txBody>
      </p:sp>
      <p:sp>
        <p:nvSpPr>
          <p:cNvPr id="48159" name="Text Box 31">
            <a:extLst>
              <a:ext uri="{FF2B5EF4-FFF2-40B4-BE49-F238E27FC236}">
                <a16:creationId xmlns:a16="http://schemas.microsoft.com/office/drawing/2014/main" id="{63FA29DF-1CA5-41AC-8155-99AA6E5B01E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88319" y="3156744"/>
            <a:ext cx="274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Discharge (m</a:t>
            </a:r>
            <a:r>
              <a:rPr lang="en-GB" altLang="en-US" sz="2400" baseline="30000"/>
              <a:t>3</a:t>
            </a:r>
            <a:r>
              <a:rPr lang="en-GB" altLang="en-US" sz="2400"/>
              <a:t>/s)</a:t>
            </a:r>
          </a:p>
        </p:txBody>
      </p:sp>
      <p:sp>
        <p:nvSpPr>
          <p:cNvPr id="48160" name="Text Box 32">
            <a:extLst>
              <a:ext uri="{FF2B5EF4-FFF2-40B4-BE49-F238E27FC236}">
                <a16:creationId xmlns:a16="http://schemas.microsoft.com/office/drawing/2014/main" id="{B84D7018-6E45-42BD-8761-45F6C734E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8" y="43053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Base flow</a:t>
            </a:r>
          </a:p>
        </p:txBody>
      </p:sp>
      <p:sp>
        <p:nvSpPr>
          <p:cNvPr id="48161" name="Text Box 33">
            <a:extLst>
              <a:ext uri="{FF2B5EF4-FFF2-40B4-BE49-F238E27FC236}">
                <a16:creationId xmlns:a16="http://schemas.microsoft.com/office/drawing/2014/main" id="{02D7C4B4-D078-422B-8901-6B9DC5E4E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3390901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990033"/>
                </a:solidFill>
              </a:rPr>
              <a:t>Through flow</a:t>
            </a:r>
          </a:p>
        </p:txBody>
      </p:sp>
      <p:sp>
        <p:nvSpPr>
          <p:cNvPr id="48162" name="Text Box 34">
            <a:extLst>
              <a:ext uri="{FF2B5EF4-FFF2-40B4-BE49-F238E27FC236}">
                <a16:creationId xmlns:a16="http://schemas.microsoft.com/office/drawing/2014/main" id="{CFFC6189-D0B4-4700-8A81-8501E234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2400301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990033"/>
                </a:solidFill>
              </a:rPr>
              <a:t>Overland flow</a:t>
            </a:r>
          </a:p>
        </p:txBody>
      </p:sp>
      <p:sp>
        <p:nvSpPr>
          <p:cNvPr id="48163" name="Text Box 35">
            <a:extLst>
              <a:ext uri="{FF2B5EF4-FFF2-40B4-BE49-F238E27FC236}">
                <a16:creationId xmlns:a16="http://schemas.microsoft.com/office/drawing/2014/main" id="{5262CF09-4A8B-4C10-97CF-964023C6DDDE}"/>
              </a:ext>
            </a:extLst>
          </p:cNvPr>
          <p:cNvSpPr txBox="1">
            <a:spLocks noChangeArrowheads="1"/>
          </p:cNvSpPr>
          <p:nvPr/>
        </p:nvSpPr>
        <p:spPr bwMode="auto">
          <a:xfrm rot="-4701125">
            <a:off x="4206876" y="2187576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Rising limb</a:t>
            </a:r>
          </a:p>
        </p:txBody>
      </p:sp>
      <p:sp>
        <p:nvSpPr>
          <p:cNvPr id="48164" name="Text Box 36">
            <a:extLst>
              <a:ext uri="{FF2B5EF4-FFF2-40B4-BE49-F238E27FC236}">
                <a16:creationId xmlns:a16="http://schemas.microsoft.com/office/drawing/2014/main" id="{0BE485CF-192E-4D98-A0AE-981EDFA5A4DF}"/>
              </a:ext>
            </a:extLst>
          </p:cNvPr>
          <p:cNvSpPr txBox="1">
            <a:spLocks noChangeArrowheads="1"/>
          </p:cNvSpPr>
          <p:nvPr/>
        </p:nvSpPr>
        <p:spPr bwMode="auto">
          <a:xfrm rot="3378051">
            <a:off x="5868988" y="2428876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Recession limb</a:t>
            </a:r>
          </a:p>
        </p:txBody>
      </p:sp>
      <p:sp>
        <p:nvSpPr>
          <p:cNvPr id="48165" name="Text Box 37">
            <a:extLst>
              <a:ext uri="{FF2B5EF4-FFF2-40B4-BE49-F238E27FC236}">
                <a16:creationId xmlns:a16="http://schemas.microsoft.com/office/drawing/2014/main" id="{142358C9-6F0C-4A60-A9A7-88D4212B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647701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Basin lag time</a:t>
            </a:r>
          </a:p>
        </p:txBody>
      </p:sp>
      <p:sp>
        <p:nvSpPr>
          <p:cNvPr id="48166" name="Text Box 38">
            <a:extLst>
              <a:ext uri="{FF2B5EF4-FFF2-40B4-BE49-F238E27FC236}">
                <a16:creationId xmlns:a16="http://schemas.microsoft.com/office/drawing/2014/main" id="{860A1B9E-BD46-4040-899C-8E91CD01B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30241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mm</a:t>
            </a:r>
          </a:p>
        </p:txBody>
      </p:sp>
      <p:sp>
        <p:nvSpPr>
          <p:cNvPr id="48167" name="Line 39">
            <a:extLst>
              <a:ext uri="{FF2B5EF4-FFF2-40B4-BE49-F238E27FC236}">
                <a16:creationId xmlns:a16="http://schemas.microsoft.com/office/drawing/2014/main" id="{16498AFF-6967-47AD-A8D1-3CA1FC917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143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Line 40">
            <a:extLst>
              <a:ext uri="{FF2B5EF4-FFF2-40B4-BE49-F238E27FC236}">
                <a16:creationId xmlns:a16="http://schemas.microsoft.com/office/drawing/2014/main" id="{73423D1F-3F02-4C05-B789-28A704AE1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06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Line 41">
            <a:extLst>
              <a:ext uri="{FF2B5EF4-FFF2-40B4-BE49-F238E27FC236}">
                <a16:creationId xmlns:a16="http://schemas.microsoft.com/office/drawing/2014/main" id="{67B28982-C43F-4D6B-9C31-568303202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066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Text Box 42">
            <a:extLst>
              <a:ext uri="{FF2B5EF4-FFF2-40B4-BE49-F238E27FC236}">
                <a16:creationId xmlns:a16="http://schemas.microsoft.com/office/drawing/2014/main" id="{FF84F78C-4D5E-43DD-85DE-760B7A96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390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4</a:t>
            </a:r>
          </a:p>
        </p:txBody>
      </p:sp>
      <p:sp>
        <p:nvSpPr>
          <p:cNvPr id="48171" name="Text Box 43">
            <a:extLst>
              <a:ext uri="{FF2B5EF4-FFF2-40B4-BE49-F238E27FC236}">
                <a16:creationId xmlns:a16="http://schemas.microsoft.com/office/drawing/2014/main" id="{66CBECB0-B5A0-4D05-BD1E-298C498F8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771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3</a:t>
            </a:r>
          </a:p>
        </p:txBody>
      </p:sp>
      <p:sp>
        <p:nvSpPr>
          <p:cNvPr id="48172" name="Text Box 44">
            <a:extLst>
              <a:ext uri="{FF2B5EF4-FFF2-40B4-BE49-F238E27FC236}">
                <a16:creationId xmlns:a16="http://schemas.microsoft.com/office/drawing/2014/main" id="{134F8634-8175-4382-99FB-85FD59EC7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4152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2</a:t>
            </a:r>
          </a:p>
        </p:txBody>
      </p:sp>
      <p:sp>
        <p:nvSpPr>
          <p:cNvPr id="48173" name="Line 45">
            <a:extLst>
              <a:ext uri="{FF2B5EF4-FFF2-40B4-BE49-F238E27FC236}">
                <a16:creationId xmlns:a16="http://schemas.microsoft.com/office/drawing/2014/main" id="{BD660F44-69F5-4A1E-997F-469113B27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Line 46">
            <a:extLst>
              <a:ext uri="{FF2B5EF4-FFF2-40B4-BE49-F238E27FC236}">
                <a16:creationId xmlns:a16="http://schemas.microsoft.com/office/drawing/2014/main" id="{BE61735A-78AF-444C-9025-0D1BE0A2CB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1143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75" name="Text Box 47">
            <a:extLst>
              <a:ext uri="{FF2B5EF4-FFF2-40B4-BE49-F238E27FC236}">
                <a16:creationId xmlns:a16="http://schemas.microsoft.com/office/drawing/2014/main" id="{7F01B5E3-8698-44F0-9E3E-C31BD06F1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144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Peak flow</a:t>
            </a:r>
          </a:p>
        </p:txBody>
      </p:sp>
      <p:sp>
        <p:nvSpPr>
          <p:cNvPr id="48179" name="Text Box 51">
            <a:extLst>
              <a:ext uri="{FF2B5EF4-FFF2-40B4-BE49-F238E27FC236}">
                <a16:creationId xmlns:a16="http://schemas.microsoft.com/office/drawing/2014/main" id="{F7E3B1DF-677F-4832-9EDF-4B1311EFC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987" y="1080975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 dirty="0"/>
              <a:t>+</a:t>
            </a:r>
          </a:p>
        </p:txBody>
      </p:sp>
      <p:sp>
        <p:nvSpPr>
          <p:cNvPr id="48180" name="Text Box 52">
            <a:extLst>
              <a:ext uri="{FF2B5EF4-FFF2-40B4-BE49-F238E27FC236}">
                <a16:creationId xmlns:a16="http://schemas.microsoft.com/office/drawing/2014/main" id="{62319C0F-2424-4063-8EBF-4A317F712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987" y="2109787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 dirty="0"/>
              <a:t>=</a:t>
            </a:r>
          </a:p>
        </p:txBody>
      </p:sp>
      <p:sp>
        <p:nvSpPr>
          <p:cNvPr id="48181" name="Text Box 53">
            <a:extLst>
              <a:ext uri="{FF2B5EF4-FFF2-40B4-BE49-F238E27FC236}">
                <a16:creationId xmlns:a16="http://schemas.microsoft.com/office/drawing/2014/main" id="{2C18DB70-6D2C-4DE6-B1E4-31AE43403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7" y="2705399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dirty="0">
                <a:solidFill>
                  <a:srgbClr val="FF0000"/>
                </a:solidFill>
              </a:rPr>
              <a:t>Storm Flow</a:t>
            </a:r>
          </a:p>
        </p:txBody>
      </p:sp>
      <p:sp>
        <p:nvSpPr>
          <p:cNvPr id="53" name="Text Box 1026">
            <a:extLst>
              <a:ext uri="{FF2B5EF4-FFF2-40B4-BE49-F238E27FC236}">
                <a16:creationId xmlns:a16="http://schemas.microsoft.com/office/drawing/2014/main" id="{CA35D62F-484F-4052-97E6-968D70D16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069" y="1549223"/>
            <a:ext cx="2971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400" dirty="0">
                <a:solidFill>
                  <a:srgbClr val="FF0000"/>
                </a:solidFill>
              </a:rPr>
              <a:t>Overland Flow</a:t>
            </a:r>
          </a:p>
          <a:p>
            <a:pPr algn="ctr"/>
            <a:r>
              <a:rPr lang="en-GB" altLang="en-US" sz="1400" dirty="0"/>
              <a:t>Volume of water reaching the river from surface run off</a:t>
            </a:r>
          </a:p>
        </p:txBody>
      </p:sp>
      <p:sp>
        <p:nvSpPr>
          <p:cNvPr id="54" name="Text Box 1031">
            <a:extLst>
              <a:ext uri="{FF2B5EF4-FFF2-40B4-BE49-F238E27FC236}">
                <a16:creationId xmlns:a16="http://schemas.microsoft.com/office/drawing/2014/main" id="{BA6BC55E-2BF9-4EB4-97F4-EFAE36C9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428" y="259360"/>
            <a:ext cx="29490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1400" dirty="0">
                <a:solidFill>
                  <a:srgbClr val="FF0000"/>
                </a:solidFill>
              </a:rPr>
              <a:t>Through Flow</a:t>
            </a:r>
          </a:p>
          <a:p>
            <a:pPr algn="ctr"/>
            <a:r>
              <a:rPr lang="en-GB" altLang="en-US" sz="1400" dirty="0"/>
              <a:t>Volume of water reaching the river through the soil and underlying rock 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1" grpId="0" autoUpdateAnimBg="0"/>
      <p:bldP spid="48162" grpId="0" autoUpdateAnimBg="0"/>
      <p:bldP spid="48179" grpId="0" autoUpdateAnimBg="0"/>
      <p:bldP spid="48180" grpId="0" autoUpdateAnimBg="0"/>
      <p:bldP spid="4818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248A4A93-D3C0-4F02-9856-FE0F85EA5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838200"/>
            <a:ext cx="24481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5400"/>
              <a:t>Analysis</a:t>
            </a:r>
          </a:p>
        </p:txBody>
      </p:sp>
      <p:pic>
        <p:nvPicPr>
          <p:cNvPr id="71683" name="Picture 3" descr="bs02037_">
            <a:extLst>
              <a:ext uri="{FF2B5EF4-FFF2-40B4-BE49-F238E27FC236}">
                <a16:creationId xmlns:a16="http://schemas.microsoft.com/office/drawing/2014/main" id="{F05ECD65-A135-42DA-8B34-3DCDA384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78075"/>
            <a:ext cx="19812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B6E205F0-3F64-4C6F-B84D-6FEDE276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11" y="3933825"/>
            <a:ext cx="7239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/>
              <a:t>When interpreting hydrographs </a:t>
            </a:r>
            <a:r>
              <a:rPr lang="en-US" altLang="en-US" sz="4000">
                <a:solidFill>
                  <a:srgbClr val="006600"/>
                </a:solidFill>
              </a:rPr>
              <a:t>all factors</a:t>
            </a:r>
            <a:r>
              <a:rPr lang="en-US" altLang="en-US" sz="4000"/>
              <a:t> must be considered together !</a:t>
            </a:r>
            <a:endParaRPr lang="en-GB" altLang="en-US" sz="4000"/>
          </a:p>
        </p:txBody>
      </p:sp>
      <p:pic>
        <p:nvPicPr>
          <p:cNvPr id="103427" name="Picture 3" descr="BD06116_">
            <a:extLst>
              <a:ext uri="{FF2B5EF4-FFF2-40B4-BE49-F238E27FC236}">
                <a16:creationId xmlns:a16="http://schemas.microsoft.com/office/drawing/2014/main" id="{32D13F9F-7085-4D3C-A6AC-C4464989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8000" contras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146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4">
            <a:extLst>
              <a:ext uri="{FF2B5EF4-FFF2-40B4-BE49-F238E27FC236}">
                <a16:creationId xmlns:a16="http://schemas.microsoft.com/office/drawing/2014/main" id="{76EEAED2-74AC-4072-9BFB-7F9A62BA0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1"/>
            <a:ext cx="7315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/>
              <a:t>Here are some </a:t>
            </a:r>
            <a:r>
              <a:rPr lang="en-GB" altLang="en-US" sz="4000"/>
              <a:t>theoretical</a:t>
            </a:r>
            <a:r>
              <a:rPr lang="en-US" altLang="en-US" sz="4000"/>
              <a:t> interpretations of influencing factors</a:t>
            </a:r>
            <a:endParaRPr lang="en-GB" altLang="en-US" sz="4000"/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060230CF-4F7C-442D-A22F-EE7D8DDCC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chemeClr val="accent2"/>
                </a:solidFill>
              </a:rPr>
              <a:t>BUT……</a:t>
            </a:r>
            <a:endParaRPr lang="en-GB" altLang="en-US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656E93B-CF42-44DF-A6E3-B13F79C4B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04800"/>
            <a:ext cx="8305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4800"/>
              <a:t>Factors influencing</a:t>
            </a:r>
            <a:endParaRPr lang="en-US" altLang="en-US" sz="4800"/>
          </a:p>
          <a:p>
            <a:pPr algn="ctr">
              <a:spcBef>
                <a:spcPct val="0"/>
              </a:spcBef>
            </a:pPr>
            <a:r>
              <a:rPr lang="en-GB" altLang="en-US" sz="4800"/>
              <a:t>Storm Hydrographs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B79F86D1-22E8-4906-8048-767A2B8C0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38401"/>
            <a:ext cx="3352800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altLang="en-US" sz="2900">
                <a:solidFill>
                  <a:srgbClr val="006600"/>
                </a:solidFill>
              </a:rPr>
              <a:t> Area</a:t>
            </a:r>
          </a:p>
          <a:p>
            <a:pPr>
              <a:buFontTx/>
              <a:buChar char="•"/>
            </a:pPr>
            <a:r>
              <a:rPr lang="en-GB" altLang="en-US" sz="2900">
                <a:solidFill>
                  <a:srgbClr val="006600"/>
                </a:solidFill>
              </a:rPr>
              <a:t> Shape</a:t>
            </a:r>
          </a:p>
          <a:p>
            <a:pPr>
              <a:buFontTx/>
              <a:buChar char="•"/>
            </a:pPr>
            <a:r>
              <a:rPr lang="en-GB" altLang="en-US" sz="2900">
                <a:solidFill>
                  <a:srgbClr val="006600"/>
                </a:solidFill>
              </a:rPr>
              <a:t> Slope</a:t>
            </a:r>
          </a:p>
          <a:p>
            <a:pPr>
              <a:buFontTx/>
              <a:buChar char="•"/>
            </a:pPr>
            <a:r>
              <a:rPr lang="en-GB" altLang="en-US" sz="2900">
                <a:solidFill>
                  <a:srgbClr val="006600"/>
                </a:solidFill>
              </a:rPr>
              <a:t> Rock Type</a:t>
            </a:r>
          </a:p>
          <a:p>
            <a:pPr>
              <a:buFontTx/>
              <a:buChar char="•"/>
            </a:pPr>
            <a:r>
              <a:rPr lang="en-GB" altLang="en-US" sz="2900">
                <a:solidFill>
                  <a:srgbClr val="006600"/>
                </a:solidFill>
              </a:rPr>
              <a:t> Soil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A26E6EA2-A203-44C3-BC42-81FDE2BF3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38401"/>
            <a:ext cx="4191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altLang="en-US" sz="2900">
                <a:solidFill>
                  <a:srgbClr val="006600"/>
                </a:solidFill>
              </a:rPr>
              <a:t> Land Use</a:t>
            </a:r>
          </a:p>
          <a:p>
            <a:pPr>
              <a:buFontTx/>
              <a:buChar char="•"/>
            </a:pPr>
            <a:r>
              <a:rPr lang="en-GB" altLang="en-US" sz="2900">
                <a:solidFill>
                  <a:srgbClr val="006600"/>
                </a:solidFill>
              </a:rPr>
              <a:t> Drainage Density</a:t>
            </a:r>
          </a:p>
          <a:p>
            <a:pPr>
              <a:buFontTx/>
              <a:buChar char="•"/>
            </a:pPr>
            <a:r>
              <a:rPr lang="en-GB" altLang="en-US" sz="2900">
                <a:solidFill>
                  <a:srgbClr val="006600"/>
                </a:solidFill>
              </a:rPr>
              <a:t> Precipitation / Temp</a:t>
            </a:r>
          </a:p>
          <a:p>
            <a:pPr>
              <a:buFontTx/>
              <a:buChar char="•"/>
            </a:pPr>
            <a:r>
              <a:rPr lang="en-GB" altLang="en-US" sz="2900">
                <a:solidFill>
                  <a:srgbClr val="006600"/>
                </a:solidFill>
              </a:rPr>
              <a:t> Tidal Conditions</a:t>
            </a:r>
          </a:p>
        </p:txBody>
      </p:sp>
      <p:pic>
        <p:nvPicPr>
          <p:cNvPr id="72710" name="Picture 6" descr="ag00503_">
            <a:extLst>
              <a:ext uri="{FF2B5EF4-FFF2-40B4-BE49-F238E27FC236}">
                <a16:creationId xmlns:a16="http://schemas.microsoft.com/office/drawing/2014/main" id="{92628968-A40E-417B-9343-7C3229FD0A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5029200"/>
            <a:ext cx="20939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804E6816-3BB1-49F6-8720-EA9A4E58F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1"/>
            <a:ext cx="88671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900">
                <a:solidFill>
                  <a:srgbClr val="006600"/>
                </a:solidFill>
              </a:rPr>
              <a:t>Area</a:t>
            </a: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911902CC-0098-4D71-82A8-8E7EDBC32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876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Large basins receive more precipitation than small therefore have larger</a:t>
            </a:r>
            <a:r>
              <a:rPr lang="en-US" altLang="en-US">
                <a:solidFill>
                  <a:srgbClr val="990033"/>
                </a:solidFill>
              </a:rPr>
              <a:t> runoff</a:t>
            </a:r>
            <a:endParaRPr lang="en-GB" altLang="en-US"/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95E52AFC-DD31-4991-AD73-F70397816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1"/>
            <a:ext cx="872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Larger size means longer </a:t>
            </a:r>
            <a:r>
              <a:rPr lang="en-US" altLang="en-US">
                <a:solidFill>
                  <a:srgbClr val="990033"/>
                </a:solidFill>
              </a:rPr>
              <a:t>lag time</a:t>
            </a:r>
            <a:r>
              <a:rPr lang="en-US" altLang="en-US"/>
              <a:t> as water has a longer distance to travel to reach the trunk river</a:t>
            </a:r>
            <a:endParaRPr lang="en-GB" altLang="en-US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CD9466D9-673D-4703-9E04-191F29B98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4953001"/>
            <a:ext cx="7848600" cy="1200329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006600"/>
                </a:solidFill>
              </a:rPr>
              <a:t>Area		</a:t>
            </a:r>
            <a:r>
              <a:rPr lang="en-GB" altLang="en-US" sz="2400">
                <a:solidFill>
                  <a:srgbClr val="C0C0C0"/>
                </a:solidFill>
              </a:rPr>
              <a:t>Rock Type		Drainage Density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Shape		Soil			Precipitation / Temp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Slope		Land Use		Tidal Conditions</a:t>
            </a: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58A3F443-706B-4F7F-AF70-C2046636A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762001"/>
            <a:ext cx="3048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200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200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18A0B68-2A8C-45F9-A1F7-D2401D6A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228601"/>
            <a:ext cx="110959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900">
                <a:solidFill>
                  <a:srgbClr val="006600"/>
                </a:solidFill>
              </a:rPr>
              <a:t>Shape</a:t>
            </a:r>
            <a:endParaRPr lang="en-GB" altLang="en-US" sz="2900">
              <a:solidFill>
                <a:srgbClr val="006600"/>
              </a:solidFill>
            </a:endParaRP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99F247BB-734B-4538-9EB0-FDB8422EF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1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Elongated basin will produce a lower </a:t>
            </a:r>
            <a:r>
              <a:rPr lang="en-US" altLang="en-US">
                <a:solidFill>
                  <a:srgbClr val="990033"/>
                </a:solidFill>
              </a:rPr>
              <a:t>peak flow</a:t>
            </a:r>
            <a:r>
              <a:rPr lang="en-US" altLang="en-US"/>
              <a:t> and longer </a:t>
            </a:r>
            <a:r>
              <a:rPr lang="en-US" altLang="en-US">
                <a:solidFill>
                  <a:srgbClr val="990033"/>
                </a:solidFill>
              </a:rPr>
              <a:t>lag time</a:t>
            </a:r>
            <a:r>
              <a:rPr lang="en-US" altLang="en-US"/>
              <a:t> than a circular one of the same size</a:t>
            </a:r>
            <a:endParaRPr lang="en-GB" altLang="en-US"/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1D81EBB8-DBCA-4505-A660-E82ECBC3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4953001"/>
            <a:ext cx="7848600" cy="1200329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C0C0C0"/>
                </a:solidFill>
              </a:rPr>
              <a:t>Area		Rock Type		Drainage Density</a:t>
            </a:r>
          </a:p>
          <a:p>
            <a:r>
              <a:rPr lang="en-GB" altLang="en-US" sz="2400">
                <a:solidFill>
                  <a:srgbClr val="006600"/>
                </a:solidFill>
              </a:rPr>
              <a:t>Shape		</a:t>
            </a:r>
            <a:r>
              <a:rPr lang="en-GB" altLang="en-US" sz="2400">
                <a:solidFill>
                  <a:srgbClr val="C0C0C0"/>
                </a:solidFill>
              </a:rPr>
              <a:t>Soil			Precipitation / Temp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Slope		Land Use		Tidal Conditions</a:t>
            </a:r>
          </a:p>
        </p:txBody>
      </p:sp>
      <p:cxnSp>
        <p:nvCxnSpPr>
          <p:cNvPr id="95241" name="AutoShape 9">
            <a:extLst>
              <a:ext uri="{FF2B5EF4-FFF2-40B4-BE49-F238E27FC236}">
                <a16:creationId xmlns:a16="http://schemas.microsoft.com/office/drawing/2014/main" id="{79554246-6E4D-46DC-BE43-E951BF570C0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657601" y="3367088"/>
            <a:ext cx="1587" cy="1588"/>
          </a:xfrm>
          <a:prstGeom prst="curvedConnector3">
            <a:avLst>
              <a:gd name="adj1" fmla="val 5190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06FA7C2-DD89-47DD-9294-F8EC6BB52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735394"/>
            <a:ext cx="5957888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4E9EC-61AA-4809-ACA9-9EDA367EB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298" y="1968166"/>
            <a:ext cx="2642406" cy="22776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C24C078-DC4C-4715-84E8-53F59A912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228601"/>
            <a:ext cx="101662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900">
                <a:solidFill>
                  <a:srgbClr val="006600"/>
                </a:solidFill>
              </a:rPr>
              <a:t>Slope</a:t>
            </a:r>
            <a:endParaRPr lang="en-GB" altLang="en-US" sz="2900">
              <a:solidFill>
                <a:srgbClr val="006600"/>
              </a:solidFill>
            </a:endParaRP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A4728D75-CDE6-4939-AB03-5AB9C706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1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Channel flow can be faster down a steep slope therefore steeper </a:t>
            </a:r>
            <a:r>
              <a:rPr lang="en-US" altLang="en-US">
                <a:solidFill>
                  <a:srgbClr val="990033"/>
                </a:solidFill>
              </a:rPr>
              <a:t>rising limb</a:t>
            </a:r>
            <a:r>
              <a:rPr lang="en-US" altLang="en-US"/>
              <a:t> and shorter </a:t>
            </a:r>
            <a:r>
              <a:rPr lang="en-US" altLang="en-US">
                <a:solidFill>
                  <a:srgbClr val="990033"/>
                </a:solidFill>
              </a:rPr>
              <a:t>lag time</a:t>
            </a:r>
            <a:endParaRPr lang="en-GB" altLang="en-US">
              <a:solidFill>
                <a:srgbClr val="990033"/>
              </a:solidFill>
            </a:endParaRPr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FCE6DC90-5A23-4C93-934D-E3B981B5E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4953001"/>
            <a:ext cx="7848600" cy="1200329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C0C0C0"/>
                </a:solidFill>
              </a:rPr>
              <a:t>Area		Rock Type		Drainage Density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Shape		Soil			Precipitation / Temp</a:t>
            </a:r>
          </a:p>
          <a:p>
            <a:r>
              <a:rPr lang="en-GB" altLang="en-US" sz="2400">
                <a:solidFill>
                  <a:srgbClr val="006600"/>
                </a:solidFill>
              </a:rPr>
              <a:t>Slope		</a:t>
            </a:r>
            <a:r>
              <a:rPr lang="en-GB" altLang="en-US" sz="2400">
                <a:solidFill>
                  <a:srgbClr val="C0C0C0"/>
                </a:solidFill>
              </a:rPr>
              <a:t>Land Use		Tidal Conditions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48CF92-3028-4568-98A0-39A1A3D39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16" y="1374155"/>
            <a:ext cx="3312368" cy="35555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5F1745-9487-4D2F-B248-E6FBB01DE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" r="3" b="3"/>
          <a:stretch/>
        </p:blipFill>
        <p:spPr>
          <a:xfrm>
            <a:off x="6286566" y="3511296"/>
            <a:ext cx="4381434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" name="Picture 1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78AFD7AA-72B4-4008-BF88-A5177B81B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94" r="2" b="2"/>
          <a:stretch/>
        </p:blipFill>
        <p:spPr>
          <a:xfrm>
            <a:off x="1524021" y="3511296"/>
            <a:ext cx="5773903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pic>
        <p:nvPicPr>
          <p:cNvPr id="4" name="Picture 3" descr="A car parked on the side of a river&#10;&#10;Description generated with very high confidence">
            <a:extLst>
              <a:ext uri="{FF2B5EF4-FFF2-40B4-BE49-F238E27FC236}">
                <a16:creationId xmlns:a16="http://schemas.microsoft.com/office/drawing/2014/main" id="{B7EE87CE-2771-4E14-9EB3-F19A67D8C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53" b="-2"/>
          <a:stretch/>
        </p:blipFill>
        <p:spPr>
          <a:xfrm>
            <a:off x="4894078" y="244"/>
            <a:ext cx="5773923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 descr="A group of people standing next to a river&#10;&#10;Description generated with high confidence">
            <a:extLst>
              <a:ext uri="{FF2B5EF4-FFF2-40B4-BE49-F238E27FC236}">
                <a16:creationId xmlns:a16="http://schemas.microsoft.com/office/drawing/2014/main" id="{14914844-2D68-4666-BDE5-ADE60C4208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51" r="-4" b="-4"/>
          <a:stretch/>
        </p:blipFill>
        <p:spPr>
          <a:xfrm>
            <a:off x="1524021" y="11"/>
            <a:ext cx="439482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7334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FB2934D-D192-4D5C-8001-D6EEF17FE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228601"/>
            <a:ext cx="169584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900">
                <a:solidFill>
                  <a:srgbClr val="006600"/>
                </a:solidFill>
              </a:rPr>
              <a:t>Rock Type</a:t>
            </a:r>
            <a:endParaRPr lang="en-GB" altLang="en-US" sz="2900">
              <a:solidFill>
                <a:srgbClr val="006600"/>
              </a:solidFill>
            </a:endParaRP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73E4B3D1-7060-42F1-A140-4D25EFBE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1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Permeable rocks mean rapid infiltration and little overland flow therefore shallow </a:t>
            </a:r>
            <a:r>
              <a:rPr lang="en-US" altLang="en-US">
                <a:solidFill>
                  <a:srgbClr val="990033"/>
                </a:solidFill>
              </a:rPr>
              <a:t>rising limb</a:t>
            </a:r>
            <a:r>
              <a:rPr lang="en-US" altLang="en-US"/>
              <a:t> </a:t>
            </a:r>
            <a:endParaRPr lang="en-GB" altLang="en-US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ABD65D5E-A8C4-4114-82B0-F1C516842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4953001"/>
            <a:ext cx="7848600" cy="1200329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C0C0C0"/>
                </a:solidFill>
              </a:rPr>
              <a:t>Area	</a:t>
            </a:r>
            <a:r>
              <a:rPr lang="en-GB" altLang="en-US" sz="2400">
                <a:solidFill>
                  <a:srgbClr val="006600"/>
                </a:solidFill>
              </a:rPr>
              <a:t>	Rock Type		</a:t>
            </a:r>
            <a:r>
              <a:rPr lang="en-GB" altLang="en-US" sz="2400">
                <a:solidFill>
                  <a:srgbClr val="C0C0C0"/>
                </a:solidFill>
              </a:rPr>
              <a:t>Drainage Density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Shape		Soil			Precipitation / Temp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Slope		Land Use		Tidal Conditions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A4F9F3B-2053-4040-825C-80B6591C1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1"/>
            <a:ext cx="72167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900">
                <a:solidFill>
                  <a:srgbClr val="006600"/>
                </a:solidFill>
              </a:rPr>
              <a:t>Soil</a:t>
            </a:r>
            <a:endParaRPr lang="en-GB" altLang="en-US" sz="2900">
              <a:solidFill>
                <a:srgbClr val="006600"/>
              </a:solidFill>
            </a:endParaRP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8C52B3C5-A276-4F25-8317-CA4BB5391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990601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Infiltration is generally greater on thick soil, although less porous soils eg. clay act as impermeable layers</a:t>
            </a:r>
            <a:endParaRPr lang="en-GB" altLang="en-US"/>
          </a:p>
        </p:txBody>
      </p:sp>
      <p:sp>
        <p:nvSpPr>
          <p:cNvPr id="98310" name="Text Box 6">
            <a:extLst>
              <a:ext uri="{FF2B5EF4-FFF2-40B4-BE49-F238E27FC236}">
                <a16:creationId xmlns:a16="http://schemas.microsoft.com/office/drawing/2014/main" id="{1B864704-F91C-4165-A328-675B7EFF5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741613"/>
            <a:ext cx="876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The more infiltration occurs the longer the </a:t>
            </a:r>
            <a:r>
              <a:rPr lang="en-US" altLang="en-US">
                <a:solidFill>
                  <a:srgbClr val="990033"/>
                </a:solidFill>
              </a:rPr>
              <a:t>lag time</a:t>
            </a:r>
            <a:r>
              <a:rPr lang="en-US" altLang="en-US"/>
              <a:t> and shallower the </a:t>
            </a:r>
            <a:r>
              <a:rPr lang="en-US" altLang="en-US">
                <a:solidFill>
                  <a:srgbClr val="990033"/>
                </a:solidFill>
              </a:rPr>
              <a:t>rising limb</a:t>
            </a:r>
            <a:endParaRPr lang="en-GB" altLang="en-US">
              <a:solidFill>
                <a:srgbClr val="990033"/>
              </a:solidFill>
            </a:endParaRPr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894A4C16-CDBB-4106-B4AB-8488463BB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4953001"/>
            <a:ext cx="7848600" cy="1200329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C0C0C0"/>
                </a:solidFill>
              </a:rPr>
              <a:t>Area		Rock Type		Drainage Density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Shape	</a:t>
            </a:r>
            <a:r>
              <a:rPr lang="en-GB" altLang="en-US" sz="2400">
                <a:solidFill>
                  <a:srgbClr val="006600"/>
                </a:solidFill>
              </a:rPr>
              <a:t>	Soil		</a:t>
            </a:r>
            <a:r>
              <a:rPr lang="en-GB" altLang="en-US" sz="2400">
                <a:solidFill>
                  <a:srgbClr val="C0C0C0"/>
                </a:solidFill>
              </a:rPr>
              <a:t>	Precipitation / Temp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Slope		Land Use		Tidal Conditions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0ADB80D0-7240-47B6-A29E-0E19C726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1"/>
            <a:ext cx="156324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900">
                <a:solidFill>
                  <a:srgbClr val="006600"/>
                </a:solidFill>
              </a:rPr>
              <a:t>Land Use</a:t>
            </a:r>
            <a:endParaRPr lang="en-GB" altLang="en-US" sz="2900">
              <a:solidFill>
                <a:srgbClr val="006600"/>
              </a:solidFill>
            </a:endParaRP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C20F25CB-4D80-416A-ADC4-212E7A7D2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1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Urbanisation - concrete and tarmac form impermeable surfaces, creating a steep </a:t>
            </a:r>
            <a:r>
              <a:rPr lang="en-US" altLang="en-US">
                <a:solidFill>
                  <a:srgbClr val="990033"/>
                </a:solidFill>
              </a:rPr>
              <a:t>rising limb</a:t>
            </a:r>
            <a:r>
              <a:rPr lang="en-US" altLang="en-US"/>
              <a:t> and shortening the </a:t>
            </a:r>
            <a:r>
              <a:rPr lang="en-US" altLang="en-US">
                <a:solidFill>
                  <a:srgbClr val="990033"/>
                </a:solidFill>
              </a:rPr>
              <a:t>time lag</a:t>
            </a:r>
            <a:endParaRPr lang="en-GB" altLang="en-US">
              <a:solidFill>
                <a:srgbClr val="990033"/>
              </a:solidFill>
            </a:endParaRP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562D46DD-29E9-4B04-B0CD-FE65A93F5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741614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Afforestation - intercepts the precipitation, creating a shallow </a:t>
            </a:r>
            <a:r>
              <a:rPr lang="en-US" altLang="en-US">
                <a:solidFill>
                  <a:srgbClr val="990033"/>
                </a:solidFill>
              </a:rPr>
              <a:t>rising limb</a:t>
            </a:r>
            <a:r>
              <a:rPr lang="en-US" altLang="en-US"/>
              <a:t> and lengthening the </a:t>
            </a:r>
            <a:r>
              <a:rPr lang="en-US" altLang="en-US">
                <a:solidFill>
                  <a:srgbClr val="990033"/>
                </a:solidFill>
              </a:rPr>
              <a:t>time lag</a:t>
            </a:r>
            <a:r>
              <a:rPr lang="en-US" altLang="en-US"/>
              <a:t> </a:t>
            </a:r>
            <a:endParaRPr lang="en-GB" altLang="en-US">
              <a:solidFill>
                <a:srgbClr val="990033"/>
              </a:solidFill>
            </a:endParaRPr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D17936BA-18C5-446F-BB6B-5F7006239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4953001"/>
            <a:ext cx="7848600" cy="1200329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C0C0C0"/>
                </a:solidFill>
              </a:rPr>
              <a:t>Area		Rock Type		Drainage Density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Shape		Soil			Precipitation / Temp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Slope	</a:t>
            </a:r>
            <a:r>
              <a:rPr lang="en-GB" altLang="en-US" sz="2400">
                <a:solidFill>
                  <a:srgbClr val="006600"/>
                </a:solidFill>
              </a:rPr>
              <a:t>	Land Use		</a:t>
            </a:r>
            <a:r>
              <a:rPr lang="en-GB" altLang="en-US" sz="2400">
                <a:solidFill>
                  <a:srgbClr val="C0C0C0"/>
                </a:solidFill>
              </a:rPr>
              <a:t>Tidal Conditions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ydrographs">
            <a:extLst>
              <a:ext uri="{FF2B5EF4-FFF2-40B4-BE49-F238E27FC236}">
                <a16:creationId xmlns:a16="http://schemas.microsoft.com/office/drawing/2014/main" id="{83FE1EC8-131D-4F45-BAE8-DAE11490A2A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9939" y="274639"/>
            <a:ext cx="8112125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68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F6F69A1-AC5D-4EB5-A3F1-9F6598BF3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228601"/>
            <a:ext cx="274517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900">
                <a:solidFill>
                  <a:srgbClr val="006600"/>
                </a:solidFill>
              </a:rPr>
              <a:t>Drainage Density</a:t>
            </a:r>
            <a:endParaRPr lang="en-GB" altLang="en-US" sz="2900">
              <a:solidFill>
                <a:srgbClr val="006600"/>
              </a:solidFill>
            </a:endParaRPr>
          </a:p>
        </p:txBody>
      </p:sp>
      <p:sp>
        <p:nvSpPr>
          <p:cNvPr id="100357" name="Text Box 5">
            <a:extLst>
              <a:ext uri="{FF2B5EF4-FFF2-40B4-BE49-F238E27FC236}">
                <a16:creationId xmlns:a16="http://schemas.microsoft.com/office/drawing/2014/main" id="{4E61DE24-2CE3-4702-942E-D8D7933B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876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A higher density will allow rapid </a:t>
            </a:r>
            <a:r>
              <a:rPr lang="en-US" altLang="en-US">
                <a:solidFill>
                  <a:srgbClr val="990033"/>
                </a:solidFill>
              </a:rPr>
              <a:t>overland flow</a:t>
            </a:r>
            <a:endParaRPr lang="en-GB" altLang="en-US">
              <a:solidFill>
                <a:srgbClr val="990033"/>
              </a:solidFill>
            </a:endParaRP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3CBCC6BA-706F-4026-A747-FD37554E4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4953001"/>
            <a:ext cx="7848600" cy="1200329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C0C0C0"/>
                </a:solidFill>
              </a:rPr>
              <a:t>Area		Rock Type</a:t>
            </a:r>
            <a:r>
              <a:rPr lang="en-GB" altLang="en-US" sz="2400">
                <a:solidFill>
                  <a:srgbClr val="006600"/>
                </a:solidFill>
              </a:rPr>
              <a:t>		Drainage Density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Shape		Soil			Precipitation / Temp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Slope		Land Use		Tidal Conditions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93CC8-C3BD-4E04-A20E-17216BCA7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15" y="1797041"/>
            <a:ext cx="5472608" cy="2408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4DF929-37CD-43CC-8323-9982989B0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161" y="990600"/>
            <a:ext cx="3216955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1218BD1-22C2-4874-AB08-0BC63AAED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1"/>
            <a:ext cx="446051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900">
                <a:solidFill>
                  <a:srgbClr val="006600"/>
                </a:solidFill>
              </a:rPr>
              <a:t>Precipitation &amp; Temperature</a:t>
            </a:r>
            <a:endParaRPr lang="en-GB" altLang="en-US" sz="2900">
              <a:solidFill>
                <a:srgbClr val="006600"/>
              </a:solidFill>
            </a:endParaRPr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818D4779-C886-44EE-9FFE-763BCD05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38200"/>
            <a:ext cx="868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Short intense rainstorms can produce rapid </a:t>
            </a:r>
            <a:r>
              <a:rPr lang="en-US" altLang="en-US">
                <a:solidFill>
                  <a:srgbClr val="990033"/>
                </a:solidFill>
              </a:rPr>
              <a:t>overland flow</a:t>
            </a:r>
            <a:r>
              <a:rPr lang="en-US" altLang="en-US"/>
              <a:t> and steep </a:t>
            </a:r>
            <a:r>
              <a:rPr lang="en-US" altLang="en-US">
                <a:solidFill>
                  <a:srgbClr val="990033"/>
                </a:solidFill>
              </a:rPr>
              <a:t>rising limb</a:t>
            </a:r>
            <a:endParaRPr lang="en-GB" alt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A0EE1570-F546-4898-AAC1-7B88A7193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1"/>
            <a:ext cx="868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If there have been extreme temperatures, the ground can be hard (either baked or frozen) causing rapid </a:t>
            </a:r>
            <a:r>
              <a:rPr lang="en-US" altLang="en-US">
                <a:solidFill>
                  <a:srgbClr val="990033"/>
                </a:solidFill>
              </a:rPr>
              <a:t>surface run off</a:t>
            </a:r>
            <a:endParaRPr lang="en-GB" altLang="en-US"/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1189CE73-FD77-428E-8709-B79FA5E67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276601"/>
            <a:ext cx="868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Snow on the ground can act as a store producing a long </a:t>
            </a:r>
            <a:r>
              <a:rPr lang="en-US" altLang="en-US">
                <a:solidFill>
                  <a:srgbClr val="990033"/>
                </a:solidFill>
              </a:rPr>
              <a:t>lag time</a:t>
            </a:r>
            <a:r>
              <a:rPr lang="en-US" altLang="en-US"/>
              <a:t> and shallow </a:t>
            </a:r>
            <a:r>
              <a:rPr lang="en-US" altLang="en-US">
                <a:solidFill>
                  <a:srgbClr val="990033"/>
                </a:solidFill>
              </a:rPr>
              <a:t>rising limb</a:t>
            </a:r>
            <a:r>
              <a:rPr lang="en-US" altLang="en-US"/>
              <a:t>.  Once a thaw sets in the </a:t>
            </a:r>
            <a:r>
              <a:rPr lang="en-US" altLang="en-US">
                <a:solidFill>
                  <a:srgbClr val="990033"/>
                </a:solidFill>
              </a:rPr>
              <a:t>rising limb</a:t>
            </a:r>
            <a:r>
              <a:rPr lang="en-US" altLang="en-US"/>
              <a:t> will become steep</a:t>
            </a:r>
            <a:endParaRPr lang="en-GB" altLang="en-US"/>
          </a:p>
        </p:txBody>
      </p:sp>
      <p:sp>
        <p:nvSpPr>
          <p:cNvPr id="101384" name="Rectangle 8">
            <a:extLst>
              <a:ext uri="{FF2B5EF4-FFF2-40B4-BE49-F238E27FC236}">
                <a16:creationId xmlns:a16="http://schemas.microsoft.com/office/drawing/2014/main" id="{54E9539A-A227-451B-823F-0FF5455E7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5029201"/>
            <a:ext cx="7848600" cy="1200329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C0C0C0"/>
                </a:solidFill>
              </a:rPr>
              <a:t>Area		Rock Type		Drainage Density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Shape		Soil		</a:t>
            </a:r>
            <a:r>
              <a:rPr lang="en-GB" altLang="en-US" sz="2400">
                <a:solidFill>
                  <a:srgbClr val="006600"/>
                </a:solidFill>
              </a:rPr>
              <a:t>	Precipitation / Temp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Slope		Land Use		Tidal Conditions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C678F571-A5C1-4960-A167-4BB3AFB0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1"/>
            <a:ext cx="261001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900">
                <a:solidFill>
                  <a:srgbClr val="006600"/>
                </a:solidFill>
              </a:rPr>
              <a:t>Tidal Conditions</a:t>
            </a:r>
            <a:endParaRPr lang="en-GB" altLang="en-US" sz="2900">
              <a:solidFill>
                <a:srgbClr val="006600"/>
              </a:solidFill>
            </a:endParaRPr>
          </a:p>
        </p:txBody>
      </p:sp>
      <p:sp>
        <p:nvSpPr>
          <p:cNvPr id="102405" name="Text Box 5">
            <a:extLst>
              <a:ext uri="{FF2B5EF4-FFF2-40B4-BE49-F238E27FC236}">
                <a16:creationId xmlns:a16="http://schemas.microsoft.com/office/drawing/2014/main" id="{3040401E-FECF-4E99-A17C-FCAFB8D1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1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/>
              <a:t> High spring tides can block the normal exit for the water, therefore extending the length of time the river basin takes to return to </a:t>
            </a:r>
            <a:r>
              <a:rPr lang="en-US" altLang="en-US">
                <a:solidFill>
                  <a:srgbClr val="990033"/>
                </a:solidFill>
              </a:rPr>
              <a:t>base flow  </a:t>
            </a:r>
            <a:endParaRPr lang="en-GB" altLang="en-US">
              <a:solidFill>
                <a:srgbClr val="990033"/>
              </a:solidFill>
            </a:endParaRP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0CBF6820-CED7-4FAE-B8F5-9F5C85A1F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4953001"/>
            <a:ext cx="7848600" cy="1200329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C0C0C0"/>
                </a:solidFill>
              </a:rPr>
              <a:t>Area		Rock Type		Drainage Density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Shape		Soil			Precipitation / Temp</a:t>
            </a:r>
          </a:p>
          <a:p>
            <a:r>
              <a:rPr lang="en-GB" altLang="en-US" sz="2400">
                <a:solidFill>
                  <a:srgbClr val="C0C0C0"/>
                </a:solidFill>
              </a:rPr>
              <a:t>Slope		Land Use	</a:t>
            </a:r>
            <a:r>
              <a:rPr lang="en-GB" altLang="en-US" sz="2400">
                <a:solidFill>
                  <a:srgbClr val="006600"/>
                </a:solidFill>
              </a:rPr>
              <a:t>	Tidal Conditions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B3718146-034A-4FA9-8530-E552B094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8926"/>
            <a:ext cx="8915400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id="{270E7443-23D0-456D-8003-50A4AFABC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963" y="5715001"/>
            <a:ext cx="357181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900" b="1">
                <a:solidFill>
                  <a:srgbClr val="006600"/>
                </a:solidFill>
                <a:latin typeface="Comic Sans MS" panose="030F0702030302020204" pitchFamily="66" charset="0"/>
              </a:rPr>
              <a:t>Factors influencing</a:t>
            </a:r>
          </a:p>
          <a:p>
            <a:pPr algn="ctr" eaLnBrk="1" hangingPunct="1"/>
            <a:r>
              <a:rPr lang="en-US" altLang="en-US" sz="2900" b="1">
                <a:solidFill>
                  <a:srgbClr val="006600"/>
                </a:solidFill>
                <a:latin typeface="Comic Sans MS" panose="030F0702030302020204" pitchFamily="66" charset="0"/>
              </a:rPr>
              <a:t>hydrographs</a:t>
            </a:r>
            <a:endParaRPr lang="en-GB" altLang="en-US" sz="29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37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>
            <a:extLst>
              <a:ext uri="{FF2B5EF4-FFF2-40B4-BE49-F238E27FC236}">
                <a16:creationId xmlns:a16="http://schemas.microsoft.com/office/drawing/2014/main" id="{15BA3983-CFD2-4215-85A8-14500849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1"/>
            <a:ext cx="8153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Pct val="50000"/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rgbClr val="FF0000"/>
                </a:solidFill>
              </a:rPr>
              <a:t>Remember!</a:t>
            </a:r>
            <a:endParaRPr lang="en-US" altLang="en-US" sz="4000"/>
          </a:p>
          <a:p>
            <a:pPr algn="ctr">
              <a:buSzPct val="50000"/>
              <a:buFont typeface="Wingdings" panose="05000000000000000000" pitchFamily="2" charset="2"/>
              <a:buNone/>
            </a:pPr>
            <a:r>
              <a:rPr lang="en-US" altLang="en-US" sz="4000"/>
              <a:t>These </a:t>
            </a:r>
            <a:r>
              <a:rPr lang="en-US" altLang="en-US" sz="4000">
                <a:solidFill>
                  <a:srgbClr val="006600"/>
                </a:solidFill>
              </a:rPr>
              <a:t>influencing factors</a:t>
            </a:r>
            <a:r>
              <a:rPr lang="en-US" altLang="en-US" sz="4000"/>
              <a:t> will:</a:t>
            </a:r>
            <a:endParaRPr lang="en-GB" altLang="en-US" sz="4000">
              <a:solidFill>
                <a:srgbClr val="990033"/>
              </a:solidFill>
            </a:endParaRP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BF093D93-704F-4FA7-A9DA-B121C28AB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819401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Pct val="5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4000"/>
              <a:t> Influence each other</a:t>
            </a:r>
            <a:endParaRPr lang="en-GB" altLang="en-US" sz="4000">
              <a:solidFill>
                <a:srgbClr val="990033"/>
              </a:solidFill>
            </a:endParaRPr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FA56858C-0E52-4F82-9D16-6A2C4E60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962401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Pct val="5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4000"/>
              <a:t> Change throughout the rivers course</a:t>
            </a:r>
            <a:endParaRPr lang="en-GB" altLang="en-US" sz="4000">
              <a:solidFill>
                <a:srgbClr val="990033"/>
              </a:solidFill>
            </a:endParaRPr>
          </a:p>
        </p:txBody>
      </p:sp>
      <p:pic>
        <p:nvPicPr>
          <p:cNvPr id="105478" name="Picture 6" descr="IN00566_">
            <a:extLst>
              <a:ext uri="{FF2B5EF4-FFF2-40B4-BE49-F238E27FC236}">
                <a16:creationId xmlns:a16="http://schemas.microsoft.com/office/drawing/2014/main" id="{C194DBEB-899C-4906-97B5-FE08AA91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876801"/>
            <a:ext cx="2601913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9" name="Rectangle 7">
            <a:extLst>
              <a:ext uri="{FF2B5EF4-FFF2-40B4-BE49-F238E27FC236}">
                <a16:creationId xmlns:a16="http://schemas.microsoft.com/office/drawing/2014/main" id="{6BD89752-3D5F-42AE-A75F-073D1E0EC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4941888"/>
            <a:ext cx="12430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800">
                <a:latin typeface="Arial" panose="020B0604020202020204" pitchFamily="34" charset="0"/>
              </a:rPr>
              <a:t>©</a:t>
            </a:r>
            <a:r>
              <a:rPr lang="en-GB" altLang="en-US" sz="800">
                <a:latin typeface="Arial" panose="020B0604020202020204" pitchFamily="34" charset="0"/>
              </a:rPr>
              <a:t>Microsoft Word clipart</a:t>
            </a:r>
            <a:endParaRPr lang="en-US" altLang="en-US" sz="800">
              <a:latin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3889F4-6650-42AA-A0F4-75976BE15C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152" y="1165367"/>
            <a:ext cx="1762342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Made by: </a:t>
            </a:r>
          </a:p>
          <a:p>
            <a:pPr algn="ctr"/>
            <a:r>
              <a:rPr lang="en-US" sz="3600" b="1" dirty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Steven Heath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0D56C-4132-4986-9ECF-845EB00A4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02" y="857250"/>
            <a:ext cx="59085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F0F84DDA-A01D-42AA-ADCC-48511500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04825"/>
            <a:ext cx="79200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200"/>
              <a:t>Construction</a:t>
            </a:r>
          </a:p>
          <a:p>
            <a:pPr algn="ctr"/>
            <a:r>
              <a:rPr lang="en-GB" altLang="en-US" sz="3200"/>
              <a:t>And</a:t>
            </a:r>
          </a:p>
          <a:p>
            <a:pPr algn="ctr"/>
            <a:r>
              <a:rPr lang="en-GB" altLang="en-US" sz="3200"/>
              <a:t>Analysis of Hydrographs</a:t>
            </a:r>
          </a:p>
        </p:txBody>
      </p:sp>
      <p:pic>
        <p:nvPicPr>
          <p:cNvPr id="31749" name="Picture 5" descr="bs02037_">
            <a:extLst>
              <a:ext uri="{FF2B5EF4-FFF2-40B4-BE49-F238E27FC236}">
                <a16:creationId xmlns:a16="http://schemas.microsoft.com/office/drawing/2014/main" id="{EBA12BD7-B464-42C0-93CF-6C7EE1E8E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16637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bs02047_">
            <a:extLst>
              <a:ext uri="{FF2B5EF4-FFF2-40B4-BE49-F238E27FC236}">
                <a16:creationId xmlns:a16="http://schemas.microsoft.com/office/drawing/2014/main" id="{E2A4EA42-F62F-4AE2-800C-9A04B0039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924175"/>
            <a:ext cx="198120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17D38DA7-3BC7-44D2-9908-5416A71C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tx2"/>
                </a:solidFill>
                <a:latin typeface="Comic Sans MS" panose="030F0702030302020204" pitchFamily="66" charset="0"/>
              </a:rPr>
              <a:t>Hydrograph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E4F3497B-E36F-415D-902F-32C0D1E8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66801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b="1">
                <a:solidFill>
                  <a:srgbClr val="990033"/>
                </a:solidFill>
                <a:latin typeface="Comic Sans MS" panose="030F0702030302020204" pitchFamily="66" charset="0"/>
              </a:rPr>
              <a:t>Record of River Discharge over a period of time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6F6A0017-A02E-4302-A117-1710F6E10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tx2"/>
                </a:solidFill>
                <a:latin typeface="Comic Sans MS" panose="030F0702030302020204" pitchFamily="66" charset="0"/>
              </a:rPr>
              <a:t>River</a:t>
            </a:r>
            <a:r>
              <a:rPr lang="en-GB" altLang="en-US" sz="3600" b="1" i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00" b="1">
                <a:solidFill>
                  <a:schemeClr val="tx2"/>
                </a:solidFill>
                <a:latin typeface="Comic Sans MS" panose="030F0702030302020204" pitchFamily="66" charset="0"/>
              </a:rPr>
              <a:t>Discharge</a:t>
            </a:r>
          </a:p>
        </p:txBody>
      </p:sp>
      <p:grpSp>
        <p:nvGrpSpPr>
          <p:cNvPr id="40965" name="Group 5">
            <a:extLst>
              <a:ext uri="{FF2B5EF4-FFF2-40B4-BE49-F238E27FC236}">
                <a16:creationId xmlns:a16="http://schemas.microsoft.com/office/drawing/2014/main" id="{F8F12F89-BE72-4BAC-AF09-9BC9CAEC23A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078164"/>
            <a:ext cx="8686800" cy="579437"/>
            <a:chOff x="288" y="1843"/>
            <a:chExt cx="5472" cy="365"/>
          </a:xfrm>
        </p:grpSpPr>
        <p:sp>
          <p:nvSpPr>
            <p:cNvPr id="40966" name="Text Box 6">
              <a:extLst>
                <a:ext uri="{FF2B5EF4-FFF2-40B4-BE49-F238E27FC236}">
                  <a16:creationId xmlns:a16="http://schemas.microsoft.com/office/drawing/2014/main" id="{780D20EE-7C50-4C56-9311-C6E7BCFBD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843"/>
              <a:ext cx="25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altLang="en-US" sz="3200" b="1">
                  <a:latin typeface="Comic Sans MS" panose="030F0702030302020204" pitchFamily="66" charset="0"/>
                </a:rPr>
                <a:t>=</a:t>
              </a:r>
              <a:r>
                <a:rPr lang="en-GB" altLang="en-US" sz="2800" b="1">
                  <a:solidFill>
                    <a:srgbClr val="006600"/>
                  </a:solidFill>
                  <a:latin typeface="Comic Sans MS" panose="030F0702030302020204" pitchFamily="66" charset="0"/>
                </a:rPr>
                <a:t> cross sectional area</a:t>
              </a:r>
            </a:p>
          </p:txBody>
        </p:sp>
        <p:sp>
          <p:nvSpPr>
            <p:cNvPr id="40967" name="Text Box 7">
              <a:extLst>
                <a:ext uri="{FF2B5EF4-FFF2-40B4-BE49-F238E27FC236}">
                  <a16:creationId xmlns:a16="http://schemas.microsoft.com/office/drawing/2014/main" id="{48EFF97E-83D4-4D49-8D83-6BFFAD6CD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872"/>
              <a:ext cx="25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altLang="en-US" sz="2800" b="1">
                  <a:solidFill>
                    <a:srgbClr val="006600"/>
                  </a:solidFill>
                  <a:latin typeface="Comic Sans MS" panose="030F0702030302020204" pitchFamily="66" charset="0"/>
                </a:rPr>
                <a:t>rivers mean velocity</a:t>
              </a:r>
              <a:endParaRPr lang="en-GB" altLang="en-US" b="1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68" name="Text Box 8">
              <a:extLst>
                <a:ext uri="{FF2B5EF4-FFF2-40B4-BE49-F238E27FC236}">
                  <a16:creationId xmlns:a16="http://schemas.microsoft.com/office/drawing/2014/main" id="{87B268D8-495C-4A04-B481-DE1FA91F1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843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altLang="en-US" sz="3200" b="1">
                  <a:latin typeface="Comic Sans MS" panose="030F0702030302020204" pitchFamily="66" charset="0"/>
                </a:rPr>
                <a:t>X</a:t>
              </a:r>
            </a:p>
          </p:txBody>
        </p:sp>
      </p:grpSp>
      <p:sp>
        <p:nvSpPr>
          <p:cNvPr id="40969" name="Text Box 9">
            <a:extLst>
              <a:ext uri="{FF2B5EF4-FFF2-40B4-BE49-F238E27FC236}">
                <a16:creationId xmlns:a16="http://schemas.microsoft.com/office/drawing/2014/main" id="{7799AEE6-A326-43E6-A10E-C02376CF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02076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b="1">
                <a:latin typeface="Comic Sans MS" panose="030F0702030302020204" pitchFamily="66" charset="0"/>
              </a:rPr>
              <a:t>(at a particular point in its course)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E212C723-88FC-4E2E-8A82-5039A4B25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24225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0975" name="Group 15">
            <a:extLst>
              <a:ext uri="{FF2B5EF4-FFF2-40B4-BE49-F238E27FC236}">
                <a16:creationId xmlns:a16="http://schemas.microsoft.com/office/drawing/2014/main" id="{C18C67BB-D176-4F22-AC3B-9A6274934C44}"/>
              </a:ext>
            </a:extLst>
          </p:cNvPr>
          <p:cNvGrpSpPr>
            <a:grpSpLocks/>
          </p:cNvGrpSpPr>
          <p:nvPr/>
        </p:nvGrpSpPr>
        <p:grpSpPr bwMode="auto">
          <a:xfrm>
            <a:off x="3986214" y="2422525"/>
            <a:ext cx="4465637" cy="369332"/>
            <a:chOff x="0" y="0"/>
            <a:chExt cx="2813" cy="369332"/>
          </a:xfrm>
        </p:grpSpPr>
        <p:sp>
          <p:nvSpPr>
            <p:cNvPr id="40971" name="Rectangle 11">
              <a:extLst>
                <a:ext uri="{FF2B5EF4-FFF2-40B4-BE49-F238E27FC236}">
                  <a16:creationId xmlns:a16="http://schemas.microsoft.com/office/drawing/2014/main" id="{1D2791E0-C4F2-4373-9914-14F3CF9CD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72" name="Rectangle 12">
              <a:extLst>
                <a:ext uri="{FF2B5EF4-FFF2-40B4-BE49-F238E27FC236}">
                  <a16:creationId xmlns:a16="http://schemas.microsoft.com/office/drawing/2014/main" id="{8C0FB1C5-AF18-432B-BEAB-6D41BCA5D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40974" name="Picture 14" descr="dxwxdistance.gif (13285 bytes)">
            <a:extLst>
              <a:ext uri="{FF2B5EF4-FFF2-40B4-BE49-F238E27FC236}">
                <a16:creationId xmlns:a16="http://schemas.microsoft.com/office/drawing/2014/main" id="{01E2214D-CDFE-4E7F-8E83-0E02913B3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1"/>
            <a:ext cx="325755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9" name="AutoShape 19" descr="s3riversgeoghigh24b">
            <a:extLst>
              <a:ext uri="{FF2B5EF4-FFF2-40B4-BE49-F238E27FC236}">
                <a16:creationId xmlns:a16="http://schemas.microsoft.com/office/drawing/2014/main" id="{FACC2057-FBED-41B9-9ADD-7611B8C77E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7389" y="2360614"/>
            <a:ext cx="573722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AutoShape 21" descr="s3riversgeoghigh24b">
            <a:extLst>
              <a:ext uri="{FF2B5EF4-FFF2-40B4-BE49-F238E27FC236}">
                <a16:creationId xmlns:a16="http://schemas.microsoft.com/office/drawing/2014/main" id="{A46945AF-2595-4B3E-80AE-86BDDF6498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7389" y="2360614"/>
            <a:ext cx="573722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AutoShape 23" descr="s3riversgeoghigh24b">
            <a:extLst>
              <a:ext uri="{FF2B5EF4-FFF2-40B4-BE49-F238E27FC236}">
                <a16:creationId xmlns:a16="http://schemas.microsoft.com/office/drawing/2014/main" id="{9EEBA51B-26C8-437E-8BFD-542AE3C7A3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7389" y="2360614"/>
            <a:ext cx="573722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AutoShape 25" descr="s3riversgeoghigh24b">
            <a:extLst>
              <a:ext uri="{FF2B5EF4-FFF2-40B4-BE49-F238E27FC236}">
                <a16:creationId xmlns:a16="http://schemas.microsoft.com/office/drawing/2014/main" id="{D33FB029-7718-4A51-822C-D32304958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7389" y="2360614"/>
            <a:ext cx="573722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Rectangle 26">
            <a:extLst>
              <a:ext uri="{FF2B5EF4-FFF2-40B4-BE49-F238E27FC236}">
                <a16:creationId xmlns:a16="http://schemas.microsoft.com/office/drawing/2014/main" id="{815F2E40-A337-4D86-92EC-0AC0DE83C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1765300"/>
            <a:ext cx="9144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CA8CCA28-668B-46AA-86B4-6BCE34BDB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04801"/>
            <a:ext cx="84582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5000"/>
              <a:t>Why</a:t>
            </a:r>
          </a:p>
          <a:p>
            <a:pPr algn="ctr">
              <a:spcBef>
                <a:spcPct val="0"/>
              </a:spcBef>
            </a:pPr>
            <a:r>
              <a:rPr lang="en-GB" altLang="en-US" sz="5000"/>
              <a:t>Construct &amp; Analyse Hydrographs ?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8FC0D7EB-3C73-4B29-AB03-E64DC770A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1"/>
            <a:ext cx="670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altLang="en-US"/>
              <a:t> </a:t>
            </a:r>
            <a:r>
              <a:rPr lang="en-GB" altLang="en-US">
                <a:solidFill>
                  <a:srgbClr val="660066"/>
                </a:solidFill>
              </a:rPr>
              <a:t>To find out discharge patterns of</a:t>
            </a:r>
          </a:p>
          <a:p>
            <a:pPr lvl="1">
              <a:spcBef>
                <a:spcPct val="0"/>
              </a:spcBef>
            </a:pPr>
            <a:r>
              <a:rPr lang="en-GB" altLang="en-US">
                <a:solidFill>
                  <a:srgbClr val="660066"/>
                </a:solidFill>
              </a:rPr>
              <a:t>a particular drainage basin</a:t>
            </a:r>
          </a:p>
        </p:txBody>
      </p:sp>
      <p:pic>
        <p:nvPicPr>
          <p:cNvPr id="109574" name="Picture 6" descr="BD06921_">
            <a:extLst>
              <a:ext uri="{FF2B5EF4-FFF2-40B4-BE49-F238E27FC236}">
                <a16:creationId xmlns:a16="http://schemas.microsoft.com/office/drawing/2014/main" id="{86D8A0B8-AF1B-46B4-B80D-E0CE344CB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76801"/>
            <a:ext cx="2503488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7" name="Text Box 9">
            <a:extLst>
              <a:ext uri="{FF2B5EF4-FFF2-40B4-BE49-F238E27FC236}">
                <a16:creationId xmlns:a16="http://schemas.microsoft.com/office/drawing/2014/main" id="{B163AD25-5AB9-4D1C-99B0-B6A19AE9F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62400"/>
            <a:ext cx="6705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altLang="en-US">
                <a:solidFill>
                  <a:srgbClr val="660066"/>
                </a:solidFill>
              </a:rPr>
              <a:t>Help predict flooding events,</a:t>
            </a:r>
          </a:p>
          <a:p>
            <a:pPr lvl="1">
              <a:spcBef>
                <a:spcPct val="0"/>
              </a:spcBef>
            </a:pPr>
            <a:r>
              <a:rPr lang="en-GB" altLang="en-US">
                <a:solidFill>
                  <a:srgbClr val="660066"/>
                </a:solidFill>
              </a:rPr>
              <a:t>therefore influence implementation of flood prevention measures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68" name="Group 52">
            <a:extLst>
              <a:ext uri="{FF2B5EF4-FFF2-40B4-BE49-F238E27FC236}">
                <a16:creationId xmlns:a16="http://schemas.microsoft.com/office/drawing/2014/main" id="{0E010506-60C3-4B7F-808D-A9473D23F6F8}"/>
              </a:ext>
            </a:extLst>
          </p:cNvPr>
          <p:cNvGrpSpPr>
            <a:grpSpLocks/>
          </p:cNvGrpSpPr>
          <p:nvPr/>
        </p:nvGrpSpPr>
        <p:grpSpPr bwMode="auto">
          <a:xfrm>
            <a:off x="3697288" y="5067300"/>
            <a:ext cx="5562600" cy="1143000"/>
            <a:chOff x="1369" y="3192"/>
            <a:chExt cx="3504" cy="720"/>
          </a:xfrm>
        </p:grpSpPr>
        <p:sp>
          <p:nvSpPr>
            <p:cNvPr id="34819" name="Freeform 3">
              <a:extLst>
                <a:ext uri="{FF2B5EF4-FFF2-40B4-BE49-F238E27FC236}">
                  <a16:creationId xmlns:a16="http://schemas.microsoft.com/office/drawing/2014/main" id="{271E6D0B-6480-4A80-9892-D32AC6BD0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3192"/>
              <a:ext cx="2888" cy="1"/>
            </a:xfrm>
            <a:custGeom>
              <a:avLst/>
              <a:gdLst>
                <a:gd name="T0" fmla="*/ 0 w 2888"/>
                <a:gd name="T1" fmla="*/ 0 h 1"/>
                <a:gd name="T2" fmla="*/ 2888 w 288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88" h="1">
                  <a:moveTo>
                    <a:pt x="0" y="0"/>
                  </a:moveTo>
                  <a:lnTo>
                    <a:pt x="2888" y="0"/>
                  </a:lnTo>
                </a:path>
              </a:pathLst>
            </a:custGeom>
            <a:solidFill>
              <a:schemeClr val="accent1"/>
            </a:solidFill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18">
              <a:extLst>
                <a:ext uri="{FF2B5EF4-FFF2-40B4-BE49-F238E27FC236}">
                  <a16:creationId xmlns:a16="http://schemas.microsoft.com/office/drawing/2014/main" id="{D7F8BE6A-4D78-470E-9DBA-AE026A497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" y="319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19">
              <a:extLst>
                <a:ext uri="{FF2B5EF4-FFF2-40B4-BE49-F238E27FC236}">
                  <a16:creationId xmlns:a16="http://schemas.microsoft.com/office/drawing/2014/main" id="{0C6EBE52-A38D-432A-BCD2-27D5D2A791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53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20">
              <a:extLst>
                <a:ext uri="{FF2B5EF4-FFF2-40B4-BE49-F238E27FC236}">
                  <a16:creationId xmlns:a16="http://schemas.microsoft.com/office/drawing/2014/main" id="{DDCB9D19-1604-4911-A501-DAB1CBC66A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1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21">
              <a:extLst>
                <a:ext uri="{FF2B5EF4-FFF2-40B4-BE49-F238E27FC236}">
                  <a16:creationId xmlns:a16="http://schemas.microsoft.com/office/drawing/2014/main" id="{2E121FDC-5259-460A-A453-33569B34A4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9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22">
              <a:extLst>
                <a:ext uri="{FF2B5EF4-FFF2-40B4-BE49-F238E27FC236}">
                  <a16:creationId xmlns:a16="http://schemas.microsoft.com/office/drawing/2014/main" id="{824A9561-3C7C-4398-81BF-B657ABE05B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7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23">
              <a:extLst>
                <a:ext uri="{FF2B5EF4-FFF2-40B4-BE49-F238E27FC236}">
                  <a16:creationId xmlns:a16="http://schemas.microsoft.com/office/drawing/2014/main" id="{71377B4E-B444-4353-9F93-9523355C0A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45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24">
              <a:extLst>
                <a:ext uri="{FF2B5EF4-FFF2-40B4-BE49-F238E27FC236}">
                  <a16:creationId xmlns:a16="http://schemas.microsoft.com/office/drawing/2014/main" id="{929F1846-9D9B-4C65-91D1-8FD38367BE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985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5">
              <a:extLst>
                <a:ext uri="{FF2B5EF4-FFF2-40B4-BE49-F238E27FC236}">
                  <a16:creationId xmlns:a16="http://schemas.microsoft.com/office/drawing/2014/main" id="{1606EE01-DCFB-432A-BEEE-C60497CAEE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17" y="321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Text Box 26">
              <a:extLst>
                <a:ext uri="{FF2B5EF4-FFF2-40B4-BE49-F238E27FC236}">
                  <a16:creationId xmlns:a16="http://schemas.microsoft.com/office/drawing/2014/main" id="{DD0D6B47-6562-406D-9411-205F43C66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" y="3240"/>
              <a:ext cx="35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 dirty="0"/>
                <a:t>0       12     24    36    48     60    72</a:t>
              </a:r>
            </a:p>
          </p:txBody>
        </p:sp>
        <p:sp>
          <p:nvSpPr>
            <p:cNvPr id="34843" name="Text Box 27">
              <a:extLst>
                <a:ext uri="{FF2B5EF4-FFF2-40B4-BE49-F238E27FC236}">
                  <a16:creationId xmlns:a16="http://schemas.microsoft.com/office/drawing/2014/main" id="{C7E55521-18E4-46B0-9C0F-94CC37702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3" y="3624"/>
              <a:ext cx="29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/>
                <a:t>Hours from start of rain storm</a:t>
              </a:r>
            </a:p>
          </p:txBody>
        </p:sp>
      </p:grpSp>
      <p:grpSp>
        <p:nvGrpSpPr>
          <p:cNvPr id="34867" name="Group 51">
            <a:extLst>
              <a:ext uri="{FF2B5EF4-FFF2-40B4-BE49-F238E27FC236}">
                <a16:creationId xmlns:a16="http://schemas.microsoft.com/office/drawing/2014/main" id="{0D243D77-EB35-4B25-BBE1-CB610F850149}"/>
              </a:ext>
            </a:extLst>
          </p:cNvPr>
          <p:cNvGrpSpPr>
            <a:grpSpLocks/>
          </p:cNvGrpSpPr>
          <p:nvPr/>
        </p:nvGrpSpPr>
        <p:grpSpPr bwMode="auto">
          <a:xfrm>
            <a:off x="2930525" y="1117600"/>
            <a:ext cx="1073150" cy="3949700"/>
            <a:chOff x="886" y="704"/>
            <a:chExt cx="676" cy="2488"/>
          </a:xfrm>
        </p:grpSpPr>
        <p:sp>
          <p:nvSpPr>
            <p:cNvPr id="34818" name="Freeform 2">
              <a:extLst>
                <a:ext uri="{FF2B5EF4-FFF2-40B4-BE49-F238E27FC236}">
                  <a16:creationId xmlns:a16="http://schemas.microsoft.com/office/drawing/2014/main" id="{7CD2E1E7-0313-4F6B-B8A7-826CA021E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704"/>
              <a:ext cx="1" cy="2488"/>
            </a:xfrm>
            <a:custGeom>
              <a:avLst/>
              <a:gdLst>
                <a:gd name="T0" fmla="*/ 0 w 1"/>
                <a:gd name="T1" fmla="*/ 0 h 2488"/>
                <a:gd name="T2" fmla="*/ 1 w 1"/>
                <a:gd name="T3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488">
                  <a:moveTo>
                    <a:pt x="0" y="0"/>
                  </a:moveTo>
                  <a:lnTo>
                    <a:pt x="1" y="248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Line 10">
              <a:extLst>
                <a:ext uri="{FF2B5EF4-FFF2-40B4-BE49-F238E27FC236}">
                  <a16:creationId xmlns:a16="http://schemas.microsoft.com/office/drawing/2014/main" id="{9089503A-4551-4CD3-956F-F72F3C866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" y="24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11">
              <a:extLst>
                <a:ext uri="{FF2B5EF4-FFF2-40B4-BE49-F238E27FC236}">
                  <a16:creationId xmlns:a16="http://schemas.microsoft.com/office/drawing/2014/main" id="{CD50FA3C-F77F-4252-92EC-C890F7989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" y="103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2">
              <a:extLst>
                <a:ext uri="{FF2B5EF4-FFF2-40B4-BE49-F238E27FC236}">
                  <a16:creationId xmlns:a16="http://schemas.microsoft.com/office/drawing/2014/main" id="{287EBE18-DFCD-4274-8D6F-CECF79F90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" y="175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Text Box 28">
              <a:extLst>
                <a:ext uri="{FF2B5EF4-FFF2-40B4-BE49-F238E27FC236}">
                  <a16:creationId xmlns:a16="http://schemas.microsoft.com/office/drawing/2014/main" id="{75B8ADE2-CEF5-4814-8B1F-66E48CAF6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3" y="8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/>
                <a:t>3</a:t>
              </a:r>
            </a:p>
          </p:txBody>
        </p:sp>
        <p:sp>
          <p:nvSpPr>
            <p:cNvPr id="34845" name="Text Box 29">
              <a:extLst>
                <a:ext uri="{FF2B5EF4-FFF2-40B4-BE49-F238E27FC236}">
                  <a16:creationId xmlns:a16="http://schemas.microsoft.com/office/drawing/2014/main" id="{9E95065C-139C-44CE-AB0B-ED3F58B1B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3" y="16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/>
                <a:t>2</a:t>
              </a:r>
            </a:p>
          </p:txBody>
        </p:sp>
        <p:sp>
          <p:nvSpPr>
            <p:cNvPr id="34846" name="Text Box 30">
              <a:extLst>
                <a:ext uri="{FF2B5EF4-FFF2-40B4-BE49-F238E27FC236}">
                  <a16:creationId xmlns:a16="http://schemas.microsoft.com/office/drawing/2014/main" id="{2E352C9E-101D-49AC-BDBA-399CAA6AF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3" y="232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/>
                <a:t>1</a:t>
              </a:r>
            </a:p>
          </p:txBody>
        </p:sp>
        <p:sp>
          <p:nvSpPr>
            <p:cNvPr id="34847" name="Text Box 31">
              <a:extLst>
                <a:ext uri="{FF2B5EF4-FFF2-40B4-BE49-F238E27FC236}">
                  <a16:creationId xmlns:a16="http://schemas.microsoft.com/office/drawing/2014/main" id="{F504CE1B-F4F7-48D0-84A1-A86BC09CD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66" y="1989"/>
              <a:ext cx="17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/>
                <a:t>Discharge (m</a:t>
              </a:r>
              <a:r>
                <a:rPr lang="en-GB" altLang="en-US" sz="2400" baseline="30000"/>
                <a:t>3</a:t>
              </a:r>
              <a:r>
                <a:rPr lang="en-GB" altLang="en-US" sz="2400"/>
                <a:t>/s)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>
            <a:extLst>
              <a:ext uri="{FF2B5EF4-FFF2-40B4-BE49-F238E27FC236}">
                <a16:creationId xmlns:a16="http://schemas.microsoft.com/office/drawing/2014/main" id="{4D1FA15E-C93B-4883-A1C1-D17D040FBAD5}"/>
              </a:ext>
            </a:extLst>
          </p:cNvPr>
          <p:cNvSpPr>
            <a:spLocks/>
          </p:cNvSpPr>
          <p:nvPr/>
        </p:nvSpPr>
        <p:spPr bwMode="auto">
          <a:xfrm>
            <a:off x="4002089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 w 1"/>
              <a:gd name="T3" fmla="*/ 2488 h 24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" name="Freeform 3">
            <a:extLst>
              <a:ext uri="{FF2B5EF4-FFF2-40B4-BE49-F238E27FC236}">
                <a16:creationId xmlns:a16="http://schemas.microsoft.com/office/drawing/2014/main" id="{1CA26C2A-F59E-4849-9FD0-9AADA71CB073}"/>
              </a:ext>
            </a:extLst>
          </p:cNvPr>
          <p:cNvSpPr>
            <a:spLocks/>
          </p:cNvSpPr>
          <p:nvPr/>
        </p:nvSpPr>
        <p:spPr bwMode="auto">
          <a:xfrm>
            <a:off x="4002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2888 w 28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73B2A18C-8B84-4F30-9A0E-B840D884B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1ED3A423-6E7F-48B0-BF63-532E4626F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B9ADE23A-320B-4D14-BFBD-1F6CB1EFF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2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1D0ACAF6-2A23-414A-89E8-A60189599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1">
            <a:extLst>
              <a:ext uri="{FF2B5EF4-FFF2-40B4-BE49-F238E27FC236}">
                <a16:creationId xmlns:a16="http://schemas.microsoft.com/office/drawing/2014/main" id="{2D80A591-04C8-403C-B0CE-958B14112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90837521-03E9-4BE4-8991-45377273D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Freeform 13">
            <a:extLst>
              <a:ext uri="{FF2B5EF4-FFF2-40B4-BE49-F238E27FC236}">
                <a16:creationId xmlns:a16="http://schemas.microsoft.com/office/drawing/2014/main" id="{17EE7373-0610-4F01-A30A-76D0D01FDED2}"/>
              </a:ext>
            </a:extLst>
          </p:cNvPr>
          <p:cNvSpPr>
            <a:spLocks/>
          </p:cNvSpPr>
          <p:nvPr/>
        </p:nvSpPr>
        <p:spPr bwMode="auto">
          <a:xfrm>
            <a:off x="4078289" y="3276600"/>
            <a:ext cx="1587" cy="1778000"/>
          </a:xfrm>
          <a:custGeom>
            <a:avLst/>
            <a:gdLst>
              <a:gd name="T0" fmla="*/ 0 w 1"/>
              <a:gd name="T1" fmla="*/ 1120 h 1120"/>
              <a:gd name="T2" fmla="*/ 0 w 1"/>
              <a:gd name="T3" fmla="*/ 0 h 1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>
            <a:extLst>
              <a:ext uri="{FF2B5EF4-FFF2-40B4-BE49-F238E27FC236}">
                <a16:creationId xmlns:a16="http://schemas.microsoft.com/office/drawing/2014/main" id="{185AE00A-015E-41C3-8B6F-B02C9FB88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id="{720AD883-778F-4D16-874D-DE4AD7D9C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>
            <a:extLst>
              <a:ext uri="{FF2B5EF4-FFF2-40B4-BE49-F238E27FC236}">
                <a16:creationId xmlns:a16="http://schemas.microsoft.com/office/drawing/2014/main" id="{8A652AB7-B481-46BD-8C96-97BDE19AF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id="{ED137DE3-AD77-45BF-867B-4FF9CC24D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>
            <a:extLst>
              <a:ext uri="{FF2B5EF4-FFF2-40B4-BE49-F238E27FC236}">
                <a16:creationId xmlns:a16="http://schemas.microsoft.com/office/drawing/2014/main" id="{7BD36800-7410-4846-869E-E4DC6F509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19">
            <a:extLst>
              <a:ext uri="{FF2B5EF4-FFF2-40B4-BE49-F238E27FC236}">
                <a16:creationId xmlns:a16="http://schemas.microsoft.com/office/drawing/2014/main" id="{34B98C0C-5796-40D5-A25E-376859EB76E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8A5945BD-0EFC-4774-A322-9C8CE254F7B9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1">
            <a:extLst>
              <a:ext uri="{FF2B5EF4-FFF2-40B4-BE49-F238E27FC236}">
                <a16:creationId xmlns:a16="http://schemas.microsoft.com/office/drawing/2014/main" id="{DC3372FA-2F5B-41BF-9531-E24E109FA6B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2">
            <a:extLst>
              <a:ext uri="{FF2B5EF4-FFF2-40B4-BE49-F238E27FC236}">
                <a16:creationId xmlns:a16="http://schemas.microsoft.com/office/drawing/2014/main" id="{1CAD363B-881E-4508-9DDD-918ECA1D6DC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24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id="{ED001995-7CC6-4CBE-898C-C32FBEA56A5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4">
            <a:extLst>
              <a:ext uri="{FF2B5EF4-FFF2-40B4-BE49-F238E27FC236}">
                <a16:creationId xmlns:a16="http://schemas.microsoft.com/office/drawing/2014/main" id="{231F12CB-9C86-400A-99CE-DCA308C3687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50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Line 25">
            <a:extLst>
              <a:ext uri="{FF2B5EF4-FFF2-40B4-BE49-F238E27FC236}">
                <a16:creationId xmlns:a16="http://schemas.microsoft.com/office/drawing/2014/main" id="{81112D50-8DE9-4F1C-AC0B-1240491DA612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53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Text Box 26">
            <a:extLst>
              <a:ext uri="{FF2B5EF4-FFF2-40B4-BE49-F238E27FC236}">
                <a16:creationId xmlns:a16="http://schemas.microsoft.com/office/drawing/2014/main" id="{40F6F6C6-0620-425B-8E0A-F72904FBA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51435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dirty="0"/>
              <a:t>0       12     24    36    48     60    72</a:t>
            </a:r>
          </a:p>
        </p:txBody>
      </p:sp>
      <p:sp>
        <p:nvSpPr>
          <p:cNvPr id="33819" name="Text Box 27">
            <a:extLst>
              <a:ext uri="{FF2B5EF4-FFF2-40B4-BE49-F238E27FC236}">
                <a16:creationId xmlns:a16="http://schemas.microsoft.com/office/drawing/2014/main" id="{F7C588EF-9F3F-48FD-97C5-1DAD17EEA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57531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Hours from start of rain storm</a:t>
            </a:r>
          </a:p>
        </p:txBody>
      </p:sp>
      <p:sp>
        <p:nvSpPr>
          <p:cNvPr id="33820" name="Text Box 28">
            <a:extLst>
              <a:ext uri="{FF2B5EF4-FFF2-40B4-BE49-F238E27FC236}">
                <a16:creationId xmlns:a16="http://schemas.microsoft.com/office/drawing/2014/main" id="{E39E808B-F113-4CFE-A42F-5E972EDD4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1409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3</a:t>
            </a:r>
          </a:p>
        </p:txBody>
      </p:sp>
      <p:sp>
        <p:nvSpPr>
          <p:cNvPr id="33821" name="Text Box 29">
            <a:extLst>
              <a:ext uri="{FF2B5EF4-FFF2-40B4-BE49-F238E27FC236}">
                <a16:creationId xmlns:a16="http://schemas.microsoft.com/office/drawing/2014/main" id="{D3E83048-6A52-4C6A-886A-6EE2B0A54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2552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2</a:t>
            </a:r>
          </a:p>
        </p:txBody>
      </p:sp>
      <p:sp>
        <p:nvSpPr>
          <p:cNvPr id="33822" name="Text Box 30">
            <a:extLst>
              <a:ext uri="{FF2B5EF4-FFF2-40B4-BE49-F238E27FC236}">
                <a16:creationId xmlns:a16="http://schemas.microsoft.com/office/drawing/2014/main" id="{316F3C06-4363-465E-8DC8-AD6ECB79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3695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1</a:t>
            </a:r>
          </a:p>
        </p:txBody>
      </p:sp>
      <p:sp>
        <p:nvSpPr>
          <p:cNvPr id="33823" name="Text Box 31">
            <a:extLst>
              <a:ext uri="{FF2B5EF4-FFF2-40B4-BE49-F238E27FC236}">
                <a16:creationId xmlns:a16="http://schemas.microsoft.com/office/drawing/2014/main" id="{7AE02609-E1B1-48B1-AA60-219B6C6DF30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88319" y="3156744"/>
            <a:ext cx="274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Discharge (m</a:t>
            </a:r>
            <a:r>
              <a:rPr lang="en-GB" altLang="en-US" sz="2400" baseline="30000"/>
              <a:t>3</a:t>
            </a:r>
            <a:r>
              <a:rPr lang="en-GB" altLang="en-US" sz="2400"/>
              <a:t>/s)</a:t>
            </a:r>
          </a:p>
        </p:txBody>
      </p:sp>
      <p:sp>
        <p:nvSpPr>
          <p:cNvPr id="33830" name="Text Box 38">
            <a:extLst>
              <a:ext uri="{FF2B5EF4-FFF2-40B4-BE49-F238E27FC236}">
                <a16:creationId xmlns:a16="http://schemas.microsoft.com/office/drawing/2014/main" id="{5EFD07DF-E3A7-459C-96D9-2DA02F29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30241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mm</a:t>
            </a:r>
          </a:p>
        </p:txBody>
      </p:sp>
      <p:sp>
        <p:nvSpPr>
          <p:cNvPr id="33834" name="Text Box 42">
            <a:extLst>
              <a:ext uri="{FF2B5EF4-FFF2-40B4-BE49-F238E27FC236}">
                <a16:creationId xmlns:a16="http://schemas.microsoft.com/office/drawing/2014/main" id="{67D8B664-2BF5-4947-A4BF-9C3999A10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390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4</a:t>
            </a:r>
          </a:p>
        </p:txBody>
      </p:sp>
      <p:sp>
        <p:nvSpPr>
          <p:cNvPr id="33835" name="Text Box 43">
            <a:extLst>
              <a:ext uri="{FF2B5EF4-FFF2-40B4-BE49-F238E27FC236}">
                <a16:creationId xmlns:a16="http://schemas.microsoft.com/office/drawing/2014/main" id="{A99AE22B-80FD-4EC4-821C-5B4FD5322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771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3</a:t>
            </a:r>
          </a:p>
        </p:txBody>
      </p:sp>
      <p:sp>
        <p:nvSpPr>
          <p:cNvPr id="33836" name="Text Box 44">
            <a:extLst>
              <a:ext uri="{FF2B5EF4-FFF2-40B4-BE49-F238E27FC236}">
                <a16:creationId xmlns:a16="http://schemas.microsoft.com/office/drawing/2014/main" id="{80B1BE23-4462-4567-8808-FDF92DCC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4152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2</a:t>
            </a:r>
          </a:p>
        </p:txBody>
      </p:sp>
      <p:sp>
        <p:nvSpPr>
          <p:cNvPr id="33843" name="Text Box 51">
            <a:extLst>
              <a:ext uri="{FF2B5EF4-FFF2-40B4-BE49-F238E27FC236}">
                <a16:creationId xmlns:a16="http://schemas.microsoft.com/office/drawing/2014/main" id="{898DB899-9026-4826-940D-B8962F5F1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14401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chemeClr val="accent2"/>
                </a:solidFill>
              </a:rPr>
              <a:t>Rainfall shown in mm, as a bar graph</a:t>
            </a:r>
            <a:r>
              <a:rPr lang="en-GB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 autoUpdateAnimBg="0"/>
      <p:bldP spid="338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2">
            <a:extLst>
              <a:ext uri="{FF2B5EF4-FFF2-40B4-BE49-F238E27FC236}">
                <a16:creationId xmlns:a16="http://schemas.microsoft.com/office/drawing/2014/main" id="{F8FA8A0F-3816-42C3-AD7D-786993AD2B86}"/>
              </a:ext>
            </a:extLst>
          </p:cNvPr>
          <p:cNvSpPr>
            <a:spLocks/>
          </p:cNvSpPr>
          <p:nvPr/>
        </p:nvSpPr>
        <p:spPr bwMode="auto">
          <a:xfrm>
            <a:off x="4002089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 w 1"/>
              <a:gd name="T3" fmla="*/ 2488 h 24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1" name="Freeform 3">
            <a:extLst>
              <a:ext uri="{FF2B5EF4-FFF2-40B4-BE49-F238E27FC236}">
                <a16:creationId xmlns:a16="http://schemas.microsoft.com/office/drawing/2014/main" id="{CFB8B671-3800-4026-A4CC-5E628688C53D}"/>
              </a:ext>
            </a:extLst>
          </p:cNvPr>
          <p:cNvSpPr>
            <a:spLocks/>
          </p:cNvSpPr>
          <p:nvPr/>
        </p:nvSpPr>
        <p:spPr bwMode="auto">
          <a:xfrm>
            <a:off x="4002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2888 w 28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Freeform 4">
            <a:extLst>
              <a:ext uri="{FF2B5EF4-FFF2-40B4-BE49-F238E27FC236}">
                <a16:creationId xmlns:a16="http://schemas.microsoft.com/office/drawing/2014/main" id="{F7994F45-FDC0-444D-8F5C-D08492CC2105}"/>
              </a:ext>
            </a:extLst>
          </p:cNvPr>
          <p:cNvSpPr>
            <a:spLocks/>
          </p:cNvSpPr>
          <p:nvPr/>
        </p:nvSpPr>
        <p:spPr bwMode="auto">
          <a:xfrm>
            <a:off x="3995738" y="1397000"/>
            <a:ext cx="4565650" cy="2819400"/>
          </a:xfrm>
          <a:custGeom>
            <a:avLst/>
            <a:gdLst>
              <a:gd name="T0" fmla="*/ 4 w 2876"/>
              <a:gd name="T1" fmla="*/ 1640 h 1776"/>
              <a:gd name="T2" fmla="*/ 36 w 2876"/>
              <a:gd name="T3" fmla="*/ 1680 h 1776"/>
              <a:gd name="T4" fmla="*/ 220 w 2876"/>
              <a:gd name="T5" fmla="*/ 1776 h 1776"/>
              <a:gd name="T6" fmla="*/ 380 w 2876"/>
              <a:gd name="T7" fmla="*/ 1680 h 1776"/>
              <a:gd name="T8" fmla="*/ 572 w 2876"/>
              <a:gd name="T9" fmla="*/ 1360 h 1776"/>
              <a:gd name="T10" fmla="*/ 748 w 2876"/>
              <a:gd name="T11" fmla="*/ 568 h 1776"/>
              <a:gd name="T12" fmla="*/ 868 w 2876"/>
              <a:gd name="T13" fmla="*/ 104 h 1776"/>
              <a:gd name="T14" fmla="*/ 1060 w 2876"/>
              <a:gd name="T15" fmla="*/ 8 h 1776"/>
              <a:gd name="T16" fmla="*/ 1252 w 2876"/>
              <a:gd name="T17" fmla="*/ 152 h 1776"/>
              <a:gd name="T18" fmla="*/ 1636 w 2876"/>
              <a:gd name="T19" fmla="*/ 824 h 1776"/>
              <a:gd name="T20" fmla="*/ 2020 w 2876"/>
              <a:gd name="T21" fmla="*/ 1352 h 1776"/>
              <a:gd name="T22" fmla="*/ 2340 w 2876"/>
              <a:gd name="T23" fmla="*/ 1640 h 1776"/>
              <a:gd name="T24" fmla="*/ 2876 w 2876"/>
              <a:gd name="T25" fmla="*/ 1768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83B5737F-48D2-4B18-BEBA-C727242F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A7ABFE10-4EF9-43AB-BCD6-216F0D02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A7AA5D24-A02F-4741-845C-030D1606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2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6" name="Line 8">
            <a:extLst>
              <a:ext uri="{FF2B5EF4-FFF2-40B4-BE49-F238E27FC236}">
                <a16:creationId xmlns:a16="http://schemas.microsoft.com/office/drawing/2014/main" id="{4F26E32E-026B-4878-B4AD-A98D3CE03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9">
            <a:extLst>
              <a:ext uri="{FF2B5EF4-FFF2-40B4-BE49-F238E27FC236}">
                <a16:creationId xmlns:a16="http://schemas.microsoft.com/office/drawing/2014/main" id="{B39270CF-DD69-464D-9391-47B7BD3CE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Line 10">
            <a:extLst>
              <a:ext uri="{FF2B5EF4-FFF2-40B4-BE49-F238E27FC236}">
                <a16:creationId xmlns:a16="http://schemas.microsoft.com/office/drawing/2014/main" id="{C5C4BD59-7872-439E-BE8A-E0225272A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Freeform 11">
            <a:extLst>
              <a:ext uri="{FF2B5EF4-FFF2-40B4-BE49-F238E27FC236}">
                <a16:creationId xmlns:a16="http://schemas.microsoft.com/office/drawing/2014/main" id="{3B1E7B06-9392-4743-842E-E8654BBD5EA9}"/>
              </a:ext>
            </a:extLst>
          </p:cNvPr>
          <p:cNvSpPr>
            <a:spLocks/>
          </p:cNvSpPr>
          <p:nvPr/>
        </p:nvSpPr>
        <p:spPr bwMode="auto">
          <a:xfrm>
            <a:off x="4078289" y="3276600"/>
            <a:ext cx="1587" cy="1778000"/>
          </a:xfrm>
          <a:custGeom>
            <a:avLst/>
            <a:gdLst>
              <a:gd name="T0" fmla="*/ 0 w 1"/>
              <a:gd name="T1" fmla="*/ 1120 h 1120"/>
              <a:gd name="T2" fmla="*/ 0 w 1"/>
              <a:gd name="T3" fmla="*/ 0 h 1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12">
            <a:extLst>
              <a:ext uri="{FF2B5EF4-FFF2-40B4-BE49-F238E27FC236}">
                <a16:creationId xmlns:a16="http://schemas.microsoft.com/office/drawing/2014/main" id="{B4C95D77-1F59-4EAC-A914-9763BF237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13">
            <a:extLst>
              <a:ext uri="{FF2B5EF4-FFF2-40B4-BE49-F238E27FC236}">
                <a16:creationId xmlns:a16="http://schemas.microsoft.com/office/drawing/2014/main" id="{62BBD746-8517-4D31-96D7-951BB788D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14">
            <a:extLst>
              <a:ext uri="{FF2B5EF4-FFF2-40B4-BE49-F238E27FC236}">
                <a16:creationId xmlns:a16="http://schemas.microsoft.com/office/drawing/2014/main" id="{EDE82D07-8804-4CC7-A780-20539E7C9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Line 15">
            <a:extLst>
              <a:ext uri="{FF2B5EF4-FFF2-40B4-BE49-F238E27FC236}">
                <a16:creationId xmlns:a16="http://schemas.microsoft.com/office/drawing/2014/main" id="{562326F9-7283-4C72-889C-935CA89E3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Line 16">
            <a:extLst>
              <a:ext uri="{FF2B5EF4-FFF2-40B4-BE49-F238E27FC236}">
                <a16:creationId xmlns:a16="http://schemas.microsoft.com/office/drawing/2014/main" id="{031F7AB2-89C5-4BB1-9111-C84F59A61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Line 17">
            <a:extLst>
              <a:ext uri="{FF2B5EF4-FFF2-40B4-BE49-F238E27FC236}">
                <a16:creationId xmlns:a16="http://schemas.microsoft.com/office/drawing/2014/main" id="{E6DF3956-CAD5-49AD-A708-0B4F0A610B6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18">
            <a:extLst>
              <a:ext uri="{FF2B5EF4-FFF2-40B4-BE49-F238E27FC236}">
                <a16:creationId xmlns:a16="http://schemas.microsoft.com/office/drawing/2014/main" id="{AD2E9FF2-88A6-4125-A565-ED527848AD3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Line 19">
            <a:extLst>
              <a:ext uri="{FF2B5EF4-FFF2-40B4-BE49-F238E27FC236}">
                <a16:creationId xmlns:a16="http://schemas.microsoft.com/office/drawing/2014/main" id="{89DF2ADB-2530-4F8B-B060-F99ECE8D7A5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8" name="Line 20">
            <a:extLst>
              <a:ext uri="{FF2B5EF4-FFF2-40B4-BE49-F238E27FC236}">
                <a16:creationId xmlns:a16="http://schemas.microsoft.com/office/drawing/2014/main" id="{61614DCE-D41F-4F2A-B308-3F8D25F63E35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24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9" name="Line 21">
            <a:extLst>
              <a:ext uri="{FF2B5EF4-FFF2-40B4-BE49-F238E27FC236}">
                <a16:creationId xmlns:a16="http://schemas.microsoft.com/office/drawing/2014/main" id="{73D29674-26EB-4195-BBD6-500C6100765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0" name="Line 22">
            <a:extLst>
              <a:ext uri="{FF2B5EF4-FFF2-40B4-BE49-F238E27FC236}">
                <a16:creationId xmlns:a16="http://schemas.microsoft.com/office/drawing/2014/main" id="{FF3DB83A-FB5B-4E70-9081-DDC7CC6877C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50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1" name="Line 23">
            <a:extLst>
              <a:ext uri="{FF2B5EF4-FFF2-40B4-BE49-F238E27FC236}">
                <a16:creationId xmlns:a16="http://schemas.microsoft.com/office/drawing/2014/main" id="{54BD9A86-32E9-4864-AAAD-BEC1A182080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53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2" name="Text Box 24">
            <a:extLst>
              <a:ext uri="{FF2B5EF4-FFF2-40B4-BE49-F238E27FC236}">
                <a16:creationId xmlns:a16="http://schemas.microsoft.com/office/drawing/2014/main" id="{01D2C8E8-7C47-4BBF-A055-984CA85E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51435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dirty="0"/>
              <a:t>0       12     24    36    48     60    72</a:t>
            </a:r>
          </a:p>
        </p:txBody>
      </p:sp>
      <p:sp>
        <p:nvSpPr>
          <p:cNvPr id="68633" name="Text Box 25">
            <a:extLst>
              <a:ext uri="{FF2B5EF4-FFF2-40B4-BE49-F238E27FC236}">
                <a16:creationId xmlns:a16="http://schemas.microsoft.com/office/drawing/2014/main" id="{E4DD54BE-F956-443F-98CB-4488CC58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57531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Hours from start of rain storm</a:t>
            </a:r>
          </a:p>
        </p:txBody>
      </p:sp>
      <p:sp>
        <p:nvSpPr>
          <p:cNvPr id="68634" name="Text Box 26">
            <a:extLst>
              <a:ext uri="{FF2B5EF4-FFF2-40B4-BE49-F238E27FC236}">
                <a16:creationId xmlns:a16="http://schemas.microsoft.com/office/drawing/2014/main" id="{2E5AF251-A3F9-464E-83A5-C311404C2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1409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3</a:t>
            </a:r>
          </a:p>
        </p:txBody>
      </p:sp>
      <p:sp>
        <p:nvSpPr>
          <p:cNvPr id="68635" name="Text Box 27">
            <a:extLst>
              <a:ext uri="{FF2B5EF4-FFF2-40B4-BE49-F238E27FC236}">
                <a16:creationId xmlns:a16="http://schemas.microsoft.com/office/drawing/2014/main" id="{70E949BB-D4A9-45C9-B5A2-CFF49BA1C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2552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2</a:t>
            </a:r>
          </a:p>
        </p:txBody>
      </p:sp>
      <p:sp>
        <p:nvSpPr>
          <p:cNvPr id="68636" name="Text Box 28">
            <a:extLst>
              <a:ext uri="{FF2B5EF4-FFF2-40B4-BE49-F238E27FC236}">
                <a16:creationId xmlns:a16="http://schemas.microsoft.com/office/drawing/2014/main" id="{66EF3CDA-0AF5-4BB0-9A60-4405DF68E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3695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1</a:t>
            </a:r>
          </a:p>
        </p:txBody>
      </p:sp>
      <p:sp>
        <p:nvSpPr>
          <p:cNvPr id="68637" name="Text Box 29">
            <a:extLst>
              <a:ext uri="{FF2B5EF4-FFF2-40B4-BE49-F238E27FC236}">
                <a16:creationId xmlns:a16="http://schemas.microsoft.com/office/drawing/2014/main" id="{8EFA9C2B-B0B9-4728-BC63-0DA0146ED3A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88319" y="3156744"/>
            <a:ext cx="274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Discharge (m</a:t>
            </a:r>
            <a:r>
              <a:rPr lang="en-GB" altLang="en-US" sz="2400" baseline="30000"/>
              <a:t>3</a:t>
            </a:r>
            <a:r>
              <a:rPr lang="en-GB" altLang="en-US" sz="2400"/>
              <a:t>/s)</a:t>
            </a:r>
          </a:p>
        </p:txBody>
      </p:sp>
      <p:sp>
        <p:nvSpPr>
          <p:cNvPr id="68638" name="Text Box 30">
            <a:extLst>
              <a:ext uri="{FF2B5EF4-FFF2-40B4-BE49-F238E27FC236}">
                <a16:creationId xmlns:a16="http://schemas.microsoft.com/office/drawing/2014/main" id="{ED10C687-D90E-4BBF-9CEE-A93CA745E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30241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mm</a:t>
            </a:r>
          </a:p>
        </p:txBody>
      </p:sp>
      <p:sp>
        <p:nvSpPr>
          <p:cNvPr id="68639" name="Text Box 31">
            <a:extLst>
              <a:ext uri="{FF2B5EF4-FFF2-40B4-BE49-F238E27FC236}">
                <a16:creationId xmlns:a16="http://schemas.microsoft.com/office/drawing/2014/main" id="{90557C30-96D1-4158-A02D-85D25CD5F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390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4</a:t>
            </a:r>
          </a:p>
        </p:txBody>
      </p:sp>
      <p:sp>
        <p:nvSpPr>
          <p:cNvPr id="68640" name="Text Box 32">
            <a:extLst>
              <a:ext uri="{FF2B5EF4-FFF2-40B4-BE49-F238E27FC236}">
                <a16:creationId xmlns:a16="http://schemas.microsoft.com/office/drawing/2014/main" id="{D11C65E9-9F05-4914-A7C6-605DF11A9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771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3</a:t>
            </a:r>
          </a:p>
        </p:txBody>
      </p:sp>
      <p:sp>
        <p:nvSpPr>
          <p:cNvPr id="68641" name="Text Box 33">
            <a:extLst>
              <a:ext uri="{FF2B5EF4-FFF2-40B4-BE49-F238E27FC236}">
                <a16:creationId xmlns:a16="http://schemas.microsoft.com/office/drawing/2014/main" id="{2C59C653-64D8-488D-9A3F-C70516D99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4152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2</a:t>
            </a:r>
          </a:p>
        </p:txBody>
      </p:sp>
      <p:sp>
        <p:nvSpPr>
          <p:cNvPr id="68643" name="Text Box 35">
            <a:extLst>
              <a:ext uri="{FF2B5EF4-FFF2-40B4-BE49-F238E27FC236}">
                <a16:creationId xmlns:a16="http://schemas.microsoft.com/office/drawing/2014/main" id="{756F6B5A-33C3-4935-B5C5-47831AE96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838201"/>
            <a:ext cx="266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rgbClr val="006600"/>
                </a:solidFill>
              </a:rPr>
              <a:t>Discharge in m</a:t>
            </a:r>
            <a:r>
              <a:rPr lang="en-GB" altLang="en-US" baseline="30000">
                <a:solidFill>
                  <a:srgbClr val="006600"/>
                </a:solidFill>
              </a:rPr>
              <a:t>3</a:t>
            </a:r>
            <a:r>
              <a:rPr lang="en-GB" altLang="en-US">
                <a:solidFill>
                  <a:srgbClr val="006600"/>
                </a:solidFill>
              </a:rPr>
              <a:t>/s, as a line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>
            <a:extLst>
              <a:ext uri="{FF2B5EF4-FFF2-40B4-BE49-F238E27FC236}">
                <a16:creationId xmlns:a16="http://schemas.microsoft.com/office/drawing/2014/main" id="{D1BA9E73-D81B-4871-A616-1F6F0B281D9D}"/>
              </a:ext>
            </a:extLst>
          </p:cNvPr>
          <p:cNvSpPr>
            <a:spLocks/>
          </p:cNvSpPr>
          <p:nvPr/>
        </p:nvSpPr>
        <p:spPr bwMode="auto">
          <a:xfrm>
            <a:off x="4002089" y="1117600"/>
            <a:ext cx="1587" cy="3949700"/>
          </a:xfrm>
          <a:custGeom>
            <a:avLst/>
            <a:gdLst>
              <a:gd name="T0" fmla="*/ 0 w 1"/>
              <a:gd name="T1" fmla="*/ 0 h 2488"/>
              <a:gd name="T2" fmla="*/ 1 w 1"/>
              <a:gd name="T3" fmla="*/ 2488 h 24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488">
                <a:moveTo>
                  <a:pt x="0" y="0"/>
                </a:moveTo>
                <a:lnTo>
                  <a:pt x="1" y="24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Freeform 3">
            <a:extLst>
              <a:ext uri="{FF2B5EF4-FFF2-40B4-BE49-F238E27FC236}">
                <a16:creationId xmlns:a16="http://schemas.microsoft.com/office/drawing/2014/main" id="{6E9B7BB7-5DB4-46D8-A165-0F4EAEBCDB4B}"/>
              </a:ext>
            </a:extLst>
          </p:cNvPr>
          <p:cNvSpPr>
            <a:spLocks/>
          </p:cNvSpPr>
          <p:nvPr/>
        </p:nvSpPr>
        <p:spPr bwMode="auto">
          <a:xfrm>
            <a:off x="4002088" y="5067300"/>
            <a:ext cx="4584700" cy="1588"/>
          </a:xfrm>
          <a:custGeom>
            <a:avLst/>
            <a:gdLst>
              <a:gd name="T0" fmla="*/ 0 w 2888"/>
              <a:gd name="T1" fmla="*/ 0 h 1"/>
              <a:gd name="T2" fmla="*/ 2888 w 28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88" h="1">
                <a:moveTo>
                  <a:pt x="0" y="0"/>
                </a:moveTo>
                <a:lnTo>
                  <a:pt x="288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Freeform 4">
            <a:extLst>
              <a:ext uri="{FF2B5EF4-FFF2-40B4-BE49-F238E27FC236}">
                <a16:creationId xmlns:a16="http://schemas.microsoft.com/office/drawing/2014/main" id="{FB89C737-B929-4F14-B15E-ECDDF10146FD}"/>
              </a:ext>
            </a:extLst>
          </p:cNvPr>
          <p:cNvSpPr>
            <a:spLocks/>
          </p:cNvSpPr>
          <p:nvPr/>
        </p:nvSpPr>
        <p:spPr bwMode="auto">
          <a:xfrm>
            <a:off x="3995738" y="1397000"/>
            <a:ext cx="4565650" cy="2819400"/>
          </a:xfrm>
          <a:custGeom>
            <a:avLst/>
            <a:gdLst>
              <a:gd name="T0" fmla="*/ 4 w 2876"/>
              <a:gd name="T1" fmla="*/ 1640 h 1776"/>
              <a:gd name="T2" fmla="*/ 36 w 2876"/>
              <a:gd name="T3" fmla="*/ 1680 h 1776"/>
              <a:gd name="T4" fmla="*/ 220 w 2876"/>
              <a:gd name="T5" fmla="*/ 1776 h 1776"/>
              <a:gd name="T6" fmla="*/ 380 w 2876"/>
              <a:gd name="T7" fmla="*/ 1680 h 1776"/>
              <a:gd name="T8" fmla="*/ 572 w 2876"/>
              <a:gd name="T9" fmla="*/ 1360 h 1776"/>
              <a:gd name="T10" fmla="*/ 748 w 2876"/>
              <a:gd name="T11" fmla="*/ 568 h 1776"/>
              <a:gd name="T12" fmla="*/ 868 w 2876"/>
              <a:gd name="T13" fmla="*/ 104 h 1776"/>
              <a:gd name="T14" fmla="*/ 1060 w 2876"/>
              <a:gd name="T15" fmla="*/ 8 h 1776"/>
              <a:gd name="T16" fmla="*/ 1252 w 2876"/>
              <a:gd name="T17" fmla="*/ 152 h 1776"/>
              <a:gd name="T18" fmla="*/ 1636 w 2876"/>
              <a:gd name="T19" fmla="*/ 824 h 1776"/>
              <a:gd name="T20" fmla="*/ 2020 w 2876"/>
              <a:gd name="T21" fmla="*/ 1352 h 1776"/>
              <a:gd name="T22" fmla="*/ 2340 w 2876"/>
              <a:gd name="T23" fmla="*/ 1640 h 1776"/>
              <a:gd name="T24" fmla="*/ 2876 w 2876"/>
              <a:gd name="T25" fmla="*/ 1768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6" h="1776">
                <a:moveTo>
                  <a:pt x="4" y="1640"/>
                </a:moveTo>
                <a:cubicBezTo>
                  <a:pt x="9" y="1647"/>
                  <a:pt x="0" y="1657"/>
                  <a:pt x="36" y="1680"/>
                </a:cubicBezTo>
                <a:cubicBezTo>
                  <a:pt x="72" y="1703"/>
                  <a:pt x="163" y="1776"/>
                  <a:pt x="220" y="1776"/>
                </a:cubicBezTo>
                <a:cubicBezTo>
                  <a:pt x="277" y="1776"/>
                  <a:pt x="321" y="1749"/>
                  <a:pt x="380" y="1680"/>
                </a:cubicBezTo>
                <a:cubicBezTo>
                  <a:pt x="439" y="1611"/>
                  <a:pt x="511" y="1545"/>
                  <a:pt x="572" y="1360"/>
                </a:cubicBezTo>
                <a:cubicBezTo>
                  <a:pt x="633" y="1175"/>
                  <a:pt x="699" y="777"/>
                  <a:pt x="748" y="568"/>
                </a:cubicBezTo>
                <a:cubicBezTo>
                  <a:pt x="797" y="359"/>
                  <a:pt x="816" y="197"/>
                  <a:pt x="868" y="104"/>
                </a:cubicBezTo>
                <a:cubicBezTo>
                  <a:pt x="920" y="11"/>
                  <a:pt x="996" y="0"/>
                  <a:pt x="1060" y="8"/>
                </a:cubicBezTo>
                <a:cubicBezTo>
                  <a:pt x="1124" y="16"/>
                  <a:pt x="1156" y="16"/>
                  <a:pt x="1252" y="152"/>
                </a:cubicBezTo>
                <a:cubicBezTo>
                  <a:pt x="1348" y="288"/>
                  <a:pt x="1508" y="624"/>
                  <a:pt x="1636" y="824"/>
                </a:cubicBezTo>
                <a:cubicBezTo>
                  <a:pt x="1764" y="1024"/>
                  <a:pt x="1903" y="1216"/>
                  <a:pt x="2020" y="1352"/>
                </a:cubicBezTo>
                <a:cubicBezTo>
                  <a:pt x="2137" y="1488"/>
                  <a:pt x="2197" y="1571"/>
                  <a:pt x="2340" y="1640"/>
                </a:cubicBezTo>
                <a:cubicBezTo>
                  <a:pt x="2483" y="1709"/>
                  <a:pt x="2764" y="1741"/>
                  <a:pt x="2876" y="176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E88A02C-6D2D-4C5B-86BE-1939609C5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4457700"/>
            <a:ext cx="152400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B0262FA3-C1C5-48D4-B369-A860ECD41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3390900"/>
            <a:ext cx="152400" cy="1676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A140E247-2126-46E5-B608-561B9B5EC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305300"/>
            <a:ext cx="152400" cy="762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2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8" name="Line 10">
            <a:extLst>
              <a:ext uri="{FF2B5EF4-FFF2-40B4-BE49-F238E27FC236}">
                <a16:creationId xmlns:a16="http://schemas.microsoft.com/office/drawing/2014/main" id="{2905DA48-42F9-491F-8287-38E32BA34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>
            <a:extLst>
              <a:ext uri="{FF2B5EF4-FFF2-40B4-BE49-F238E27FC236}">
                <a16:creationId xmlns:a16="http://schemas.microsoft.com/office/drawing/2014/main" id="{96567E30-BF5B-46EA-9559-1C2D4FDB7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1638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2">
            <a:extLst>
              <a:ext uri="{FF2B5EF4-FFF2-40B4-BE49-F238E27FC236}">
                <a16:creationId xmlns:a16="http://schemas.microsoft.com/office/drawing/2014/main" id="{4550D7AA-BF85-42D1-9521-EA5B432D2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2781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Freeform 13">
            <a:extLst>
              <a:ext uri="{FF2B5EF4-FFF2-40B4-BE49-F238E27FC236}">
                <a16:creationId xmlns:a16="http://schemas.microsoft.com/office/drawing/2014/main" id="{123252E1-7D99-49F7-AF88-1503400DDE0B}"/>
              </a:ext>
            </a:extLst>
          </p:cNvPr>
          <p:cNvSpPr>
            <a:spLocks/>
          </p:cNvSpPr>
          <p:nvPr/>
        </p:nvSpPr>
        <p:spPr bwMode="auto">
          <a:xfrm>
            <a:off x="4078289" y="3276600"/>
            <a:ext cx="1587" cy="1778000"/>
          </a:xfrm>
          <a:custGeom>
            <a:avLst/>
            <a:gdLst>
              <a:gd name="T0" fmla="*/ 0 w 1"/>
              <a:gd name="T1" fmla="*/ 1120 h 1120"/>
              <a:gd name="T2" fmla="*/ 0 w 1"/>
              <a:gd name="T3" fmla="*/ 0 h 1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20">
                <a:moveTo>
                  <a:pt x="0" y="112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4">
            <a:extLst>
              <a:ext uri="{FF2B5EF4-FFF2-40B4-BE49-F238E27FC236}">
                <a16:creationId xmlns:a16="http://schemas.microsoft.com/office/drawing/2014/main" id="{B58F5916-01B5-49AD-AE05-5C857ED66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543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15">
            <a:extLst>
              <a:ext uri="{FF2B5EF4-FFF2-40B4-BE49-F238E27FC236}">
                <a16:creationId xmlns:a16="http://schemas.microsoft.com/office/drawing/2014/main" id="{3D162140-098B-4746-86F6-8B91B511B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3924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>
            <a:extLst>
              <a:ext uri="{FF2B5EF4-FFF2-40B4-BE49-F238E27FC236}">
                <a16:creationId xmlns:a16="http://schemas.microsoft.com/office/drawing/2014/main" id="{2BF44AA2-8E4A-46C4-B9D4-86D997A0F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305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>
            <a:extLst>
              <a:ext uri="{FF2B5EF4-FFF2-40B4-BE49-F238E27FC236}">
                <a16:creationId xmlns:a16="http://schemas.microsoft.com/office/drawing/2014/main" id="{A02E5ED0-9BCD-4D18-A3E5-0ADEB9491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288" y="4686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Line 18">
            <a:extLst>
              <a:ext uri="{FF2B5EF4-FFF2-40B4-BE49-F238E27FC236}">
                <a16:creationId xmlns:a16="http://schemas.microsoft.com/office/drawing/2014/main" id="{81697131-6289-4BF5-9A87-8E38A56BE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50673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Line 19">
            <a:extLst>
              <a:ext uri="{FF2B5EF4-FFF2-40B4-BE49-F238E27FC236}">
                <a16:creationId xmlns:a16="http://schemas.microsoft.com/office/drawing/2014/main" id="{3133CC38-4B16-4593-B6AA-105A9A5D3AA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963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20">
            <a:extLst>
              <a:ext uri="{FF2B5EF4-FFF2-40B4-BE49-F238E27FC236}">
                <a16:creationId xmlns:a16="http://schemas.microsoft.com/office/drawing/2014/main" id="{D51CAD46-8B94-49D7-B97B-AD3824D8E6C5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72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21">
            <a:extLst>
              <a:ext uri="{FF2B5EF4-FFF2-40B4-BE49-F238E27FC236}">
                <a16:creationId xmlns:a16="http://schemas.microsoft.com/office/drawing/2014/main" id="{B7583092-40B2-420D-9FBF-E12ED1BA294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487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>
            <a:extLst>
              <a:ext uri="{FF2B5EF4-FFF2-40B4-BE49-F238E27FC236}">
                <a16:creationId xmlns:a16="http://schemas.microsoft.com/office/drawing/2014/main" id="{7FA3BE0C-E937-44B2-83D4-6A46097E711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249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3">
            <a:extLst>
              <a:ext uri="{FF2B5EF4-FFF2-40B4-BE49-F238E27FC236}">
                <a16:creationId xmlns:a16="http://schemas.microsoft.com/office/drawing/2014/main" id="{A063EBA9-C6B2-425E-87CB-BF41A665C51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011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24">
            <a:extLst>
              <a:ext uri="{FF2B5EF4-FFF2-40B4-BE49-F238E27FC236}">
                <a16:creationId xmlns:a16="http://schemas.microsoft.com/office/drawing/2014/main" id="{253F882A-9623-40D9-96AA-9C3D75EC984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501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25">
            <a:extLst>
              <a:ext uri="{FF2B5EF4-FFF2-40B4-BE49-F238E27FC236}">
                <a16:creationId xmlns:a16="http://schemas.microsoft.com/office/drawing/2014/main" id="{39BE18B1-0CCF-4A47-8585-0B3AC81F069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535988" y="5105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Text Box 26">
            <a:extLst>
              <a:ext uri="{FF2B5EF4-FFF2-40B4-BE49-F238E27FC236}">
                <a16:creationId xmlns:a16="http://schemas.microsoft.com/office/drawing/2014/main" id="{87A4E1B4-81A2-41BB-844D-0D19FBB27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51435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dirty="0"/>
              <a:t>0       12     24    36    48     60    72</a:t>
            </a:r>
          </a:p>
        </p:txBody>
      </p:sp>
      <p:sp>
        <p:nvSpPr>
          <p:cNvPr id="37915" name="Text Box 27">
            <a:extLst>
              <a:ext uri="{FF2B5EF4-FFF2-40B4-BE49-F238E27FC236}">
                <a16:creationId xmlns:a16="http://schemas.microsoft.com/office/drawing/2014/main" id="{2B7E2C64-B5DE-40F1-BD52-4DF65B5C1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57531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Hours from start of rain storm</a:t>
            </a:r>
          </a:p>
        </p:txBody>
      </p:sp>
      <p:sp>
        <p:nvSpPr>
          <p:cNvPr id="37916" name="Text Box 28">
            <a:extLst>
              <a:ext uri="{FF2B5EF4-FFF2-40B4-BE49-F238E27FC236}">
                <a16:creationId xmlns:a16="http://schemas.microsoft.com/office/drawing/2014/main" id="{177AD6BF-F306-445B-8680-B737D3B5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1409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3</a:t>
            </a:r>
          </a:p>
        </p:txBody>
      </p:sp>
      <p:sp>
        <p:nvSpPr>
          <p:cNvPr id="37917" name="Text Box 29">
            <a:extLst>
              <a:ext uri="{FF2B5EF4-FFF2-40B4-BE49-F238E27FC236}">
                <a16:creationId xmlns:a16="http://schemas.microsoft.com/office/drawing/2014/main" id="{71273C66-9F20-404E-BE4B-4AB7E96F1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2552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2</a:t>
            </a:r>
          </a:p>
        </p:txBody>
      </p:sp>
      <p:sp>
        <p:nvSpPr>
          <p:cNvPr id="37918" name="Text Box 30">
            <a:extLst>
              <a:ext uri="{FF2B5EF4-FFF2-40B4-BE49-F238E27FC236}">
                <a16:creationId xmlns:a16="http://schemas.microsoft.com/office/drawing/2014/main" id="{BBA68A77-F315-4CD9-B769-C69331C3C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3695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1</a:t>
            </a:r>
          </a:p>
        </p:txBody>
      </p:sp>
      <p:sp>
        <p:nvSpPr>
          <p:cNvPr id="37919" name="Text Box 31">
            <a:extLst>
              <a:ext uri="{FF2B5EF4-FFF2-40B4-BE49-F238E27FC236}">
                <a16:creationId xmlns:a16="http://schemas.microsoft.com/office/drawing/2014/main" id="{3E06515C-5450-4164-B85E-7A17BD8FC1A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88319" y="3156744"/>
            <a:ext cx="274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Discharge (m</a:t>
            </a:r>
            <a:r>
              <a:rPr lang="en-GB" altLang="en-US" sz="2400" baseline="30000"/>
              <a:t>3</a:t>
            </a:r>
            <a:r>
              <a:rPr lang="en-GB" altLang="en-US" sz="2400"/>
              <a:t>/s)</a:t>
            </a:r>
          </a:p>
        </p:txBody>
      </p:sp>
      <p:sp>
        <p:nvSpPr>
          <p:cNvPr id="37923" name="Text Box 35">
            <a:extLst>
              <a:ext uri="{FF2B5EF4-FFF2-40B4-BE49-F238E27FC236}">
                <a16:creationId xmlns:a16="http://schemas.microsoft.com/office/drawing/2014/main" id="{9F24FB4E-504E-4151-88C7-DE7518585491}"/>
              </a:ext>
            </a:extLst>
          </p:cNvPr>
          <p:cNvSpPr txBox="1">
            <a:spLocks noChangeArrowheads="1"/>
          </p:cNvSpPr>
          <p:nvPr/>
        </p:nvSpPr>
        <p:spPr bwMode="auto">
          <a:xfrm rot="-4701125">
            <a:off x="4206876" y="2187576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990033"/>
                </a:solidFill>
              </a:rPr>
              <a:t>Rising limb</a:t>
            </a:r>
          </a:p>
        </p:txBody>
      </p:sp>
      <p:sp>
        <p:nvSpPr>
          <p:cNvPr id="37926" name="Text Box 38">
            <a:extLst>
              <a:ext uri="{FF2B5EF4-FFF2-40B4-BE49-F238E27FC236}">
                <a16:creationId xmlns:a16="http://schemas.microsoft.com/office/drawing/2014/main" id="{EC7071F8-761A-4383-B466-C4CEE2807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30241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mm</a:t>
            </a:r>
          </a:p>
        </p:txBody>
      </p:sp>
      <p:sp>
        <p:nvSpPr>
          <p:cNvPr id="37930" name="Text Box 42">
            <a:extLst>
              <a:ext uri="{FF2B5EF4-FFF2-40B4-BE49-F238E27FC236}">
                <a16:creationId xmlns:a16="http://schemas.microsoft.com/office/drawing/2014/main" id="{C69731DB-86B7-4518-B46E-AFD9CE568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390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4</a:t>
            </a:r>
          </a:p>
        </p:txBody>
      </p:sp>
      <p:sp>
        <p:nvSpPr>
          <p:cNvPr id="37931" name="Text Box 43">
            <a:extLst>
              <a:ext uri="{FF2B5EF4-FFF2-40B4-BE49-F238E27FC236}">
                <a16:creationId xmlns:a16="http://schemas.microsoft.com/office/drawing/2014/main" id="{4F79177F-1541-420E-9F27-115D2917B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771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3</a:t>
            </a:r>
          </a:p>
        </p:txBody>
      </p:sp>
      <p:sp>
        <p:nvSpPr>
          <p:cNvPr id="37932" name="Text Box 44">
            <a:extLst>
              <a:ext uri="{FF2B5EF4-FFF2-40B4-BE49-F238E27FC236}">
                <a16:creationId xmlns:a16="http://schemas.microsoft.com/office/drawing/2014/main" id="{12B4AED8-5627-42B5-8270-3BF6D5EAA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41529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/>
              <a:t>2</a:t>
            </a:r>
          </a:p>
        </p:txBody>
      </p:sp>
      <p:sp>
        <p:nvSpPr>
          <p:cNvPr id="37936" name="Text Box 48">
            <a:extLst>
              <a:ext uri="{FF2B5EF4-FFF2-40B4-BE49-F238E27FC236}">
                <a16:creationId xmlns:a16="http://schemas.microsoft.com/office/drawing/2014/main" id="{9B98CC64-C74E-4456-B0A8-504ED4673D18}"/>
              </a:ext>
            </a:extLst>
          </p:cNvPr>
          <p:cNvSpPr txBox="1">
            <a:spLocks noChangeArrowheads="1"/>
          </p:cNvSpPr>
          <p:nvPr/>
        </p:nvSpPr>
        <p:spPr bwMode="auto">
          <a:xfrm rot="694">
            <a:off x="7696201" y="379690"/>
            <a:ext cx="20558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990033"/>
                </a:solidFill>
              </a:rPr>
              <a:t>Rising limb</a:t>
            </a:r>
          </a:p>
        </p:txBody>
      </p:sp>
      <p:sp>
        <p:nvSpPr>
          <p:cNvPr id="37937" name="Text Box 49">
            <a:extLst>
              <a:ext uri="{FF2B5EF4-FFF2-40B4-BE49-F238E27FC236}">
                <a16:creationId xmlns:a16="http://schemas.microsoft.com/office/drawing/2014/main" id="{B5AA8CA6-9511-469C-AAF1-34C6B90D7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914401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/>
              <a:t>The rising flood water in the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3" grpId="0" autoUpdateAnimBg="0"/>
      <p:bldP spid="37936" grpId="0" autoUpdateAnimBg="0"/>
      <p:bldP spid="3793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802</Words>
  <Application>Microsoft Office PowerPoint</Application>
  <PresentationFormat>Widescreen</PresentationFormat>
  <Paragraphs>212</Paragraphs>
  <Slides>29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Freestyle Script</vt:lpstr>
      <vt:lpstr>Times New Roman</vt:lpstr>
      <vt:lpstr>Wingdings</vt:lpstr>
      <vt:lpstr>Office Theme</vt:lpstr>
      <vt:lpstr>What are Floods?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Hydrographs</dc:subject>
  <dc:creator>LT Scotland</dc:creator>
  <cp:lastModifiedBy>Steven Heath</cp:lastModifiedBy>
  <cp:revision>88</cp:revision>
  <dcterms:created xsi:type="dcterms:W3CDTF">2001-04-10T15:56:34Z</dcterms:created>
  <dcterms:modified xsi:type="dcterms:W3CDTF">2018-03-17T05:13:39Z</dcterms:modified>
</cp:coreProperties>
</file>