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8" r:id="rId2"/>
    <p:sldId id="257" r:id="rId3"/>
    <p:sldId id="267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0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C1D5E9-DCD6-47D7-A74A-552C3D2E936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93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4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7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0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63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6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4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0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9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6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F3C1D5E9-DCD6-47D7-A74A-552C3D2E936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Type of Settlement Pattern can you see?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057400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val="33167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Dispersed?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038600" y="59436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627813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8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Settlement Patterns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23850" y="1052513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pic>
        <p:nvPicPr>
          <p:cNvPr id="63492" name="Picture 4" descr="Dispersed Settlement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2438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Linear Settlement Patt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2362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Nucleated Settlement Patte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2362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495" name="Group 7"/>
          <p:cNvGrpSpPr>
            <a:grpSpLocks/>
          </p:cNvGrpSpPr>
          <p:nvPr/>
        </p:nvGrpSpPr>
        <p:grpSpPr bwMode="auto">
          <a:xfrm>
            <a:off x="533400" y="1143000"/>
            <a:ext cx="2362200" cy="2057400"/>
            <a:chOff x="336" y="720"/>
            <a:chExt cx="1488" cy="1296"/>
          </a:xfrm>
        </p:grpSpPr>
        <p:sp>
          <p:nvSpPr>
            <p:cNvPr id="63496" name="Rectangle 8"/>
            <p:cNvSpPr>
              <a:spLocks noChangeArrowheads="1"/>
            </p:cNvSpPr>
            <p:nvPr/>
          </p:nvSpPr>
          <p:spPr bwMode="auto">
            <a:xfrm>
              <a:off x="336" y="720"/>
              <a:ext cx="1488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 flipV="1">
              <a:off x="336" y="1392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Line 10"/>
            <p:cNvSpPr>
              <a:spLocks noChangeShapeType="1"/>
            </p:cNvSpPr>
            <p:nvPr/>
          </p:nvSpPr>
          <p:spPr bwMode="auto">
            <a:xfrm flipV="1">
              <a:off x="480" y="1440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 flipV="1">
              <a:off x="1152" y="720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auto">
            <a:xfrm>
              <a:off x="1003" y="720"/>
              <a:ext cx="485" cy="516"/>
            </a:xfrm>
            <a:custGeom>
              <a:avLst/>
              <a:gdLst>
                <a:gd name="T0" fmla="*/ 0 w 485"/>
                <a:gd name="T1" fmla="*/ 516 h 516"/>
                <a:gd name="T2" fmla="*/ 485 w 485"/>
                <a:gd name="T3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5" h="516">
                  <a:moveTo>
                    <a:pt x="0" y="516"/>
                  </a:moveTo>
                  <a:lnTo>
                    <a:pt x="48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>
              <a:off x="1152" y="129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Line 14"/>
            <p:cNvSpPr>
              <a:spLocks noChangeShapeType="1"/>
            </p:cNvSpPr>
            <p:nvPr/>
          </p:nvSpPr>
          <p:spPr bwMode="auto">
            <a:xfrm>
              <a:off x="1008" y="1440"/>
              <a:ext cx="81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Line 15"/>
            <p:cNvSpPr>
              <a:spLocks noChangeShapeType="1"/>
            </p:cNvSpPr>
            <p:nvPr/>
          </p:nvSpPr>
          <p:spPr bwMode="auto">
            <a:xfrm>
              <a:off x="336" y="105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Line 16"/>
            <p:cNvSpPr>
              <a:spLocks noChangeShapeType="1"/>
            </p:cNvSpPr>
            <p:nvPr/>
          </p:nvSpPr>
          <p:spPr bwMode="auto">
            <a:xfrm>
              <a:off x="336" y="1248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05" name="Group 17"/>
          <p:cNvGrpSpPr>
            <a:grpSpLocks/>
          </p:cNvGrpSpPr>
          <p:nvPr/>
        </p:nvGrpSpPr>
        <p:grpSpPr bwMode="auto">
          <a:xfrm>
            <a:off x="6172200" y="1143000"/>
            <a:ext cx="2362200" cy="2057400"/>
            <a:chOff x="336" y="720"/>
            <a:chExt cx="1488" cy="1296"/>
          </a:xfrm>
        </p:grpSpPr>
        <p:sp>
          <p:nvSpPr>
            <p:cNvPr id="63506" name="Rectangle 18"/>
            <p:cNvSpPr>
              <a:spLocks noChangeArrowheads="1"/>
            </p:cNvSpPr>
            <p:nvPr/>
          </p:nvSpPr>
          <p:spPr bwMode="auto">
            <a:xfrm>
              <a:off x="336" y="720"/>
              <a:ext cx="1488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7" name="Line 19"/>
            <p:cNvSpPr>
              <a:spLocks noChangeShapeType="1"/>
            </p:cNvSpPr>
            <p:nvPr/>
          </p:nvSpPr>
          <p:spPr bwMode="auto">
            <a:xfrm flipV="1">
              <a:off x="336" y="1392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Line 20"/>
            <p:cNvSpPr>
              <a:spLocks noChangeShapeType="1"/>
            </p:cNvSpPr>
            <p:nvPr/>
          </p:nvSpPr>
          <p:spPr bwMode="auto">
            <a:xfrm flipV="1">
              <a:off x="480" y="1440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Line 21"/>
            <p:cNvSpPr>
              <a:spLocks noChangeShapeType="1"/>
            </p:cNvSpPr>
            <p:nvPr/>
          </p:nvSpPr>
          <p:spPr bwMode="auto">
            <a:xfrm flipV="1">
              <a:off x="1152" y="720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auto">
            <a:xfrm>
              <a:off x="1003" y="720"/>
              <a:ext cx="485" cy="516"/>
            </a:xfrm>
            <a:custGeom>
              <a:avLst/>
              <a:gdLst>
                <a:gd name="T0" fmla="*/ 0 w 485"/>
                <a:gd name="T1" fmla="*/ 516 h 516"/>
                <a:gd name="T2" fmla="*/ 485 w 485"/>
                <a:gd name="T3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5" h="516">
                  <a:moveTo>
                    <a:pt x="0" y="516"/>
                  </a:moveTo>
                  <a:lnTo>
                    <a:pt x="48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23"/>
            <p:cNvSpPr>
              <a:spLocks noChangeShapeType="1"/>
            </p:cNvSpPr>
            <p:nvPr/>
          </p:nvSpPr>
          <p:spPr bwMode="auto">
            <a:xfrm>
              <a:off x="1152" y="129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Line 24"/>
            <p:cNvSpPr>
              <a:spLocks noChangeShapeType="1"/>
            </p:cNvSpPr>
            <p:nvPr/>
          </p:nvSpPr>
          <p:spPr bwMode="auto">
            <a:xfrm>
              <a:off x="1008" y="1440"/>
              <a:ext cx="81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Line 25"/>
            <p:cNvSpPr>
              <a:spLocks noChangeShapeType="1"/>
            </p:cNvSpPr>
            <p:nvPr/>
          </p:nvSpPr>
          <p:spPr bwMode="auto">
            <a:xfrm>
              <a:off x="336" y="105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Line 26"/>
            <p:cNvSpPr>
              <a:spLocks noChangeShapeType="1"/>
            </p:cNvSpPr>
            <p:nvPr/>
          </p:nvSpPr>
          <p:spPr bwMode="auto">
            <a:xfrm>
              <a:off x="336" y="1248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3352800" y="1143000"/>
            <a:ext cx="2362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 flipV="1">
            <a:off x="3352800" y="22098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 flipV="1">
            <a:off x="3581400" y="22860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8" name="Line 30"/>
          <p:cNvSpPr>
            <a:spLocks noChangeShapeType="1"/>
          </p:cNvSpPr>
          <p:nvPr/>
        </p:nvSpPr>
        <p:spPr bwMode="auto">
          <a:xfrm flipV="1">
            <a:off x="4419600" y="1143000"/>
            <a:ext cx="1066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9" name="Freeform 31"/>
          <p:cNvSpPr>
            <a:spLocks/>
          </p:cNvSpPr>
          <p:nvPr/>
        </p:nvSpPr>
        <p:spPr bwMode="auto">
          <a:xfrm>
            <a:off x="4191000" y="1143000"/>
            <a:ext cx="990600" cy="1066800"/>
          </a:xfrm>
          <a:custGeom>
            <a:avLst/>
            <a:gdLst>
              <a:gd name="T0" fmla="*/ 0 w 485"/>
              <a:gd name="T1" fmla="*/ 516 h 516"/>
              <a:gd name="T2" fmla="*/ 485 w 485"/>
              <a:gd name="T3" fmla="*/ 0 h 5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5" h="516">
                <a:moveTo>
                  <a:pt x="0" y="516"/>
                </a:moveTo>
                <a:lnTo>
                  <a:pt x="48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0" name="Oval 32"/>
          <p:cNvSpPr>
            <a:spLocks noChangeArrowheads="1"/>
          </p:cNvSpPr>
          <p:nvPr/>
        </p:nvSpPr>
        <p:spPr bwMode="auto">
          <a:xfrm>
            <a:off x="1835150" y="2636838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Oval 33"/>
          <p:cNvSpPr>
            <a:spLocks noChangeArrowheads="1"/>
          </p:cNvSpPr>
          <p:nvPr/>
        </p:nvSpPr>
        <p:spPr bwMode="auto">
          <a:xfrm>
            <a:off x="900113" y="1341438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2" name="Oval 34"/>
          <p:cNvSpPr>
            <a:spLocks noChangeArrowheads="1"/>
          </p:cNvSpPr>
          <p:nvPr/>
        </p:nvSpPr>
        <p:spPr bwMode="auto">
          <a:xfrm>
            <a:off x="3581400" y="2438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3" name="Oval 35"/>
          <p:cNvSpPr>
            <a:spLocks noChangeArrowheads="1"/>
          </p:cNvSpPr>
          <p:nvPr/>
        </p:nvSpPr>
        <p:spPr bwMode="auto">
          <a:xfrm>
            <a:off x="3733800" y="2286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4" name="Oval 36"/>
          <p:cNvSpPr>
            <a:spLocks noChangeArrowheads="1"/>
          </p:cNvSpPr>
          <p:nvPr/>
        </p:nvSpPr>
        <p:spPr bwMode="auto">
          <a:xfrm>
            <a:off x="3886200" y="2133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5" name="Oval 37"/>
          <p:cNvSpPr>
            <a:spLocks noChangeArrowheads="1"/>
          </p:cNvSpPr>
          <p:nvPr/>
        </p:nvSpPr>
        <p:spPr bwMode="auto">
          <a:xfrm>
            <a:off x="4038600" y="1981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6" name="Oval 38"/>
          <p:cNvSpPr>
            <a:spLocks noChangeArrowheads="1"/>
          </p:cNvSpPr>
          <p:nvPr/>
        </p:nvSpPr>
        <p:spPr bwMode="auto">
          <a:xfrm>
            <a:off x="4495800" y="2133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7" name="Oval 39"/>
          <p:cNvSpPr>
            <a:spLocks noChangeArrowheads="1"/>
          </p:cNvSpPr>
          <p:nvPr/>
        </p:nvSpPr>
        <p:spPr bwMode="auto">
          <a:xfrm>
            <a:off x="4648200" y="1981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8" name="Oval 40"/>
          <p:cNvSpPr>
            <a:spLocks noChangeArrowheads="1"/>
          </p:cNvSpPr>
          <p:nvPr/>
        </p:nvSpPr>
        <p:spPr bwMode="auto">
          <a:xfrm>
            <a:off x="4191000" y="1828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9" name="Oval 41"/>
          <p:cNvSpPr>
            <a:spLocks noChangeArrowheads="1"/>
          </p:cNvSpPr>
          <p:nvPr/>
        </p:nvSpPr>
        <p:spPr bwMode="auto">
          <a:xfrm>
            <a:off x="4343400" y="1676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0" name="Oval 42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1" name="Oval 43"/>
          <p:cNvSpPr>
            <a:spLocks noChangeArrowheads="1"/>
          </p:cNvSpPr>
          <p:nvPr/>
        </p:nvSpPr>
        <p:spPr bwMode="auto">
          <a:xfrm>
            <a:off x="4191000" y="2438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2" name="Oval 44"/>
          <p:cNvSpPr>
            <a:spLocks noChangeArrowheads="1"/>
          </p:cNvSpPr>
          <p:nvPr/>
        </p:nvSpPr>
        <p:spPr bwMode="auto">
          <a:xfrm>
            <a:off x="4038600" y="2590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3" name="Oval 45"/>
          <p:cNvSpPr>
            <a:spLocks noChangeArrowheads="1"/>
          </p:cNvSpPr>
          <p:nvPr/>
        </p:nvSpPr>
        <p:spPr bwMode="auto">
          <a:xfrm>
            <a:off x="7086600" y="1752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4" name="Oval 46"/>
          <p:cNvSpPr>
            <a:spLocks noChangeArrowheads="1"/>
          </p:cNvSpPr>
          <p:nvPr/>
        </p:nvSpPr>
        <p:spPr bwMode="auto">
          <a:xfrm>
            <a:off x="6858000" y="1676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5" name="Oval 47"/>
          <p:cNvSpPr>
            <a:spLocks noChangeArrowheads="1"/>
          </p:cNvSpPr>
          <p:nvPr/>
        </p:nvSpPr>
        <p:spPr bwMode="auto">
          <a:xfrm>
            <a:off x="6629400" y="1600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6" name="Oval 48"/>
          <p:cNvSpPr>
            <a:spLocks noChangeArrowheads="1"/>
          </p:cNvSpPr>
          <p:nvPr/>
        </p:nvSpPr>
        <p:spPr bwMode="auto">
          <a:xfrm>
            <a:off x="6705600" y="2133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7" name="Oval 49"/>
          <p:cNvSpPr>
            <a:spLocks noChangeArrowheads="1"/>
          </p:cNvSpPr>
          <p:nvPr/>
        </p:nvSpPr>
        <p:spPr bwMode="auto">
          <a:xfrm>
            <a:off x="6477000" y="2057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8" name="Oval 50"/>
          <p:cNvSpPr>
            <a:spLocks noChangeArrowheads="1"/>
          </p:cNvSpPr>
          <p:nvPr/>
        </p:nvSpPr>
        <p:spPr bwMode="auto">
          <a:xfrm>
            <a:off x="6553200" y="2286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9" name="Oval 51"/>
          <p:cNvSpPr>
            <a:spLocks noChangeArrowheads="1"/>
          </p:cNvSpPr>
          <p:nvPr/>
        </p:nvSpPr>
        <p:spPr bwMode="auto">
          <a:xfrm>
            <a:off x="6400800" y="2438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0" name="Oval 52"/>
          <p:cNvSpPr>
            <a:spLocks noChangeArrowheads="1"/>
          </p:cNvSpPr>
          <p:nvPr/>
        </p:nvSpPr>
        <p:spPr bwMode="auto">
          <a:xfrm>
            <a:off x="7010400" y="2438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1" name="Oval 53"/>
          <p:cNvSpPr>
            <a:spLocks noChangeArrowheads="1"/>
          </p:cNvSpPr>
          <p:nvPr/>
        </p:nvSpPr>
        <p:spPr bwMode="auto">
          <a:xfrm>
            <a:off x="7391400" y="2362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2" name="Oval 54"/>
          <p:cNvSpPr>
            <a:spLocks noChangeArrowheads="1"/>
          </p:cNvSpPr>
          <p:nvPr/>
        </p:nvSpPr>
        <p:spPr bwMode="auto">
          <a:xfrm>
            <a:off x="7162800" y="2286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3" name="Oval 55"/>
          <p:cNvSpPr>
            <a:spLocks noChangeArrowheads="1"/>
          </p:cNvSpPr>
          <p:nvPr/>
        </p:nvSpPr>
        <p:spPr bwMode="auto">
          <a:xfrm>
            <a:off x="6858000" y="2590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4" name="Oval 56"/>
          <p:cNvSpPr>
            <a:spLocks noChangeArrowheads="1"/>
          </p:cNvSpPr>
          <p:nvPr/>
        </p:nvSpPr>
        <p:spPr bwMode="auto">
          <a:xfrm>
            <a:off x="7239000" y="2514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5" name="Oval 57"/>
          <p:cNvSpPr>
            <a:spLocks noChangeArrowheads="1"/>
          </p:cNvSpPr>
          <p:nvPr/>
        </p:nvSpPr>
        <p:spPr bwMode="auto">
          <a:xfrm>
            <a:off x="7086600" y="2667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6" name="Oval 58"/>
          <p:cNvSpPr>
            <a:spLocks noChangeArrowheads="1"/>
          </p:cNvSpPr>
          <p:nvPr/>
        </p:nvSpPr>
        <p:spPr bwMode="auto">
          <a:xfrm>
            <a:off x="7239000" y="1524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7" name="Oval 59"/>
          <p:cNvSpPr>
            <a:spLocks noChangeArrowheads="1"/>
          </p:cNvSpPr>
          <p:nvPr/>
        </p:nvSpPr>
        <p:spPr bwMode="auto">
          <a:xfrm>
            <a:off x="7010400" y="1524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8" name="Oval 60"/>
          <p:cNvSpPr>
            <a:spLocks noChangeArrowheads="1"/>
          </p:cNvSpPr>
          <p:nvPr/>
        </p:nvSpPr>
        <p:spPr bwMode="auto">
          <a:xfrm>
            <a:off x="6781800" y="1447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9" name="Oval 61"/>
          <p:cNvSpPr>
            <a:spLocks noChangeArrowheads="1"/>
          </p:cNvSpPr>
          <p:nvPr/>
        </p:nvSpPr>
        <p:spPr bwMode="auto">
          <a:xfrm>
            <a:off x="7543800" y="1905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0" name="Oval 62"/>
          <p:cNvSpPr>
            <a:spLocks noChangeArrowheads="1"/>
          </p:cNvSpPr>
          <p:nvPr/>
        </p:nvSpPr>
        <p:spPr bwMode="auto">
          <a:xfrm>
            <a:off x="7696200" y="1752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1" name="Oval 63"/>
          <p:cNvSpPr>
            <a:spLocks noChangeArrowheads="1"/>
          </p:cNvSpPr>
          <p:nvPr/>
        </p:nvSpPr>
        <p:spPr bwMode="auto">
          <a:xfrm>
            <a:off x="7772400" y="1981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2" name="Oval 64"/>
          <p:cNvSpPr>
            <a:spLocks noChangeArrowheads="1"/>
          </p:cNvSpPr>
          <p:nvPr/>
        </p:nvSpPr>
        <p:spPr bwMode="auto">
          <a:xfrm>
            <a:off x="7620000" y="2438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3" name="Oval 65"/>
          <p:cNvSpPr>
            <a:spLocks noChangeArrowheads="1"/>
          </p:cNvSpPr>
          <p:nvPr/>
        </p:nvSpPr>
        <p:spPr bwMode="auto">
          <a:xfrm>
            <a:off x="7848600" y="1600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4" name="Oval 66"/>
          <p:cNvSpPr>
            <a:spLocks noChangeArrowheads="1"/>
          </p:cNvSpPr>
          <p:nvPr/>
        </p:nvSpPr>
        <p:spPr bwMode="auto">
          <a:xfrm>
            <a:off x="8001000" y="2057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5" name="Oval 67"/>
          <p:cNvSpPr>
            <a:spLocks noChangeArrowheads="1"/>
          </p:cNvSpPr>
          <p:nvPr/>
        </p:nvSpPr>
        <p:spPr bwMode="auto">
          <a:xfrm>
            <a:off x="7467600" y="2590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6" name="Oval 68"/>
          <p:cNvSpPr>
            <a:spLocks noChangeArrowheads="1"/>
          </p:cNvSpPr>
          <p:nvPr/>
        </p:nvSpPr>
        <p:spPr bwMode="auto">
          <a:xfrm>
            <a:off x="7924800" y="1828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7" name="Text Box 69"/>
          <p:cNvSpPr txBox="1">
            <a:spLocks noChangeArrowheads="1"/>
          </p:cNvSpPr>
          <p:nvPr/>
        </p:nvSpPr>
        <p:spPr bwMode="auto">
          <a:xfrm>
            <a:off x="457200" y="5867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Dispersed </a:t>
            </a:r>
          </a:p>
        </p:txBody>
      </p:sp>
      <p:sp>
        <p:nvSpPr>
          <p:cNvPr id="63558" name="Text Box 70"/>
          <p:cNvSpPr txBox="1">
            <a:spLocks noChangeArrowheads="1"/>
          </p:cNvSpPr>
          <p:nvPr/>
        </p:nvSpPr>
        <p:spPr bwMode="auto">
          <a:xfrm>
            <a:off x="3352800" y="5867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Linear </a:t>
            </a:r>
          </a:p>
        </p:txBody>
      </p:sp>
      <p:sp>
        <p:nvSpPr>
          <p:cNvPr id="63559" name="Text Box 71"/>
          <p:cNvSpPr txBox="1">
            <a:spLocks noChangeArrowheads="1"/>
          </p:cNvSpPr>
          <p:nvPr/>
        </p:nvSpPr>
        <p:spPr bwMode="auto">
          <a:xfrm>
            <a:off x="6172200" y="5867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Nucleated</a:t>
            </a:r>
          </a:p>
        </p:txBody>
      </p:sp>
    </p:spTree>
    <p:extLst>
      <p:ext uri="{BB962C8B-B14F-4D97-AF65-F5344CB8AC3E}">
        <p14:creationId xmlns:p14="http://schemas.microsoft.com/office/powerpoint/2010/main" val="42425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972133"/>
              </p:ext>
            </p:extLst>
          </p:nvPr>
        </p:nvGraphicFramePr>
        <p:xfrm>
          <a:off x="971600" y="692696"/>
          <a:ext cx="7272807" cy="55446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4269"/>
                <a:gridCol w="2424269"/>
                <a:gridCol w="2424269"/>
              </a:tblGrid>
              <a:tr h="40354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Nucleated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Linear</a:t>
                      </a:r>
                      <a:r>
                        <a:rPr lang="en-GB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Dispersed </a:t>
                      </a:r>
                      <a:endParaRPr lang="en-US" dirty="0"/>
                    </a:p>
                  </a:txBody>
                  <a:tcPr/>
                </a:tc>
              </a:tr>
              <a:tr h="5141070">
                <a:tc>
                  <a:txBody>
                    <a:bodyPr/>
                    <a:lstStyle/>
                    <a:p>
                      <a:pPr algn="l" hangingPunct="0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all the houses in a settlement are built very close together, often around a central village green or church.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 a settlement that has grown in a line. The line doesn't have to be straight, but will normally follow a road, a river, the coast or the valley floor.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When individual buildings are separated by several hundred meters. They are individual isolated buildings and do not form a single settlement. </a:t>
                      </a: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Dispersed settlement traditionally </a:t>
                      </a:r>
                      <a:r>
                        <a:rPr kumimoji="0" lang="en-GB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occured</a:t>
                      </a: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an area of adverse physical conditions where natural resources are insufficient to support more than a few people.  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79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Dispersed?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81075"/>
            <a:ext cx="6048375" cy="50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140200" y="6338888"/>
            <a:ext cx="441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279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Dispersed?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995738" y="6338888"/>
            <a:ext cx="441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08050"/>
            <a:ext cx="4014788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Dispearsed?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140200" y="6338888"/>
            <a:ext cx="441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848600" cy="51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5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Dispersed?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114800" y="57912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31213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Dispersed?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962400" y="60960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923088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6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Dispersed?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038600" y="60198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021513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</TotalTime>
  <Words>178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Comic Sans MS</vt:lpstr>
      <vt:lpstr>Corbel</vt:lpstr>
      <vt:lpstr>Basis</vt:lpstr>
      <vt:lpstr>What Type of Settlement Pattern can you see?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HEATH Steven</cp:lastModifiedBy>
  <cp:revision>4</cp:revision>
  <dcterms:created xsi:type="dcterms:W3CDTF">2014-01-26T21:06:01Z</dcterms:created>
  <dcterms:modified xsi:type="dcterms:W3CDTF">2015-02-06T08:54:54Z</dcterms:modified>
</cp:coreProperties>
</file>