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levels of technology within a country develop and the development of a transport system encourages trade.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y="739587" x="306387"/>
            <a:ext cy="2729752" cx="85137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8000"/>
              </a:lnSpc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3505200" x="306387"/>
            <a:ext cy="1344705" cx="4683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880"/>
              </a:spcBef>
              <a:buClr>
                <a:schemeClr val="dk2"/>
              </a:buClr>
              <a:buFont typeface="Questrial"/>
              <a:buNone/>
              <a:defRPr/>
            </a:lvl1pPr>
            <a:lvl2pPr algn="ctr" rtl="0" marR="0" indent="0" marL="457200">
              <a:spcBef>
                <a:spcPts val="400"/>
              </a:spcBef>
              <a:buClr>
                <a:srgbClr val="939EBE"/>
              </a:buClr>
              <a:buFont typeface="Questrial"/>
              <a:buNone/>
              <a:defRPr/>
            </a:lvl2pPr>
            <a:lvl3pPr algn="ctr" rtl="0" marR="0" indent="0" marL="914400">
              <a:spcBef>
                <a:spcPts val="360"/>
              </a:spcBef>
              <a:buClr>
                <a:schemeClr val="dk2"/>
              </a:buClr>
              <a:buFont typeface="Questrial"/>
              <a:buNone/>
              <a:defRPr/>
            </a:lvl3pPr>
            <a:lvl4pPr algn="ctr" rtl="0" marR="0" indent="0" marL="1371600">
              <a:spcBef>
                <a:spcPts val="360"/>
              </a:spcBef>
              <a:buClr>
                <a:srgbClr val="939EBE"/>
              </a:buClr>
              <a:buFont typeface="Questrial"/>
              <a:buNone/>
              <a:defRPr/>
            </a:lvl4pPr>
            <a:lvl5pPr algn="ctr" rtl="0" marR="0" indent="0" marL="1828800">
              <a:spcBef>
                <a:spcPts val="360"/>
              </a:spcBef>
              <a:buClr>
                <a:schemeClr val="dk2"/>
              </a:buClr>
              <a:buFont typeface="Quest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chemeClr val="lt1"/>
              </a:buClr>
              <a:buFont typeface="Quest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chemeClr val="lt1"/>
              </a:buClr>
              <a:buFont typeface="Quest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chemeClr val="lt1"/>
              </a:buClr>
              <a:buFont typeface="Quest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275294" x="2209800"/>
            <a:ext cy="365125" cx="563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1227426" x="631822"/>
            <a:ext cy="566737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 rot="194095">
            <a:off y="975801" x="4845353"/>
            <a:ext cy="4747248" cx="3496570"/>
          </a:xfrm>
          <a:prstGeom prst="rect">
            <a:avLst/>
          </a:prstGeom>
          <a:noFill/>
          <a:ln w="177800" cap="sq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799792" x="631822"/>
            <a:ext cy="3991408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spcBef>
                <a:spcPts val="0"/>
              </a:spcBef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4329953" x="632010"/>
            <a:ext cy="927846" cx="79071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5257800" x="634195"/>
            <a:ext cy="990599" cx="79049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Questrial"/>
              <a:buNone/>
              <a:defRPr/>
            </a:lvl1pPr>
            <a:lvl2pPr rtl="0" indent="0" marL="0">
              <a:spcBef>
                <a:spcPts val="0"/>
              </a:spcBef>
              <a:buFont typeface="Questrial"/>
              <a:buNone/>
              <a:defRPr/>
            </a:lvl2pPr>
            <a:lvl3pPr rtl="0" indent="0" marL="0">
              <a:spcBef>
                <a:spcPts val="0"/>
              </a:spcBef>
              <a:buFont typeface="Questrial"/>
              <a:buNone/>
              <a:defRPr/>
            </a:lvl3pPr>
            <a:lvl4pPr rtl="0" indent="0" marL="0">
              <a:spcBef>
                <a:spcPts val="0"/>
              </a:spcBef>
              <a:buFont typeface="Questrial"/>
              <a:buNone/>
              <a:defRPr/>
            </a:lvl4pPr>
            <a:lvl5pPr rtl="0" indent="0" mar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 rot="319003">
            <a:off y="741009" x="2075967"/>
            <a:ext cy="3240063" cx="4914362"/>
          </a:xfrm>
          <a:prstGeom prst="rect">
            <a:avLst/>
          </a:prstGeom>
          <a:noFill/>
          <a:ln w="177800" cap="sq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with Caption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pic"/>
          </p:nvPr>
        </p:nvSpPr>
        <p:spPr>
          <a:xfrm rot="-253276">
            <a:off y="494284" x="436037"/>
            <a:ext cy="3030002" cx="4663440"/>
          </a:xfrm>
          <a:prstGeom prst="rect">
            <a:avLst/>
          </a:prstGeom>
          <a:noFill/>
          <a:ln w="177800" cap="sq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type="title"/>
          </p:nvPr>
        </p:nvSpPr>
        <p:spPr>
          <a:xfrm>
            <a:off y="4329953" x="632010"/>
            <a:ext cy="927846" cx="79071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5257800" x="634195"/>
            <a:ext cy="990599" cx="79049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Questrial"/>
              <a:buNone/>
              <a:defRPr/>
            </a:lvl1pPr>
            <a:lvl2pPr rtl="0" indent="0" marL="0">
              <a:spcBef>
                <a:spcPts val="0"/>
              </a:spcBef>
              <a:buFont typeface="Questrial"/>
              <a:buNone/>
              <a:defRPr/>
            </a:lvl2pPr>
            <a:lvl3pPr rtl="0" indent="0" marL="0">
              <a:spcBef>
                <a:spcPts val="0"/>
              </a:spcBef>
              <a:buFont typeface="Questrial"/>
              <a:buNone/>
              <a:defRPr/>
            </a:lvl3pPr>
            <a:lvl4pPr rtl="0" indent="0" marL="0">
              <a:spcBef>
                <a:spcPts val="0"/>
              </a:spcBef>
              <a:buFont typeface="Questrial"/>
              <a:buNone/>
              <a:defRPr/>
            </a:lvl4pPr>
            <a:lvl5pPr rtl="0" indent="0" mar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/>
          <p:nvPr>
            <p:ph idx="3" type="pic"/>
          </p:nvPr>
        </p:nvSpPr>
        <p:spPr>
          <a:xfrm rot="152336">
            <a:off y="735552" x="4118576"/>
            <a:ext cy="3030002" cx="4663440"/>
          </a:xfrm>
          <a:prstGeom prst="rect">
            <a:avLst/>
          </a:prstGeom>
          <a:noFill/>
          <a:ln w="177800" cap="sq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y="501789" x="2531268"/>
            <a:ext cy="7167283" cx="40814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 rot="5400000">
            <a:off y="3027382" x="5430818"/>
            <a:ext cy="757517" cx="54406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 rot="5400000">
            <a:off y="125572" x="1192053"/>
            <a:ext cy="6561136" cx="54406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17170" marL="342900">
              <a:spcBef>
                <a:spcPts val="440"/>
              </a:spcBef>
              <a:buClr>
                <a:schemeClr val="dk2"/>
              </a:buClr>
              <a:buFont typeface="Questrial"/>
              <a:buChar char="✱"/>
              <a:defRPr/>
            </a:lvl1pPr>
            <a:lvl2pPr algn="l" rtl="0" indent="-228600" marL="685800">
              <a:spcBef>
                <a:spcPts val="400"/>
              </a:spcBef>
              <a:buClr>
                <a:srgbClr val="939EBE"/>
              </a:buClr>
              <a:buFont typeface="Questrial"/>
              <a:buChar char="✱"/>
              <a:defRPr/>
            </a:lvl2pPr>
            <a:lvl3pPr algn="l" rtl="0" indent="-246380" marL="1035050">
              <a:spcBef>
                <a:spcPts val="360"/>
              </a:spcBef>
              <a:buClr>
                <a:schemeClr val="dk2"/>
              </a:buClr>
              <a:buFont typeface="Questrial"/>
              <a:buChar char="✱"/>
              <a:defRPr/>
            </a:lvl3pPr>
            <a:lvl4pPr algn="l" rtl="0" indent="-240030" marL="1371600">
              <a:spcBef>
                <a:spcPts val="360"/>
              </a:spcBef>
              <a:buClr>
                <a:srgbClr val="939EBE"/>
              </a:buClr>
              <a:buFont typeface="Questrial"/>
              <a:buChar char="✱"/>
              <a:defRPr/>
            </a:lvl4pPr>
            <a:lvl5pPr algn="l" rtl="0" indent="-246380" marL="1720850">
              <a:spcBef>
                <a:spcPts val="360"/>
              </a:spcBef>
              <a:buClr>
                <a:schemeClr val="dk2"/>
              </a:buClr>
              <a:buFont typeface="Questrial"/>
              <a:buChar char="✱"/>
              <a:defRPr/>
            </a:lvl5pPr>
            <a:lvl6pPr algn="l" rtl="0" indent="-101600" marL="25146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044700" x="988358"/>
            <a:ext cy="4081463" cx="71672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2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822205" x="302151"/>
            <a:ext cy="1446974" cx="85119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2222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3525980" x="384873"/>
            <a:ext cy="1270752" cx="835571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with Picture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4822205" x="302151"/>
            <a:ext cy="1446974" cx="85119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02222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3525980" x="384873"/>
            <a:ext cy="1270752" cx="442842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/>
        </p:txBody>
      </p:sp>
      <p:sp>
        <p:nvSpPr>
          <p:cNvPr id="32" name="Shape 32"/>
          <p:cNvSpPr/>
          <p:nvPr>
            <p:ph idx="2" type="pic"/>
          </p:nvPr>
        </p:nvSpPr>
        <p:spPr>
          <a:xfrm rot="-336957">
            <a:off y="261015" x="5231117"/>
            <a:ext cy="4204035" cx="3433659"/>
          </a:xfrm>
          <a:prstGeom prst="rect">
            <a:avLst/>
          </a:prstGeom>
          <a:noFill/>
          <a:ln w="177800" cap="sq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2057400" x="632012"/>
            <a:ext cy="4068763" cx="38637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2057400" x="4661646"/>
            <a:ext cy="4068763" cx="3867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546412" x="635545"/>
            <a:ext cy="464949" cx="3867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2147886" x="630935"/>
            <a:ext cy="3951287" cx="3867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y="1545017" x="4663312"/>
            <a:ext cy="466344" cx="3867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y="2147886" x="4663312"/>
            <a:ext cy="3951287" cx="38679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/>
          <p:nvPr/>
        </p:nvSpPr>
        <p:spPr>
          <a:xfrm flipH="1">
            <a:off y="1694516" x="4574240"/>
            <a:ext cy="4389119" cx="18287"/>
          </a:xfrm>
          <a:prstGeom prst="rect">
            <a:avLst/>
          </a:prstGeom>
          <a:gradFill>
            <a:gsLst>
              <a:gs pos="0">
                <a:srgbClr val="5F7090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y="1694516" x="4574240"/>
            <a:ext cy="4389119" cx="18287"/>
          </a:xfrm>
          <a:prstGeom prst="rect">
            <a:avLst/>
          </a:prstGeom>
          <a:gradFill>
            <a:gsLst>
              <a:gs pos="0">
                <a:srgbClr val="5F7090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Shape 51"/>
          <p:cNvSpPr/>
          <p:nvPr/>
        </p:nvSpPr>
        <p:spPr>
          <a:xfrm flipH="1">
            <a:off y="1694516" x="4574240"/>
            <a:ext cy="4389119" cx="18287"/>
          </a:xfrm>
          <a:prstGeom prst="rect">
            <a:avLst/>
          </a:prstGeom>
          <a:gradFill>
            <a:gsLst>
              <a:gs pos="0">
                <a:srgbClr val="5F7090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y="1694516" x="4574240"/>
            <a:ext cy="4389119" cx="18287"/>
          </a:xfrm>
          <a:prstGeom prst="rect">
            <a:avLst/>
          </a:prstGeom>
          <a:gradFill>
            <a:gsLst>
              <a:gs pos="0">
                <a:srgbClr val="5F7090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720102" x="631825"/>
            <a:ext cy="116204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658906" x="4692650"/>
            <a:ext cy="5467257" cx="38193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600"/>
              </a:spcBef>
              <a:defRPr/>
            </a:lvl2pPr>
            <a:lvl3pPr rtl="0">
              <a:spcBef>
                <a:spcPts val="600"/>
              </a:spcBef>
              <a:defRPr/>
            </a:lvl3pPr>
            <a:lvl4pPr rtl="0">
              <a:spcBef>
                <a:spcPts val="600"/>
              </a:spcBef>
              <a:defRPr/>
            </a:lvl4pPr>
            <a:lvl5pPr rtl="0">
              <a:spcBef>
                <a:spcPts val="6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2877671" x="631825"/>
            <a:ext cy="2339788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0"/>
              </a:spcBef>
              <a:buFont typeface="Questrial"/>
              <a:buNone/>
              <a:defRPr/>
            </a:lvl1pPr>
            <a:lvl2pPr rtl="0" indent="0" marL="457200">
              <a:spcBef>
                <a:spcPts val="0"/>
              </a:spcBef>
              <a:buFont typeface="Questrial"/>
              <a:buNone/>
              <a:defRPr/>
            </a:lvl2pPr>
            <a:lvl3pPr rtl="0" indent="0" marL="914400">
              <a:spcBef>
                <a:spcPts val="0"/>
              </a:spcBef>
              <a:buFont typeface="Questrial"/>
              <a:buNone/>
              <a:defRPr/>
            </a:lvl3pPr>
            <a:lvl4pPr rtl="0" indent="0" marL="1371600">
              <a:spcBef>
                <a:spcPts val="0"/>
              </a:spcBef>
              <a:buFont typeface="Questrial"/>
              <a:buNone/>
              <a:defRPr/>
            </a:lvl4pPr>
            <a:lvl5pPr rtl="0" indent="0" marL="1828800">
              <a:spcBef>
                <a:spcPts val="0"/>
              </a:spcBef>
              <a:buFont typeface="Questrial"/>
              <a:buNone/>
              <a:defRPr/>
            </a:lvl5pPr>
            <a:lvl6pPr rtl="0" indent="0" marL="2286000">
              <a:spcBef>
                <a:spcPts val="0"/>
              </a:spcBef>
              <a:buFont typeface="Questrial"/>
              <a:buNone/>
              <a:defRPr/>
            </a:lvl6pPr>
            <a:lvl7pPr rtl="0" indent="0" marL="2743200">
              <a:spcBef>
                <a:spcPts val="0"/>
              </a:spcBef>
              <a:buFont typeface="Questrial"/>
              <a:buNone/>
              <a:defRPr/>
            </a:lvl7pPr>
            <a:lvl8pPr rtl="0" indent="0" marL="3200400">
              <a:spcBef>
                <a:spcPts val="0"/>
              </a:spcBef>
              <a:buFont typeface="Questrial"/>
              <a:buNone/>
              <a:defRPr/>
            </a:lvl8pPr>
            <a:lvl9pPr rtl="0" indent="0" marL="3657600">
              <a:spcBef>
                <a:spcPts val="0"/>
              </a:spcBef>
              <a:buFont typeface="Questrial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2044700" x="988358"/>
            <a:ext cy="4081463" cx="71672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7170" marL="342900">
              <a:spcBef>
                <a:spcPts val="440"/>
              </a:spcBef>
              <a:buClr>
                <a:schemeClr val="dk2"/>
              </a:buClr>
              <a:buFont typeface="Questrial"/>
              <a:buChar char="✱"/>
              <a:defRPr/>
            </a:lvl1pPr>
            <a:lvl2pPr algn="l" rtl="0" marR="0" indent="-228600" marL="685800">
              <a:spcBef>
                <a:spcPts val="400"/>
              </a:spcBef>
              <a:buClr>
                <a:srgbClr val="939EBE"/>
              </a:buClr>
              <a:buFont typeface="Questrial"/>
              <a:buChar char="✱"/>
              <a:defRPr/>
            </a:lvl2pPr>
            <a:lvl3pPr algn="l" rtl="0" marR="0" indent="-246380" marL="1035050">
              <a:spcBef>
                <a:spcPts val="360"/>
              </a:spcBef>
              <a:buClr>
                <a:schemeClr val="dk2"/>
              </a:buClr>
              <a:buFont typeface="Questrial"/>
              <a:buChar char="✱"/>
              <a:defRPr/>
            </a:lvl3pPr>
            <a:lvl4pPr algn="l" rtl="0" marR="0" indent="-240030" marL="1371600">
              <a:spcBef>
                <a:spcPts val="360"/>
              </a:spcBef>
              <a:buClr>
                <a:srgbClr val="939EBE"/>
              </a:buClr>
              <a:buFont typeface="Questrial"/>
              <a:buChar char="✱"/>
              <a:defRPr/>
            </a:lvl4pPr>
            <a:lvl5pPr algn="l" rtl="0" marR="0" indent="-246380" marL="1720850">
              <a:spcBef>
                <a:spcPts val="360"/>
              </a:spcBef>
              <a:buClr>
                <a:schemeClr val="dk2"/>
              </a:buClr>
              <a:buFont typeface="Questrial"/>
              <a:buChar char="✱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lt1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275294" x="457200"/>
            <a:ext cy="365125" cx="160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75294" x="2205317"/>
            <a:ext cy="365125" cx="5643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75294" x="8077200"/>
            <a:ext cy="365125" cx="609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739587" x="306387"/>
            <a:ext cy="2729752" cx="85137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8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1" cap="none" baseline="0" sz="10000" lang="en-US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Rostow’s Stages of Development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5130444" x="306387"/>
            <a:ext cy="1344705" cx="46830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</a:pPr>
            <a:r>
              <a:t/>
            </a:r>
            <a:endParaRPr strike="noStrike" u="none" b="0" cap="none" baseline="0" sz="4400" i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ADVANTAGES 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2044700" x="988358"/>
            <a:ext cy="4081463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Highly respected and referred to model 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Primary example of the “intersection of Geography, economics and politics” 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Most widely cited development theories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What is it?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371600" x="988358"/>
            <a:ext cy="1865800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 model of economic growth suggesting that all countries pass through a series of stages of development as their economies grow.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56452" x="988358"/>
            <a:ext cy="3936011" cx="74795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39444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 series of 5 stages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2044700" x="988358"/>
            <a:ext cy="4081463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17170" marL="342900">
              <a:spcBef>
                <a:spcPts val="0"/>
              </a:spcBef>
              <a:buClr>
                <a:schemeClr val="dk2"/>
              </a:buClr>
              <a:buFont typeface="Questrial"/>
              <a:buNone/>
            </a:pPr>
            <a:r>
              <a:t/>
            </a:r>
            <a:endParaRPr strike="noStrike" u="none" b="0" cap="none" baseline="0" sz="220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83341" x="457200"/>
            <a:ext cy="5440360" cx="83221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188258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STAGE 1: Traditional Society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977153" x="938230"/>
            <a:ext cy="2851782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Dominated by subsistence agriculture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agricultural based economy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Intensive labor and low levels of trading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Having a population that has no scientific perspective on the world and technology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28935" x="0"/>
            <a:ext cy="2797094" cx="4267200"/>
          </a:xfrm>
          <a:prstGeom prst="rect">
            <a:avLst/>
          </a:prstGeom>
        </p:spPr>
      </p:pic>
      <p:pic>
        <p:nvPicPr>
          <p:cNvPr id="127" name="Shape 1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592982" x="4572000"/>
            <a:ext cy="3033047" cx="44028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188258" x="245176"/>
            <a:ext cy="788893" cx="85312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38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STAGE 2: Preconditions to take- off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977153" x="0"/>
            <a:ext cy="5373232" cx="375116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Society begins to develop manufacturing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country advances to a more complex economy, beginning of economy development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levels of technology develop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development of a transport system- TRADE.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Rostow believed: could only be reached by a great achievement of a surplus of wealth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Font typeface="Questrial"/>
              <a:buNone/>
            </a:pPr>
            <a:r>
              <a:t/>
            </a:r>
            <a:endParaRPr strike="noStrike" u="none" b="0" cap="none" baseline="0" sz="2050" i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28905" x="3751167"/>
            <a:ext cy="3768926" cx="50252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188258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STAGE 3: TAKE- OFF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977153" x="988358"/>
            <a:ext cy="3587090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Short period of extensive growth.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Industrialization begins. Manufacturing more important part of economy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Introductions to technical innovations– economic rise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Agriculture progressed to commercial rather than subsistence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76708" x="988358"/>
            <a:ext cy="3181291" cx="65546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188258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STAGE 4: The drive to Maturity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977153" x="612775"/>
            <a:ext cy="2582405" cx="75245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Takes place over a long period of time – standards of living rise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Use of technology increases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National economy grows and diversifies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2200"/>
              </a:spcBef>
              <a:buClr>
                <a:schemeClr val="dk2"/>
              </a:buClr>
              <a:buSzPct val="87857"/>
              <a:buFont typeface="Questrial"/>
              <a:buChar char="✱"/>
            </a:pPr>
            <a:r>
              <a:rPr strike="noStrike" u="none" b="0" cap="none" baseline="0" sz="205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Increased percentage of Nation’s wealth- invested into developing its economy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93519" x="969120"/>
            <a:ext cy="2821357" cx="67057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188258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38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STAGE 5: High Mass Consumption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518188" x="0"/>
            <a:ext cy="5339811" cx="48957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Individual incomes are greater than necessary for buying essentials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growing demand for additional consumer goods and services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Improved health care systems and education 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Economy flourishes 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18188" x="4895737"/>
            <a:ext cy="4598236" cx="394355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582706" x="612775"/>
            <a:ext cy="788893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strike="noStrike" u="none" b="0" cap="none" baseline="0" sz="42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DISADVANTAGES- Criticism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2044700" x="988358"/>
            <a:ext cy="4081463" cx="71672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Has a strong bias towards a western model of modernization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Assumes that all countries follow the same route of development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Doesn’t look at variations within a country</a:t>
            </a:r>
          </a:p>
          <a:p>
            <a:pPr algn="l" rtl="0" lvl="0" marR="0" indent="-342900" marL="342900">
              <a:spcBef>
                <a:spcPts val="2200"/>
              </a:spcBef>
              <a:buClr>
                <a:schemeClr val="dk2"/>
              </a:buClr>
              <a:buSzPct val="90000"/>
              <a:buFont typeface="Questrial"/>
              <a:buChar char="✱"/>
            </a:pPr>
            <a:r>
              <a:rPr strike="noStrike" u="none" b="0" cap="none" baseline="0" sz="2200" lang="en-US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Assumes that each country is economically and politically free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wilight">
  <a:themeElements>
    <a:clrScheme name="Twilight">
      <a:dk1>
        <a:srgbClr val="000000"/>
      </a:dk1>
      <a:lt1>
        <a:srgbClr val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