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" name="Shape 2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" name="Shape 2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" name="Shape 3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7" name="Shape 4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981200" x="685800"/>
            <a:ext cy="41148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algn="l" rtl="0" indent="-101600" marL="2514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indent="-101600" marL="3429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indent="-101600" marL="4800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indent="-101600" marL="6629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y="6248400" x="6858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y="6248400" x="31242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62484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2"/><Relationship Target="../slideLayouts/slideLayout1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981200" x="685800"/>
            <a:ext cy="41148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-101600" marL="2514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algn="l" rtl="0" marR="0" indent="-101600" marL="3429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algn="l" rtl="0" marR="0" indent="-101600" marL="4800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algn="l" rtl="0" marR="0" indent="-101600" marL="6629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248400" x="6858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248400" x="31242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2484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457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640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4"/><Relationship Target="../media/image01.jpg" Type="http://schemas.openxmlformats.org/officeDocument/2006/relationships/image" Id="rId3"/><Relationship Target="../media/image00.jp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/>
        </p:nvSpPr>
        <p:spPr>
          <a:xfrm>
            <a:off y="1219200" x="0"/>
            <a:ext cy="3124199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marante"/>
              <a:buNone/>
            </a:pPr>
            <a:r>
              <a:rPr strike="noStrike" u="none" b="0" cap="none" baseline="0" sz="9600" lang="en-US" i="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rPr>
              <a:t>Migration Models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y="4419600" x="0"/>
            <a:ext cy="1465261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marante"/>
              <a:buAutoNum type="alphaUcPeriod"/>
            </a:pPr>
            <a:r>
              <a:rPr strike="noStrike" u="none" b="0" cap="none" baseline="0" sz="3600" lang="en-US" i="0">
                <a:solidFill>
                  <a:srgbClr val="CC0000"/>
                </a:solidFill>
                <a:latin typeface="Amarante"/>
                <a:ea typeface="Amarante"/>
                <a:cs typeface="Amarante"/>
                <a:sym typeface="Amarante"/>
              </a:rPr>
              <a:t>Patterns of Movement</a:t>
            </a:r>
          </a:p>
          <a:p>
            <a:pPr algn="ctr" rtl="0" lvl="0" marR="0" indent="-457200" marL="4572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marante"/>
              <a:buAutoNum type="alphaUcPeriod"/>
            </a:pPr>
            <a:r>
              <a:rPr strike="noStrike" u="none" b="0" cap="none" baseline="0" sz="3600" lang="en-US" i="0">
                <a:solidFill>
                  <a:srgbClr val="CC0000"/>
                </a:solidFill>
                <a:latin typeface="Amarante"/>
                <a:ea typeface="Amarante"/>
                <a:cs typeface="Amarante"/>
                <a:sym typeface="Amarante"/>
              </a:rPr>
              <a:t>Reason for Movement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/>
        </p:nvSpPr>
        <p:spPr>
          <a:xfrm>
            <a:off y="76200" x="0"/>
            <a:ext cy="3810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strike="noStrike" u="none" b="0" cap="none" baseline="0" sz="28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Ravenstein’s Law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y="533400" x="0"/>
            <a:ext cy="4656137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Studied patterns of migration in the UK in the 1880s.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model is based on a series of predictive statements.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 One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migrants move only relatively short distances. 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is an inverse relationship between the number of migrants and distance travels.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Distance decay.</a:t>
            </a:r>
          </a:p>
        </p:txBody>
      </p:sp>
      <p:grpSp>
        <p:nvGrpSpPr>
          <p:cNvPr id="115" name="Shape 115"/>
          <p:cNvGrpSpPr/>
          <p:nvPr/>
        </p:nvGrpSpPr>
        <p:grpSpPr>
          <a:xfrm>
            <a:off y="4800600" x="3733800"/>
            <a:ext cy="1600200" cx="2819400"/>
            <a:chOff y="4800600" x="3733800"/>
            <a:chExt cy="1600200" cx="2819400"/>
          </a:xfrm>
        </p:grpSpPr>
        <p:cxnSp>
          <p:nvCxnSpPr>
            <p:cNvPr id="116" name="Shape 116"/>
            <p:cNvCxnSpPr/>
            <p:nvPr/>
          </p:nvCxnSpPr>
          <p:spPr>
            <a:xfrm>
              <a:off y="4800600" x="3733800"/>
              <a:ext cy="1600199" cx="0"/>
            </a:xfrm>
            <a:prstGeom prst="straightConnector1">
              <a:avLst/>
            </a:prstGeom>
            <a:noFill/>
            <a:ln w="25400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117" name="Shape 117"/>
            <p:cNvCxnSpPr/>
            <p:nvPr/>
          </p:nvCxnSpPr>
          <p:spPr>
            <a:xfrm>
              <a:off y="6400800" x="3733800"/>
              <a:ext cy="0" cx="2819400"/>
            </a:xfrm>
            <a:prstGeom prst="straightConnector1">
              <a:avLst/>
            </a:prstGeom>
            <a:noFill/>
            <a:ln w="25400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sp>
          <p:nvSpPr>
            <p:cNvPr id="118" name="Shape 118"/>
            <p:cNvSpPr/>
            <p:nvPr/>
          </p:nvSpPr>
          <p:spPr>
            <a:xfrm>
              <a:off y="4800600" x="3886200"/>
              <a:ext cy="1447800" cx="2667000"/>
            </a:xfrm>
            <a:custGeom>
              <a:pathLst>
                <a:path w="1680" extrusionOk="0" h="720">
                  <a:moveTo>
                    <a:pt y="0" x="0"/>
                  </a:moveTo>
                  <a:cubicBezTo>
                    <a:pt y="204" x="4"/>
                    <a:pt y="408" x="8"/>
                    <a:pt y="528" x="288"/>
                  </a:cubicBezTo>
                  <a:cubicBezTo>
                    <a:pt y="648" x="568"/>
                    <a:pt y="684" x="1124"/>
                    <a:pt y="720" x="1680"/>
                  </a:cubicBezTo>
                </a:path>
              </a:pathLst>
            </a:custGeom>
            <a:noFill/>
            <a:ln w="38100" cap="rnd">
              <a:solidFill>
                <a:srgbClr val="CC0000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t" anchorCtr="0">
              <a:noAutofit/>
            </a:bodyPr>
            <a:lstStyle/>
            <a:p/>
          </p:txBody>
        </p:sp>
      </p:grp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/>
        </p:nvSpPr>
        <p:spPr>
          <a:xfrm>
            <a:off y="0" x="0"/>
            <a:ext cy="5751511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 Two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People who do move long distances are largely unaware of the opportunities that are available at their destination.  So … they tend to move to large urban centres.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 Three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Migration occurs in stages.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 Four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People in rural areas are much more likely to migrate than those in urban centres.  Based on the exponential growth of cities (natural increase + rural-urban migration).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/>
        </p:nvSpPr>
        <p:spPr>
          <a:xfrm>
            <a:off y="0" x="0"/>
            <a:ext cy="410845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810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1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 Five</a:t>
            </a:r>
          </a:p>
          <a:p>
            <a:r>
              <a:t/>
            </a:r>
          </a:p>
          <a:p>
            <a:pPr algn="l" rtl="0" lvl="0" marR="0" indent="-381000" marL="381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typical migrant:</a:t>
            </a:r>
          </a:p>
          <a:p>
            <a:r>
              <a:t/>
            </a:r>
          </a:p>
          <a:p>
            <a:pPr algn="l" rtl="0" lvl="0" marR="0" indent="-381000" marL="381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Women are more likely to migrate within their county than men.</a:t>
            </a:r>
          </a:p>
          <a:p>
            <a:pPr algn="l" rtl="0" lvl="0" marR="0" indent="-381000" marL="381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 are more likely to emigrate than women.</a:t>
            </a:r>
          </a:p>
          <a:p>
            <a:pPr algn="l" rtl="0" lvl="0" marR="0" indent="-381000" marL="381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mic Sans MS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migrants are adult.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3" name="Shape 1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85800" x="152400"/>
            <a:ext cy="5805486" cx="8763000"/>
          </a:xfrm>
          <a:prstGeom prst="rect">
            <a:avLst/>
          </a:prstGeom>
        </p:spPr>
      </p:pic>
      <p:sp>
        <p:nvSpPr>
          <p:cNvPr id="134" name="Shape 134"/>
          <p:cNvSpPr txBox="1"/>
          <p:nvPr/>
        </p:nvSpPr>
        <p:spPr>
          <a:xfrm>
            <a:off y="76200" x="0"/>
            <a:ext cy="3810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strike="noStrike" u="none" b="0" cap="none" baseline="0" sz="28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Step Migration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9" name="Shape 1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84175" x="609600"/>
            <a:ext cy="3262311" cx="5257800"/>
          </a:xfrm>
          <a:prstGeom prst="rect">
            <a:avLst/>
          </a:prstGeom>
        </p:spPr>
      </p:pic>
      <p:grpSp>
        <p:nvGrpSpPr>
          <p:cNvPr id="140" name="Shape 140"/>
          <p:cNvGrpSpPr/>
          <p:nvPr/>
        </p:nvGrpSpPr>
        <p:grpSpPr>
          <a:xfrm>
            <a:off y="3751261" x="609600"/>
            <a:ext cy="2801937" cx="5257800"/>
            <a:chOff y="3886200" x="914400"/>
            <a:chExt cy="2801937" cx="5257800"/>
          </a:xfrm>
        </p:grpSpPr>
        <p:pic>
          <p:nvPicPr>
            <p:cNvPr id="141" name="Shape 141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5334000" x="914400"/>
              <a:ext cy="1354137" cx="5257800"/>
            </a:xfrm>
            <a:prstGeom prst="rect">
              <a:avLst/>
            </a:prstGeom>
          </p:spPr>
        </p:pic>
        <p:pic>
          <p:nvPicPr>
            <p:cNvPr id="142" name="Shape 142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y="3886200" x="914400"/>
              <a:ext cy="1523999" cx="5257800"/>
            </a:xfrm>
            <a:prstGeom prst="rect">
              <a:avLst/>
            </a:prstGeom>
          </p:spPr>
        </p:pic>
      </p:grpSp>
      <p:sp>
        <p:nvSpPr>
          <p:cNvPr id="143" name="Shape 143"/>
          <p:cNvSpPr txBox="1"/>
          <p:nvPr/>
        </p:nvSpPr>
        <p:spPr>
          <a:xfrm>
            <a:off y="76200" x="0"/>
            <a:ext cy="3810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strike="noStrike" u="none" b="0" cap="none" baseline="0" sz="28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Step Migration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/>
        </p:nvSpPr>
        <p:spPr>
          <a:xfrm>
            <a:off y="76200" x="0"/>
            <a:ext cy="3810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strike="noStrike" u="none" b="0" cap="none" baseline="0" sz="28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Circular Migration</a:t>
            </a:r>
          </a:p>
        </p:txBody>
      </p:sp>
      <p:sp>
        <p:nvSpPr>
          <p:cNvPr id="149" name="Shape 149"/>
          <p:cNvSpPr/>
          <p:nvPr/>
        </p:nvSpPr>
        <p:spPr>
          <a:xfrm>
            <a:off y="838200" x="2743200"/>
            <a:ext cy="2590800" cx="3048000"/>
          </a:xfrm>
          <a:custGeom>
            <a:pathLst>
              <a:path w="120000" extrusionOk="0" h="120000">
                <a:moveTo>
                  <a:pt y="60000" x="6374"/>
                </a:moveTo>
                <a:lnTo>
                  <a:pt y="60000" x="6374"/>
                </a:lnTo>
                <a:cubicBezTo>
                  <a:pt y="34459" x="6374"/>
                  <a:pt y="12625" x="25148"/>
                  <a:pt y="8269" x="50853"/>
                </a:cubicBezTo>
                <a:cubicBezTo>
                  <a:pt y="3913" x="76559"/>
                  <a:pt y="18299" x="101736"/>
                  <a:pt y="42353" x="110505"/>
                </a:cubicBezTo>
                <a:lnTo>
                  <a:pt y="42353" x="116215"/>
                </a:lnTo>
                <a:lnTo>
                  <a:pt y="59999" x="107250"/>
                </a:lnTo>
                <a:lnTo>
                  <a:pt y="42353" x="90715"/>
                </a:lnTo>
                <a:lnTo>
                  <a:pt y="42353" x="96066"/>
                </a:lnTo>
                <a:lnTo>
                  <a:pt y="42353" x="96066"/>
                </a:lnTo>
                <a:cubicBezTo>
                  <a:pt y="27170" x="87240"/>
                  <a:pt y="19446" x="68283"/>
                  <a:pt y="23619" x="50086"/>
                </a:cubicBezTo>
                <a:cubicBezTo>
                  <a:pt y="27792" x="31890"/>
                  <a:pt y="42792" x="19124"/>
                  <a:pt y="60000" x="19124"/>
                </a:cubicBezTo>
                <a:close/>
              </a:path>
            </a:pathLst>
          </a:custGeom>
          <a:noFill/>
          <a:ln w="38100" cap="rnd">
            <a:solidFill>
              <a:srgbClr val="80008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0" name="Shape 150"/>
          <p:cNvSpPr/>
          <p:nvPr/>
        </p:nvSpPr>
        <p:spPr>
          <a:xfrm rot="10800000">
            <a:off y="1600199" x="2819399"/>
            <a:ext cy="2590800" cx="3048000"/>
          </a:xfrm>
          <a:custGeom>
            <a:pathLst>
              <a:path w="120000" extrusionOk="0" h="120000">
                <a:moveTo>
                  <a:pt y="60000" x="6374"/>
                </a:moveTo>
                <a:lnTo>
                  <a:pt y="60000" x="6374"/>
                </a:lnTo>
                <a:cubicBezTo>
                  <a:pt y="34459" x="6374"/>
                  <a:pt y="12625" x="25148"/>
                  <a:pt y="8269" x="50853"/>
                </a:cubicBezTo>
                <a:cubicBezTo>
                  <a:pt y="3913" x="76559"/>
                  <a:pt y="18299" x="101736"/>
                  <a:pt y="42353" x="110505"/>
                </a:cubicBezTo>
                <a:lnTo>
                  <a:pt y="42353" x="116215"/>
                </a:lnTo>
                <a:lnTo>
                  <a:pt y="59999" x="107250"/>
                </a:lnTo>
                <a:lnTo>
                  <a:pt y="42353" x="90715"/>
                </a:lnTo>
                <a:lnTo>
                  <a:pt y="42353" x="96066"/>
                </a:lnTo>
                <a:lnTo>
                  <a:pt y="42353" x="96066"/>
                </a:lnTo>
                <a:cubicBezTo>
                  <a:pt y="27170" x="87240"/>
                  <a:pt y="19446" x="68283"/>
                  <a:pt y="23619" x="50086"/>
                </a:cubicBezTo>
                <a:cubicBezTo>
                  <a:pt y="27792" x="31890"/>
                  <a:pt y="42792" x="19124"/>
                  <a:pt y="60000" x="19124"/>
                </a:cubicBezTo>
                <a:close/>
              </a:path>
            </a:pathLst>
          </a:custGeom>
          <a:noFill/>
          <a:ln w="38100" cap="rnd">
            <a:solidFill>
              <a:srgbClr val="80008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1" name="Shape 151"/>
          <p:cNvSpPr txBox="1"/>
          <p:nvPr/>
        </p:nvSpPr>
        <p:spPr>
          <a:xfrm>
            <a:off y="4495800" x="0"/>
            <a:ext cy="1370012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Migrants do not settle permanently in their new homes.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Leave rural home at time of unemployment returning periodally with money.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6" name="Shape 1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768975" x="609600"/>
            <a:ext cy="1012824" cx="84581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/>
        </p:nvSpPr>
        <p:spPr>
          <a:xfrm>
            <a:off y="0" x="0"/>
            <a:ext cy="6503987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sng" b="1" cap="none" baseline="0" sz="28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Push and Pull Factors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800" lang="en-US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Push Factor / Push Forces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Pressures which persuade a person to move away from an area.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800" lang="en-US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Pull Factor / Pull Forces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Those which attract the migrant to a particular destination.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/>
        </p:nvSpPr>
        <p:spPr>
          <a:xfrm>
            <a:off y="990600" x="0"/>
            <a:ext cy="3019424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marante"/>
              <a:buNone/>
            </a:pPr>
            <a:r>
              <a:rPr strike="noStrike" u="none" b="0" cap="none" baseline="0" sz="9600" lang="en-US" i="0">
                <a:solidFill>
                  <a:srgbClr val="CC0000"/>
                </a:solidFill>
                <a:latin typeface="Amarante"/>
                <a:ea typeface="Amarante"/>
                <a:cs typeface="Amarante"/>
                <a:sym typeface="Amarante"/>
              </a:rPr>
              <a:t>Reason for Movement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/>
        </p:nvSpPr>
        <p:spPr>
          <a:xfrm>
            <a:off y="2514600" x="6248400"/>
            <a:ext cy="641350" cx="114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strike="noStrike" u="none" b="0" cap="none" baseline="0" sz="3600" lang="en-US" i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Pull</a:t>
            </a:r>
          </a:p>
        </p:txBody>
      </p:sp>
      <p:grpSp>
        <p:nvGrpSpPr>
          <p:cNvPr id="34" name="Shape 34"/>
          <p:cNvGrpSpPr/>
          <p:nvPr/>
        </p:nvGrpSpPr>
        <p:grpSpPr>
          <a:xfrm>
            <a:off y="2840036" x="3454400"/>
            <a:ext cy="641350" cx="2209799"/>
            <a:chOff y="3022600" x="3454400"/>
            <a:chExt cy="641350" cx="2209799"/>
          </a:xfrm>
        </p:grpSpPr>
        <p:cxnSp>
          <p:nvCxnSpPr>
            <p:cNvPr id="35" name="Shape 35"/>
            <p:cNvCxnSpPr/>
            <p:nvPr/>
          </p:nvCxnSpPr>
          <p:spPr>
            <a:xfrm>
              <a:off y="3022600" x="3454400"/>
              <a:ext cy="0" cx="2209799"/>
            </a:xfrm>
            <a:prstGeom prst="straightConnector1">
              <a:avLst/>
            </a:prstGeom>
            <a:noFill/>
            <a:ln w="63500" cap="rnd">
              <a:solidFill>
                <a:srgbClr val="FF0000"/>
              </a:solidFill>
              <a:prstDash val="solid"/>
              <a:miter/>
              <a:headEnd w="med" len="med" type="none"/>
              <a:tailEnd w="med" len="med" type="stealth"/>
            </a:ln>
          </p:spPr>
        </p:cxnSp>
        <p:sp>
          <p:nvSpPr>
            <p:cNvPr id="36" name="Shape 36"/>
            <p:cNvSpPr txBox="1"/>
            <p:nvPr/>
          </p:nvSpPr>
          <p:spPr>
            <a:xfrm>
              <a:off y="3022600" x="3530600"/>
              <a:ext cy="641350" cx="21335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3600" lang="en-US" i="0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Migration</a:t>
              </a:r>
            </a:p>
          </p:txBody>
        </p:sp>
      </p:grpSp>
      <p:sp>
        <p:nvSpPr>
          <p:cNvPr id="37" name="Shape 37"/>
          <p:cNvSpPr txBox="1"/>
          <p:nvPr/>
        </p:nvSpPr>
        <p:spPr>
          <a:xfrm>
            <a:off y="76200" x="3733800"/>
            <a:ext cy="381000" cx="5410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strike="noStrike" u="none" b="0" cap="none" baseline="0" sz="28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Simple Migration Model</a:t>
            </a:r>
          </a:p>
        </p:txBody>
      </p:sp>
      <p:grpSp>
        <p:nvGrpSpPr>
          <p:cNvPr id="38" name="Shape 38"/>
          <p:cNvGrpSpPr/>
          <p:nvPr/>
        </p:nvGrpSpPr>
        <p:grpSpPr>
          <a:xfrm>
            <a:off y="1524000" x="1193800"/>
            <a:ext cy="2408237" cx="2158999"/>
            <a:chOff y="1535112" x="1193800"/>
            <a:chExt cy="2408237" cx="2158999"/>
          </a:xfrm>
        </p:grpSpPr>
        <p:sp>
          <p:nvSpPr>
            <p:cNvPr id="39" name="Shape 39"/>
            <p:cNvSpPr/>
            <p:nvPr/>
          </p:nvSpPr>
          <p:spPr>
            <a:xfrm>
              <a:off y="1784350" x="1193800"/>
              <a:ext cy="2158999" cx="2158999"/>
            </a:xfrm>
            <a:prstGeom prst="ellipse">
              <a:avLst/>
            </a:prstGeom>
            <a:noFill/>
            <a:ln w="38100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0" name="Shape 40"/>
            <p:cNvSpPr txBox="1"/>
            <p:nvPr/>
          </p:nvSpPr>
          <p:spPr>
            <a:xfrm>
              <a:off y="1535112" x="1879600"/>
              <a:ext cy="274636" cx="8381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1200" lang="en-US" i="0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Location A</a:t>
              </a:r>
            </a:p>
          </p:txBody>
        </p:sp>
      </p:grpSp>
      <p:grpSp>
        <p:nvGrpSpPr>
          <p:cNvPr id="41" name="Shape 41"/>
          <p:cNvGrpSpPr/>
          <p:nvPr/>
        </p:nvGrpSpPr>
        <p:grpSpPr>
          <a:xfrm>
            <a:off y="1524000" x="5715000"/>
            <a:ext cy="2408236" cx="2158999"/>
            <a:chOff y="1524000" x="5715000"/>
            <a:chExt cy="2408236" cx="2158999"/>
          </a:xfrm>
        </p:grpSpPr>
        <p:sp>
          <p:nvSpPr>
            <p:cNvPr id="42" name="Shape 42"/>
            <p:cNvSpPr/>
            <p:nvPr/>
          </p:nvSpPr>
          <p:spPr>
            <a:xfrm>
              <a:off y="1773236" x="5715000"/>
              <a:ext cy="2158999" cx="2158999"/>
            </a:xfrm>
            <a:prstGeom prst="ellipse">
              <a:avLst/>
            </a:prstGeom>
            <a:noFill/>
            <a:ln w="38100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3" name="Shape 43"/>
            <p:cNvSpPr txBox="1"/>
            <p:nvPr/>
          </p:nvSpPr>
          <p:spPr>
            <a:xfrm>
              <a:off y="1524000" x="6400800"/>
              <a:ext cy="274636" cx="8381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1200" lang="en-US" i="0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Location B</a:t>
              </a:r>
            </a:p>
          </p:txBody>
        </p:sp>
      </p:grpSp>
      <p:sp>
        <p:nvSpPr>
          <p:cNvPr id="44" name="Shape 44"/>
          <p:cNvSpPr txBox="1"/>
          <p:nvPr/>
        </p:nvSpPr>
        <p:spPr>
          <a:xfrm>
            <a:off y="2514600" x="1676400"/>
            <a:ext cy="641350" cx="114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strike="noStrike" u="none" b="0" cap="none" baseline="0" sz="3600" lang="en-US" i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Push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49" name="Shape 49"/>
          <p:cNvCxnSpPr/>
          <p:nvPr/>
        </p:nvCxnSpPr>
        <p:spPr>
          <a:xfrm>
            <a:off y="2433636" x="4038600"/>
            <a:ext cy="0" cx="2209799"/>
          </a:xfrm>
          <a:prstGeom prst="straightConnector1">
            <a:avLst/>
          </a:prstGeom>
          <a:noFill/>
          <a:ln w="63500" cap="rnd">
            <a:solidFill>
              <a:schemeClr val="dk1"/>
            </a:solidFill>
            <a:prstDash val="solid"/>
            <a:miter/>
            <a:headEnd w="med" len="med" type="none"/>
            <a:tailEnd w="med" len="med" type="stealth"/>
          </a:ln>
        </p:spPr>
      </p:cxnSp>
      <p:grpSp>
        <p:nvGrpSpPr>
          <p:cNvPr id="50" name="Shape 50"/>
          <p:cNvGrpSpPr/>
          <p:nvPr/>
        </p:nvGrpSpPr>
        <p:grpSpPr>
          <a:xfrm>
            <a:off y="1117600" x="1803400"/>
            <a:ext cy="2408237" cx="2158999"/>
            <a:chOff y="1265237" x="1143000"/>
            <a:chExt cy="2408237" cx="2158999"/>
          </a:xfrm>
        </p:grpSpPr>
        <p:sp>
          <p:nvSpPr>
            <p:cNvPr id="51" name="Shape 51"/>
            <p:cNvSpPr/>
            <p:nvPr/>
          </p:nvSpPr>
          <p:spPr>
            <a:xfrm>
              <a:off y="1514475" x="1143000"/>
              <a:ext cy="2158999" cx="2158999"/>
            </a:xfrm>
            <a:prstGeom prst="ellipse">
              <a:avLst/>
            </a:prstGeom>
            <a:noFill/>
            <a:ln w="38100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2" name="Shape 52"/>
            <p:cNvSpPr txBox="1"/>
            <p:nvPr/>
          </p:nvSpPr>
          <p:spPr>
            <a:xfrm>
              <a:off y="1265237" x="1828800"/>
              <a:ext cy="274636" cx="8381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1200" lang="en-US" i="0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Location A</a:t>
              </a:r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y="1117600" x="6299200"/>
            <a:ext cy="2408237" cx="2158999"/>
            <a:chOff y="1265237" x="5638800"/>
            <a:chExt cy="2408237" cx="2158999"/>
          </a:xfrm>
        </p:grpSpPr>
        <p:sp>
          <p:nvSpPr>
            <p:cNvPr id="54" name="Shape 54"/>
            <p:cNvSpPr/>
            <p:nvPr/>
          </p:nvSpPr>
          <p:spPr>
            <a:xfrm>
              <a:off y="1514475" x="5638800"/>
              <a:ext cy="2158999" cx="2158999"/>
            </a:xfrm>
            <a:prstGeom prst="ellipse">
              <a:avLst/>
            </a:prstGeom>
            <a:noFill/>
            <a:ln w="38100" cap="rnd">
              <a:solidFill>
                <a:schemeClr val="dk1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5" name="Shape 55"/>
            <p:cNvSpPr txBox="1"/>
            <p:nvPr/>
          </p:nvSpPr>
          <p:spPr>
            <a:xfrm>
              <a:off y="1265237" x="6324600"/>
              <a:ext cy="274636" cx="8381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1200" lang="en-US" i="0">
                  <a:solidFill>
                    <a:schemeClr val="dk1"/>
                  </a:solidFill>
                  <a:latin typeface="Impact"/>
                  <a:ea typeface="Impact"/>
                  <a:cs typeface="Impact"/>
                  <a:sym typeface="Impact"/>
                </a:rPr>
                <a:t>Location B</a:t>
              </a:r>
            </a:p>
          </p:txBody>
        </p:sp>
      </p:grpSp>
      <p:sp>
        <p:nvSpPr>
          <p:cNvPr id="56" name="Shape 56"/>
          <p:cNvSpPr txBox="1"/>
          <p:nvPr/>
        </p:nvSpPr>
        <p:spPr>
          <a:xfrm>
            <a:off y="76200" x="0"/>
            <a:ext cy="3810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strike="noStrike" u="none" b="0" cap="none" baseline="0" sz="28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Lee’s Migration Model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y="6553200" x="0"/>
            <a:ext cy="304799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 Adapted from Global Challenge.  Alistair McNaught and Michael Witherick. Longman. 2001.</a:t>
            </a:r>
          </a:p>
        </p:txBody>
      </p:sp>
      <p:grpSp>
        <p:nvGrpSpPr>
          <p:cNvPr id="58" name="Shape 58"/>
          <p:cNvGrpSpPr/>
          <p:nvPr/>
        </p:nvGrpSpPr>
        <p:grpSpPr>
          <a:xfrm>
            <a:off y="1604961" x="2260600"/>
            <a:ext cy="1708150" cx="1269999"/>
            <a:chOff y="1798636" x="1676400"/>
            <a:chExt cy="1708150" cx="1269999"/>
          </a:xfrm>
        </p:grpSpPr>
        <p:sp>
          <p:nvSpPr>
            <p:cNvPr id="59" name="Shape 59"/>
            <p:cNvSpPr txBox="1"/>
            <p:nvPr/>
          </p:nvSpPr>
          <p:spPr>
            <a:xfrm>
              <a:off y="1798636" x="1676400"/>
              <a:ext cy="641350" cx="4317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3600" lang="en-US" i="0">
                  <a:solidFill>
                    <a:srgbClr val="CC0000"/>
                  </a:solidFill>
                  <a:latin typeface="Impact"/>
                  <a:ea typeface="Impact"/>
                  <a:cs typeface="Impact"/>
                  <a:sym typeface="Impact"/>
                </a:rPr>
                <a:t>+</a:t>
              </a:r>
            </a:p>
          </p:txBody>
        </p:sp>
        <p:sp>
          <p:nvSpPr>
            <p:cNvPr id="60" name="Shape 60"/>
            <p:cNvSpPr txBox="1"/>
            <p:nvPr/>
          </p:nvSpPr>
          <p:spPr>
            <a:xfrm>
              <a:off y="2103436" x="2514600"/>
              <a:ext cy="641350" cx="4317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3600" lang="en-US" i="0">
                  <a:solidFill>
                    <a:srgbClr val="CC0000"/>
                  </a:solidFill>
                  <a:latin typeface="Impact"/>
                  <a:ea typeface="Impact"/>
                  <a:cs typeface="Impact"/>
                  <a:sym typeface="Impact"/>
                </a:rPr>
                <a:t>-</a:t>
              </a:r>
            </a:p>
          </p:txBody>
        </p:sp>
        <p:sp>
          <p:nvSpPr>
            <p:cNvPr id="61" name="Shape 61"/>
            <p:cNvSpPr txBox="1"/>
            <p:nvPr/>
          </p:nvSpPr>
          <p:spPr>
            <a:xfrm>
              <a:off y="2865436" x="2057400"/>
              <a:ext cy="641350" cx="4317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3600" lang="en-US" i="0">
                  <a:solidFill>
                    <a:srgbClr val="CC0000"/>
                  </a:solidFill>
                  <a:latin typeface="Impact"/>
                  <a:ea typeface="Impact"/>
                  <a:cs typeface="Impact"/>
                  <a:sym typeface="Impact"/>
                </a:rPr>
                <a:t>0</a:t>
              </a:r>
            </a:p>
          </p:txBody>
        </p:sp>
      </p:grpSp>
      <p:cxnSp>
        <p:nvCxnSpPr>
          <p:cNvPr id="62" name="Shape 62"/>
          <p:cNvCxnSpPr/>
          <p:nvPr/>
        </p:nvCxnSpPr>
        <p:spPr>
          <a:xfrm>
            <a:off y="3251200" x="3784600"/>
            <a:ext cy="914400" cx="1295400"/>
          </a:xfrm>
          <a:prstGeom prst="straightConnector1">
            <a:avLst/>
          </a:prstGeom>
          <a:noFill/>
          <a:ln w="63500" cap="rnd">
            <a:solidFill>
              <a:srgbClr val="800080"/>
            </a:solidFill>
            <a:prstDash val="solid"/>
            <a:miter/>
            <a:headEnd w="med" len="med" type="none"/>
            <a:tailEnd w="med" len="med" type="stealth"/>
          </a:ln>
        </p:spPr>
      </p:cxnSp>
      <p:grpSp>
        <p:nvGrpSpPr>
          <p:cNvPr id="63" name="Shape 63"/>
          <p:cNvGrpSpPr/>
          <p:nvPr/>
        </p:nvGrpSpPr>
        <p:grpSpPr>
          <a:xfrm>
            <a:off y="1604961" x="6756400"/>
            <a:ext cy="1708150" cx="1269999"/>
            <a:chOff y="1798636" x="1676400"/>
            <a:chExt cy="1708150" cx="1269999"/>
          </a:xfrm>
        </p:grpSpPr>
        <p:sp>
          <p:nvSpPr>
            <p:cNvPr id="64" name="Shape 64"/>
            <p:cNvSpPr txBox="1"/>
            <p:nvPr/>
          </p:nvSpPr>
          <p:spPr>
            <a:xfrm>
              <a:off y="1798636" x="1676400"/>
              <a:ext cy="641350" cx="4317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3600" lang="en-US" i="0">
                  <a:solidFill>
                    <a:srgbClr val="CC0000"/>
                  </a:solidFill>
                  <a:latin typeface="Impact"/>
                  <a:ea typeface="Impact"/>
                  <a:cs typeface="Impact"/>
                  <a:sym typeface="Impact"/>
                </a:rPr>
                <a:t>+</a:t>
              </a:r>
            </a:p>
          </p:txBody>
        </p:sp>
        <p:sp>
          <p:nvSpPr>
            <p:cNvPr id="65" name="Shape 65"/>
            <p:cNvSpPr txBox="1"/>
            <p:nvPr/>
          </p:nvSpPr>
          <p:spPr>
            <a:xfrm>
              <a:off y="2103436" x="2514600"/>
              <a:ext cy="641350" cx="4317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3600" lang="en-US" i="0">
                  <a:solidFill>
                    <a:srgbClr val="CC0000"/>
                  </a:solidFill>
                  <a:latin typeface="Impact"/>
                  <a:ea typeface="Impact"/>
                  <a:cs typeface="Impact"/>
                  <a:sym typeface="Impact"/>
                </a:rPr>
                <a:t>-</a:t>
              </a:r>
            </a:p>
          </p:txBody>
        </p:sp>
        <p:sp>
          <p:nvSpPr>
            <p:cNvPr id="66" name="Shape 66"/>
            <p:cNvSpPr txBox="1"/>
            <p:nvPr/>
          </p:nvSpPr>
          <p:spPr>
            <a:xfrm>
              <a:off y="2865436" x="2057400"/>
              <a:ext cy="641350" cx="4317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3600" lang="en-US" i="0">
                  <a:solidFill>
                    <a:srgbClr val="CC0000"/>
                  </a:solidFill>
                  <a:latin typeface="Impact"/>
                  <a:ea typeface="Impact"/>
                  <a:cs typeface="Impact"/>
                  <a:sym typeface="Impact"/>
                </a:rPr>
                <a:t>0</a:t>
              </a:r>
            </a:p>
          </p:txBody>
        </p:sp>
      </p:grpSp>
      <p:grpSp>
        <p:nvGrpSpPr>
          <p:cNvPr id="67" name="Shape 67"/>
          <p:cNvGrpSpPr/>
          <p:nvPr/>
        </p:nvGrpSpPr>
        <p:grpSpPr>
          <a:xfrm>
            <a:off y="3586161" x="4978400"/>
            <a:ext cy="2433637" cx="2158999"/>
            <a:chOff y="3733800" x="4318000"/>
            <a:chExt cy="2433637" cx="2158999"/>
          </a:xfrm>
        </p:grpSpPr>
        <p:sp>
          <p:nvSpPr>
            <p:cNvPr id="68" name="Shape 68"/>
            <p:cNvSpPr/>
            <p:nvPr/>
          </p:nvSpPr>
          <p:spPr>
            <a:xfrm>
              <a:off y="4008437" x="4318000"/>
              <a:ext cy="2158999" cx="2158999"/>
            </a:xfrm>
            <a:prstGeom prst="ellipse">
              <a:avLst/>
            </a:prstGeom>
            <a:noFill/>
            <a:ln w="38100" cap="rnd">
              <a:solidFill>
                <a:srgbClr val="990099"/>
              </a:solidFill>
              <a:prstDash val="solid"/>
              <a:miter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9" name="Shape 69"/>
            <p:cNvSpPr txBox="1"/>
            <p:nvPr/>
          </p:nvSpPr>
          <p:spPr>
            <a:xfrm>
              <a:off y="3733800" x="4775200"/>
              <a:ext cy="274636" cx="1295400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1200" lang="en-US" i="0">
                  <a:solidFill>
                    <a:srgbClr val="990099"/>
                  </a:solidFill>
                  <a:latin typeface="Impact"/>
                  <a:ea typeface="Impact"/>
                  <a:cs typeface="Impact"/>
                  <a:sym typeface="Impact"/>
                </a:rPr>
                <a:t>Intervening Place</a:t>
              </a:r>
            </a:p>
          </p:txBody>
        </p:sp>
      </p:grpSp>
      <p:sp>
        <p:nvSpPr>
          <p:cNvPr id="70" name="Shape 70"/>
          <p:cNvSpPr/>
          <p:nvPr/>
        </p:nvSpPr>
        <p:spPr>
          <a:xfrm>
            <a:off y="1270000" x="4089400"/>
            <a:ext cy="1079500" cx="2057399"/>
          </a:xfrm>
          <a:custGeom>
            <a:pathLst>
              <a:path w="1248" extrusionOk="0" h="680">
                <a:moveTo>
                  <a:pt y="624" x="0"/>
                </a:moveTo>
                <a:cubicBezTo>
                  <a:pt y="528" x="16"/>
                  <a:pt y="432" x="32"/>
                  <a:pt y="432" x="48"/>
                </a:cubicBezTo>
                <a:cubicBezTo>
                  <a:pt y="432" x="64"/>
                  <a:pt y="640" x="80"/>
                  <a:pt y="624" x="96"/>
                </a:cubicBezTo>
                <a:cubicBezTo>
                  <a:pt y="608" x="112"/>
                  <a:pt y="336" x="128"/>
                  <a:pt y="336" x="144"/>
                </a:cubicBezTo>
                <a:cubicBezTo>
                  <a:pt y="336" x="160"/>
                  <a:pt y="680" x="168"/>
                  <a:pt y="624" x="192"/>
                </a:cubicBezTo>
                <a:cubicBezTo>
                  <a:pt y="568" x="216"/>
                  <a:pt y="0" x="256"/>
                  <a:pt y="0" x="288"/>
                </a:cubicBezTo>
                <a:cubicBezTo>
                  <a:pt y="0" x="320"/>
                  <a:pt y="576" x="352"/>
                  <a:pt y="624" x="384"/>
                </a:cubicBezTo>
                <a:cubicBezTo>
                  <a:pt y="672" x="416"/>
                  <a:pt y="288" x="448"/>
                  <a:pt y="288" x="480"/>
                </a:cubicBezTo>
                <a:cubicBezTo>
                  <a:pt y="288" x="512"/>
                  <a:pt y="648" x="544"/>
                  <a:pt y="624" x="576"/>
                </a:cubicBezTo>
                <a:cubicBezTo>
                  <a:pt y="600" x="608"/>
                  <a:pt y="144" x="640"/>
                  <a:pt y="144" x="672"/>
                </a:cubicBezTo>
                <a:cubicBezTo>
                  <a:pt y="144" x="704"/>
                  <a:pt y="584" x="736"/>
                  <a:pt y="624" x="768"/>
                </a:cubicBezTo>
                <a:cubicBezTo>
                  <a:pt y="664" x="800"/>
                  <a:pt y="384" x="840"/>
                  <a:pt y="384" x="864"/>
                </a:cubicBezTo>
                <a:cubicBezTo>
                  <a:pt y="384" x="888"/>
                  <a:pt y="648" x="888"/>
                  <a:pt y="624" x="912"/>
                </a:cubicBezTo>
                <a:cubicBezTo>
                  <a:pt y="600" x="936"/>
                  <a:pt y="248" x="976"/>
                  <a:pt y="240" x="1008"/>
                </a:cubicBezTo>
                <a:cubicBezTo>
                  <a:pt y="232" x="1040"/>
                  <a:pt y="536" x="1072"/>
                  <a:pt y="576" x="1104"/>
                </a:cubicBezTo>
                <a:cubicBezTo>
                  <a:pt y="616" x="1136"/>
                  <a:pt y="472" x="1176"/>
                  <a:pt y="480" x="1200"/>
                </a:cubicBezTo>
                <a:cubicBezTo>
                  <a:pt y="488" x="1224"/>
                  <a:pt y="600" x="1240"/>
                  <a:pt y="624" x="1248"/>
                </a:cubicBezTo>
              </a:path>
            </a:pathLst>
          </a:custGeom>
          <a:noFill/>
          <a:ln w="38100" cap="rnd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71" name="Shape 71"/>
          <p:cNvSpPr txBox="1"/>
          <p:nvPr/>
        </p:nvSpPr>
        <p:spPr>
          <a:xfrm>
            <a:off y="842962" x="3784600"/>
            <a:ext cy="427037" cx="3048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strike="noStrike" u="none" b="0" cap="none" baseline="0" sz="2200" lang="en-US" i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Intervening Obstacles</a:t>
            </a:r>
          </a:p>
        </p:txBody>
      </p:sp>
      <p:grpSp>
        <p:nvGrpSpPr>
          <p:cNvPr id="72" name="Shape 72"/>
          <p:cNvGrpSpPr/>
          <p:nvPr/>
        </p:nvGrpSpPr>
        <p:grpSpPr>
          <a:xfrm>
            <a:off y="3632200" x="6985000"/>
            <a:ext cy="533399" cx="609599"/>
            <a:chOff y="3779837" x="6324600"/>
            <a:chExt cy="533399" cx="609599"/>
          </a:xfrm>
        </p:grpSpPr>
        <p:cxnSp>
          <p:nvCxnSpPr>
            <p:cNvPr id="73" name="Shape 73"/>
            <p:cNvCxnSpPr/>
            <p:nvPr/>
          </p:nvCxnSpPr>
          <p:spPr>
            <a:xfrm rot="10800000" flipH="1">
              <a:off y="3779837" x="6324600"/>
              <a:ext cy="533399" cx="304799"/>
            </a:xfrm>
            <a:prstGeom prst="straightConnector1">
              <a:avLst/>
            </a:prstGeom>
            <a:noFill/>
            <a:ln w="63500" cap="rnd">
              <a:solidFill>
                <a:srgbClr val="800080"/>
              </a:solidFill>
              <a:prstDash val="solid"/>
              <a:miter/>
              <a:headEnd w="med" len="med" type="none"/>
              <a:tailEnd w="med" len="med" type="stealth"/>
            </a:ln>
          </p:spPr>
        </p:cxnSp>
        <p:sp>
          <p:nvSpPr>
            <p:cNvPr id="74" name="Shape 74"/>
            <p:cNvSpPr txBox="1"/>
            <p:nvPr/>
          </p:nvSpPr>
          <p:spPr>
            <a:xfrm>
              <a:off y="3886200" x="6629400"/>
              <a:ext cy="427037" cx="3047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2200" lang="en-US" i="0">
                  <a:solidFill>
                    <a:srgbClr val="990099"/>
                  </a:solidFill>
                  <a:latin typeface="Impact"/>
                  <a:ea typeface="Impact"/>
                  <a:cs typeface="Impact"/>
                  <a:sym typeface="Impact"/>
                </a:rPr>
                <a:t>?</a:t>
              </a:r>
            </a:p>
          </p:txBody>
        </p:sp>
      </p:grpSp>
      <p:grpSp>
        <p:nvGrpSpPr>
          <p:cNvPr id="75" name="Shape 75"/>
          <p:cNvGrpSpPr/>
          <p:nvPr/>
        </p:nvGrpSpPr>
        <p:grpSpPr>
          <a:xfrm>
            <a:off y="4119561" x="5461000"/>
            <a:ext cy="1708150" cx="1269999"/>
            <a:chOff y="1798636" x="1676400"/>
            <a:chExt cy="1708150" cx="1269999"/>
          </a:xfrm>
        </p:grpSpPr>
        <p:sp>
          <p:nvSpPr>
            <p:cNvPr id="76" name="Shape 76"/>
            <p:cNvSpPr txBox="1"/>
            <p:nvPr/>
          </p:nvSpPr>
          <p:spPr>
            <a:xfrm>
              <a:off y="1798636" x="1676400"/>
              <a:ext cy="641350" cx="4317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3600" lang="en-US" i="0">
                  <a:solidFill>
                    <a:srgbClr val="990099"/>
                  </a:solidFill>
                  <a:latin typeface="Impact"/>
                  <a:ea typeface="Impact"/>
                  <a:cs typeface="Impact"/>
                  <a:sym typeface="Impact"/>
                </a:rPr>
                <a:t>+</a:t>
              </a:r>
            </a:p>
          </p:txBody>
        </p:sp>
        <p:sp>
          <p:nvSpPr>
            <p:cNvPr id="77" name="Shape 77"/>
            <p:cNvSpPr txBox="1"/>
            <p:nvPr/>
          </p:nvSpPr>
          <p:spPr>
            <a:xfrm>
              <a:off y="2103436" x="2514600"/>
              <a:ext cy="641350" cx="4317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3600" lang="en-US" i="0">
                  <a:solidFill>
                    <a:srgbClr val="990099"/>
                  </a:solidFill>
                  <a:latin typeface="Impact"/>
                  <a:ea typeface="Impact"/>
                  <a:cs typeface="Impact"/>
                  <a:sym typeface="Impact"/>
                </a:rPr>
                <a:t>-</a:t>
              </a:r>
            </a:p>
          </p:txBody>
        </p:sp>
        <p:sp>
          <p:nvSpPr>
            <p:cNvPr id="78" name="Shape 78"/>
            <p:cNvSpPr txBox="1"/>
            <p:nvPr/>
          </p:nvSpPr>
          <p:spPr>
            <a:xfrm>
              <a:off y="2865436" x="2057400"/>
              <a:ext cy="641350" cx="4317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Impact"/>
                <a:buNone/>
              </a:pPr>
              <a:r>
                <a:rPr strike="noStrike" u="none" b="0" cap="none" baseline="0" sz="3600" lang="en-US" i="0">
                  <a:solidFill>
                    <a:srgbClr val="990099"/>
                  </a:solidFill>
                  <a:latin typeface="Impact"/>
                  <a:ea typeface="Impact"/>
                  <a:cs typeface="Impact"/>
                  <a:sym typeface="Impact"/>
                </a:rPr>
                <a:t>0</a:t>
              </a:r>
            </a:p>
          </p:txBody>
        </p:sp>
      </p:grpSp>
      <p:sp>
        <p:nvSpPr>
          <p:cNvPr id="79" name="Shape 79"/>
          <p:cNvSpPr txBox="1"/>
          <p:nvPr/>
        </p:nvSpPr>
        <p:spPr>
          <a:xfrm>
            <a:off y="3429000" x="0"/>
            <a:ext cy="3013074" cx="3581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 not isolate particular push and pull factors.  Each site has a range of attributes.  Different people will have different perceptions of the factors.</a:t>
            </a:r>
          </a:p>
        </p:txBody>
      </p:sp>
      <p:cxnSp>
        <p:nvCxnSpPr>
          <p:cNvPr id="80" name="Shape 80"/>
          <p:cNvCxnSpPr/>
          <p:nvPr/>
        </p:nvCxnSpPr>
        <p:spPr>
          <a:xfrm rot="10800000">
            <a:off y="533400" x="3276600"/>
            <a:ext cy="304799" cx="533399"/>
          </a:xfrm>
          <a:prstGeom prst="straightConnector1">
            <a:avLst/>
          </a:prstGeom>
          <a:noFill/>
          <a:ln w="63500" cap="rnd">
            <a:solidFill>
              <a:schemeClr val="dk1"/>
            </a:solidFill>
            <a:prstDash val="solid"/>
            <a:miter/>
            <a:headEnd w="med" len="med" type="none"/>
            <a:tailEnd w="med" len="med" type="stealth"/>
          </a:ln>
        </p:spPr>
      </p:cxnSp>
      <p:sp>
        <p:nvSpPr>
          <p:cNvPr id="81" name="Shape 81"/>
          <p:cNvSpPr txBox="1"/>
          <p:nvPr/>
        </p:nvSpPr>
        <p:spPr>
          <a:xfrm>
            <a:off y="76200" x="1295400"/>
            <a:ext cy="457200" cx="2514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Real / Perceived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6" name="Shape 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73162" x="0"/>
            <a:ext cy="4510086" cx="9144000"/>
          </a:xfrm>
          <a:prstGeom prst="rect">
            <a:avLst/>
          </a:prstGeom>
        </p:spPr>
      </p:pic>
      <p:sp>
        <p:nvSpPr>
          <p:cNvPr id="87" name="Shape 87"/>
          <p:cNvSpPr txBox="1"/>
          <p:nvPr/>
        </p:nvSpPr>
        <p:spPr>
          <a:xfrm>
            <a:off y="76200" x="0"/>
            <a:ext cy="3810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strike="noStrike" u="none" b="0" cap="none" baseline="0" sz="28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Lee’s General Migration Model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y="5715000" x="0"/>
            <a:ext cy="304799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 Population, Resources and Development. Jane Chrispin and Francis Jegede. Collins Educational.1996.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/>
        </p:nvSpPr>
        <p:spPr>
          <a:xfrm>
            <a:off y="76200" x="0"/>
            <a:ext cy="3810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strike="noStrike" u="none" b="0" cap="none" baseline="0" sz="28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Gravity Model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04800" x="304800"/>
            <a:ext cy="1393824" cx="2092325"/>
          </a:xfrm>
          <a:prstGeom prst="rect">
            <a:avLst/>
          </a:prstGeom>
        </p:spPr>
      </p:pic>
      <p:sp>
        <p:nvSpPr>
          <p:cNvPr id="95" name="Shape 95"/>
          <p:cNvSpPr txBox="1"/>
          <p:nvPr/>
        </p:nvSpPr>
        <p:spPr>
          <a:xfrm>
            <a:off y="1981200" x="0"/>
            <a:ext cy="48387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Based upon Newton’s law of Universal Gravitation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“The number of people moving between places A and B is equal to the population of A multiplied by the population of B divided by the square of the distance between them.”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potential number of migrants will be bigger where the population of the of departure and and arrival are large.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friction of distance acts as a break.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0" name="Shape 1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6858000"/>
            <a:ext cy="2628899" cx="1608137"/>
          </a:xfrm>
          <a:prstGeom prst="rect">
            <a:avLst/>
          </a:prstGeom>
        </p:spPr>
      </p:pic>
      <p:sp>
        <p:nvSpPr>
          <p:cNvPr id="101" name="Shape 101"/>
          <p:cNvSpPr txBox="1"/>
          <p:nvPr/>
        </p:nvSpPr>
        <p:spPr>
          <a:xfrm>
            <a:off y="76200" x="0"/>
            <a:ext cy="3810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strike="noStrike" u="none" b="0" cap="none" baseline="0" sz="2800" lang="en-US" i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Todaro Model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y="2743200" x="0"/>
            <a:ext cy="33782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Economic factors are the most influential of the push-pull factors.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Individual migrants weigh up the economic costs and benefits.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Policy makers can slow rural urban migration by creating investment and new employment opportunities in rural areas.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/>
        </p:nvSpPr>
        <p:spPr>
          <a:xfrm>
            <a:off y="1295400" x="0"/>
            <a:ext cy="4572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08" name="Shape 108"/>
          <p:cNvSpPr txBox="1"/>
          <p:nvPr/>
        </p:nvSpPr>
        <p:spPr>
          <a:xfrm>
            <a:off y="990600" x="0"/>
            <a:ext cy="3019424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45720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marante"/>
              <a:buNone/>
            </a:pPr>
            <a:r>
              <a:rPr strike="noStrike" u="none" b="0" cap="none" baseline="0" sz="9600" lang="en-US" i="0">
                <a:solidFill>
                  <a:srgbClr val="CC0000"/>
                </a:solidFill>
                <a:latin typeface="Amarante"/>
                <a:ea typeface="Amarante"/>
                <a:cs typeface="Amarante"/>
                <a:sym typeface="Amarante"/>
              </a:rPr>
              <a:t>Patterns of Movement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