
<file path=[Content_Types].xml><?xml version="1.0" encoding="utf-8"?>
<Types xmlns="http://schemas.openxmlformats.org/package/2006/content-types">
  <Override PartName="/ppt/notesSlides/notesSlide2.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11.xml" ContentType="application/vnd.openxmlformats-officedocument.presentationml.notesSlid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notesSlides/notesSlide9.xml" ContentType="application/vnd.openxmlformats-officedocument.presentationml.notesSlide+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Default Extension="png" ContentType="image/png"/>
  <Override PartName="/ppt/notesSlides/notesSlide3.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Default Extension="bin" ContentType="application/vnd.openxmlformats-officedocument.presentationml.printerSettings"/>
  <Override PartName="/ppt/notesSlides/notesSlide4.xml" ContentType="application/vnd.openxmlformats-officedocument.presentationml.notesSlide+xml"/>
  <Override PartName="/ppt/notesSlides/notesSlide10.xml" ContentType="application/vnd.openxmlformats-officedocument.presentationml.notesSlide+xml"/>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s/slide6.xml" ContentType="application/vnd.openxmlformats-officedocument.presentationml.slide+xml"/>
  <Default Extension="gif" ContentType="image/gif"/>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54"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A915EA82-627D-46BF-B021-A1679353B1D1}">
  <a:tblStyle styleId="{A915EA82-627D-46BF-B021-A1679353B1D1}" styleName="Table_0">
    <a:wholeTbl>
      <a:tcStyle>
        <a:tcBdr>
          <a:left>
            <a:ln w="9525" cap="flat">
              <a:solidFill>
                <a:srgbClr val="000000"/>
              </a:solidFill>
              <a:prstDash val="solid"/>
              <a:round/>
              <a:headEnd type="none" w="med" len="med"/>
              <a:tailEnd type="none" w="med" len="med"/>
            </a:ln>
          </a:left>
          <a:right>
            <a:ln w="9525" cap="flat">
              <a:solidFill>
                <a:srgbClr val="000000"/>
              </a:solidFill>
              <a:prstDash val="solid"/>
              <a:round/>
              <a:headEnd type="none" w="med" len="med"/>
              <a:tailEnd type="none" w="med" len="med"/>
            </a:ln>
          </a:right>
          <a:top>
            <a:ln w="9525" cap="flat">
              <a:solidFill>
                <a:srgbClr val="000000"/>
              </a:solidFill>
              <a:prstDash val="solid"/>
              <a:round/>
              <a:headEnd type="none" w="med" len="med"/>
              <a:tailEnd type="none" w="med" len="med"/>
            </a:ln>
          </a:top>
          <a:bottom>
            <a:ln w="9525" cap="flat">
              <a:solidFill>
                <a:srgbClr val="000000"/>
              </a:solidFill>
              <a:prstDash val="solid"/>
              <a:round/>
              <a:headEnd type="none" w="med" len="med"/>
              <a:tailEnd type="none" w="med" len="med"/>
            </a:ln>
          </a:bottom>
          <a:insideH>
            <a:ln w="9525" cap="flat">
              <a:solidFill>
                <a:srgbClr val="000000"/>
              </a:solidFill>
              <a:prstDash val="solid"/>
              <a:round/>
              <a:headEnd type="none" w="med" len="med"/>
              <a:tailEnd type="none" w="med" len="med"/>
            </a:ln>
          </a:insideH>
          <a:insideV>
            <a:ln w="9525" cap="flat">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85" d="100"/>
          <a:sy n="85" d="100"/>
        </p:scale>
        <p:origin x="-101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notesMaster" Target="notesMasters/notes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ja"/>
              <a:t>
In this presentation, we will take a look at the 2010 Haitian earthquake and the 2011 Tohoku earthquake in Japan through the lens of population vulnerability. First off, let’s describe the earthquakes’ characteristics.</a:t>
            </a:r>
          </a:p>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46"/>
        <p:cNvGrpSpPr/>
        <p:nvPr/>
      </p:nvGrpSpPr>
      <p:grpSpPr>
        <a:xfrm>
          <a:off x="0" y="0"/>
          <a:ext cx="0" cy="0"/>
          <a:chOff x="0" y="0"/>
          <a:chExt cx="0" cy="0"/>
        </a:xfrm>
      </p:grpSpPr>
      <p:sp>
        <p:nvSpPr>
          <p:cNvPr id="47" name="Shape 47"/>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 name="Shape 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ja"/>
              <a:t>2010 Haitian Earthquake: </a:t>
            </a:r>
          </a:p>
          <a:p>
            <a:pPr lvl="0" rtl="0">
              <a:buNone/>
            </a:pPr>
            <a:r>
              <a:rPr lang="ja"/>
              <a:t>"The spatial extent of the 2010 Haitian Earthquake was fairly large, the epicenter was nearest to a seaside town called Leogane and 25km away from the capital, Port-au-Prince. The magnitude of the earthquake was a 7.0 in the Richter scale. There were no warning signals and eyewitnesses say it happened suddenly. The duration of the earthquake was 30-40 seconds and the disputed fatality estimate is 220,000 people."</a:t>
            </a:r>
          </a:p>
          <a:p>
            <a:pPr lvl="0" rtl="0">
              <a:buNone/>
            </a:pPr>
            <a:r>
              <a:rPr lang="ja"/>
              <a:t>2011 Japan earthquake:</a:t>
            </a:r>
          </a:p>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65"/>
        <p:cNvGrpSpPr/>
        <p:nvPr/>
      </p:nvGrpSpPr>
      <p:grpSpPr>
        <a:xfrm>
          <a:off x="0" y="0"/>
          <a:ext cx="0" cy="0"/>
          <a:chOff x="0" y="0"/>
          <a:chExt cx="0" cy="0"/>
        </a:xfrm>
      </p:grpSpPr>
      <p:sp>
        <p:nvSpPr>
          <p:cNvPr id="66" name="Shape 66"/>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7" name="Shape 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ja" sz="1000">
                <a:latin typeface="Times New Roman"/>
                <a:ea typeface="Times New Roman"/>
                <a:cs typeface="Times New Roman"/>
                <a:sym typeface="Times New Roman"/>
              </a:rPr>
              <a:t>Japan's Human Development Index in 2011 was 0.91 and Haiti's HDI was 0.49 in 2010. Really, it's the indicators behind the HDI that affect vulnerability, but it's nice to have a number for easy comparison. Haiti has a much lower human development than Japan does - now lets look into this deeper.</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Aft>
                <a:spcPts val="200"/>
              </a:spcAft>
              <a:buNone/>
            </a:pPr>
            <a:r>
              <a:rPr lang="ja" sz="1000">
                <a:latin typeface="Times New Roman"/>
                <a:ea typeface="Times New Roman"/>
                <a:cs typeface="Times New Roman"/>
                <a:sym typeface="Times New Roman"/>
              </a:rPr>
              <a:t>To see the socioeconomic variations, we used the following indicators to assess vulnerability of Japan and Haiti: GDP per capita, relative poverty, and years of schooling.</a:t>
            </a:r>
          </a:p>
          <a:p>
            <a:endParaRPr/>
          </a:p>
          <a:p>
            <a:pPr lvl="0" rtl="0">
              <a:spcAft>
                <a:spcPts val="200"/>
              </a:spcAft>
              <a:buNone/>
            </a:pPr>
            <a:r>
              <a:rPr lang="ja" sz="1000">
                <a:latin typeface="Times New Roman"/>
                <a:ea typeface="Times New Roman"/>
                <a:cs typeface="Times New Roman"/>
                <a:sym typeface="Times New Roman"/>
              </a:rPr>
              <a:t>The </a:t>
            </a:r>
            <a:r>
              <a:rPr lang="ja" sz="1000" b="1">
                <a:latin typeface="Times New Roman"/>
                <a:ea typeface="Times New Roman"/>
                <a:cs typeface="Times New Roman"/>
                <a:sym typeface="Times New Roman"/>
              </a:rPr>
              <a:t>GDP per capita</a:t>
            </a:r>
            <a:r>
              <a:rPr lang="ja" sz="1000">
                <a:latin typeface="Times New Roman"/>
                <a:ea typeface="Times New Roman"/>
                <a:cs typeface="Times New Roman"/>
                <a:sym typeface="Times New Roman"/>
              </a:rPr>
              <a:t> help us see the mean income of the population and its wealth status. In 2011, the year when Tohuku earthquake happened, Japan had a GDP per capita of $34,200. The cost of destruction of the earthquake were </a:t>
            </a:r>
            <a:r>
              <a:rPr lang="ja" sz="1000">
                <a:solidFill>
                  <a:srgbClr val="333333"/>
                </a:solidFill>
                <a:latin typeface="Times New Roman"/>
                <a:ea typeface="Times New Roman"/>
                <a:cs typeface="Times New Roman"/>
                <a:sym typeface="Times New Roman"/>
              </a:rPr>
              <a:t>between 2.2 percent and 4 percent of Japan’s GDP. ue to its high income, Japan could afford to compensate its loss. On the contrary, </a:t>
            </a:r>
            <a:r>
              <a:rPr lang="ja" sz="1000">
                <a:latin typeface="Times New Roman"/>
                <a:ea typeface="Times New Roman"/>
                <a:cs typeface="Times New Roman"/>
                <a:sym typeface="Times New Roman"/>
              </a:rPr>
              <a:t>Haiti has a much lower GDP per capita-- $1200, which is 1/30th of Japan's GDP per capita. </a:t>
            </a:r>
          </a:p>
          <a:p>
            <a:endParaRPr/>
          </a:p>
          <a:p>
            <a:pPr lvl="0" rtl="0">
              <a:spcAft>
                <a:spcPts val="200"/>
              </a:spcAft>
              <a:buNone/>
            </a:pPr>
            <a:r>
              <a:rPr lang="ja" sz="1000">
                <a:solidFill>
                  <a:srgbClr val="404040"/>
                </a:solidFill>
                <a:latin typeface="Times New Roman"/>
                <a:ea typeface="Times New Roman"/>
                <a:cs typeface="Times New Roman"/>
                <a:sym typeface="Times New Roman"/>
              </a:rPr>
              <a:t>The second indicator, </a:t>
            </a:r>
            <a:r>
              <a:rPr lang="ja" sz="1000" b="1">
                <a:solidFill>
                  <a:srgbClr val="404040"/>
                </a:solidFill>
                <a:latin typeface="Times New Roman"/>
                <a:ea typeface="Times New Roman"/>
                <a:cs typeface="Times New Roman"/>
                <a:sym typeface="Times New Roman"/>
              </a:rPr>
              <a:t>relative poverty</a:t>
            </a:r>
            <a:r>
              <a:rPr lang="ja" sz="1000">
                <a:solidFill>
                  <a:srgbClr val="404040"/>
                </a:solidFill>
                <a:latin typeface="Times New Roman"/>
                <a:ea typeface="Times New Roman"/>
                <a:cs typeface="Times New Roman"/>
                <a:sym typeface="Times New Roman"/>
              </a:rPr>
              <a:t>, help us see how low the country is below the poverty line. In Japan,  15.7% of the population lives under </a:t>
            </a:r>
            <a:r>
              <a:rPr lang="ja" sz="1000" b="1">
                <a:solidFill>
                  <a:srgbClr val="404040"/>
                </a:solidFill>
                <a:latin typeface="Times New Roman"/>
                <a:ea typeface="Times New Roman"/>
                <a:cs typeface="Times New Roman"/>
                <a:sym typeface="Times New Roman"/>
              </a:rPr>
              <a:t>relative poverty</a:t>
            </a:r>
            <a:r>
              <a:rPr lang="ja" sz="1000">
                <a:solidFill>
                  <a:srgbClr val="404040"/>
                </a:solidFill>
                <a:latin typeface="Times New Roman"/>
                <a:ea typeface="Times New Roman"/>
                <a:cs typeface="Times New Roman"/>
                <a:sym typeface="Times New Roman"/>
              </a:rPr>
              <a:t>, while Haiti has a relative poverty of 77%. The vulnerability in Haiti is high due to the fact that most people are forced to live in improper settlements which do nto meet national construction codes. </a:t>
            </a:r>
          </a:p>
          <a:p>
            <a:endParaRPr/>
          </a:p>
          <a:p>
            <a:pPr lvl="0" rtl="0">
              <a:spcAft>
                <a:spcPts val="200"/>
              </a:spcAft>
              <a:buNone/>
            </a:pPr>
            <a:r>
              <a:rPr lang="ja" sz="1000">
                <a:latin typeface="Times New Roman"/>
                <a:ea typeface="Times New Roman"/>
                <a:cs typeface="Times New Roman"/>
                <a:sym typeface="Times New Roman"/>
              </a:rPr>
              <a:t>Lastly, the mean schooling years denote how educated the people are. The mean years of schooling in Japan is 11.6 years, while Haiti has 4.9. This help us see the level of preparedness of the schoolsand their knowledge of safety protection  for the impending earthquake.</a:t>
            </a:r>
          </a:p>
          <a:p>
            <a:endParaRPr/>
          </a:p>
          <a:p>
            <a:pPr marL="25400" lvl="0" indent="0" rtl="0">
              <a:buNone/>
            </a:pPr>
            <a:r>
              <a:rPr lang="ja" sz="1000">
                <a:solidFill>
                  <a:srgbClr val="404040"/>
                </a:solidFill>
                <a:latin typeface="Times New Roman"/>
                <a:ea typeface="Times New Roman"/>
                <a:cs typeface="Times New Roman"/>
                <a:sym typeface="Times New Roman"/>
              </a:rPr>
              <a:t>Therefore, by considering all of these indicators-- Haiti was much more vulnerable than Japan.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buNone/>
            </a:pPr>
            <a:r>
              <a:rPr lang="ja"/>
              <a:t>Disaster preparedness was definitely an important determinant in population vulnerability. If people know the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1143225" y="685800"/>
            <a:ext cx="4572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ja"/>
              <a:t>
</a:t>
            </a:r>
            <a:r>
              <a:rPr lang="ja" sz="1000">
                <a:solidFill>
                  <a:srgbClr val="333333"/>
                </a:solidFill>
                <a:latin typeface="Times New Roman"/>
                <a:ea typeface="Times New Roman"/>
                <a:cs typeface="Times New Roman"/>
                <a:sym typeface="Times New Roman"/>
              </a:rPr>
              <a:t>Population density is one of the factors that determines the vulnerability of the population in demographic terms. The higher the population density the more vulnerable the population is to hazards. Higher population density means more people affected by an identical hazard in an area with low population density. High population density, as in Port-au-Prince, can also be an indication of strained resources. </a:t>
            </a:r>
          </a:p>
          <a:p>
            <a:endParaRPr/>
          </a:p>
          <a:p>
            <a:pPr>
              <a:buNone/>
            </a:pPr>
            <a:r>
              <a:rPr lang="ja" sz="1000">
                <a:solidFill>
                  <a:srgbClr val="333333"/>
                </a:solidFill>
                <a:latin typeface="Times New Roman"/>
                <a:ea typeface="Times New Roman"/>
                <a:cs typeface="Times New Roman"/>
                <a:sym typeface="Times New Roman"/>
              </a:rPr>
              <a:t>The population density is known to be relatively high in Japan, where the national average is about 337People / Km^2, and even higher in urban areas such as Tokyo. Compared to Port-au-Prince, of course, population density is quite low. The Tohoku area has a much more lower average for population density - about 136People / km^2. This value would be even lower in the rural coastal areas where the Tsunami's impact was large. From this fact, it could be said that the vulnerability of this demographic population in terms of population density was relatively low.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Clr>
                <a:srgbClr val="000000"/>
              </a:buClr>
              <a:buSzPct val="110000"/>
              <a:buFont typeface="Arial"/>
              <a:buNone/>
            </a:pPr>
            <a:r>
              <a:rPr lang="ja" sz="1000">
                <a:solidFill>
                  <a:srgbClr val="333333"/>
                </a:solidFill>
                <a:latin typeface="Times New Roman"/>
                <a:ea typeface="Times New Roman"/>
                <a:cs typeface="Times New Roman"/>
                <a:sym typeface="Times New Roman"/>
              </a:rPr>
              <a:t>The General Population of Japan is an extreme aging population where over 30% of the population is over 65. This trend is even worse in the Tohoku (North East) Area of Japan affected by the Earthquake and Tsunami where the youth population move into more industreialized and urban areas around Tokyo. The old population is said to be much more vulnerable to these hazards, since their physical abilities are limited, and cannot manage the risk properly.</a:t>
            </a:r>
          </a:p>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buNone/>
            </a:pPr>
            <a:r>
              <a:rPr lang="ja" sz="1000">
                <a:solidFill>
                  <a:srgbClr val="333333"/>
                </a:solidFill>
                <a:latin typeface="Times New Roman"/>
                <a:ea typeface="Times New Roman"/>
                <a:cs typeface="Times New Roman"/>
                <a:sym typeface="Times New Roman"/>
              </a:rPr>
              <a:t>In conclusion, it can be said that Japan was less vulnerable to Earthquakes compared to people in Haiti, despite their aging demographic situation. Japan is well prepared with alarm systems and education on coping with earthquakes. Most buildings are built to stand and survive severe earthquakes. The whole country is much more prepared for these hazards.However what made Japan vulnerable to the earthquake in 2011, in a way could be said that, is the preparedness of the Population. Because of all the preparation made to be less vulnerable against earthquakes, Japan and its people were unable to manage a hazard over their expectations, and underestimated the risk due to this low vulnerability.  In contrast Haiti and its populationwas much more vulnerable to the hazard, because of the general poverty and unpreparedness of the population and the country. People lived in much more insufficient housing that can easy collapse, nor had the correct knowledge to cope with the disaster. The government has also failed to notify its people about the disaster and was itself devastated by the earthquake. </a:t>
            </a:r>
          </a:p>
          <a:p>
            <a:endParaRPr/>
          </a:p>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 type="title">
  <p:cSld name="title">
    <p:spTree>
      <p:nvGrpSpPr>
        <p:cNvPr id="1" name="Shape 8"/>
        <p:cNvGrpSpPr/>
        <p:nvPr/>
      </p:nvGrpSpPr>
      <p:grpSpPr>
        <a:xfrm>
          <a:off x="0" y="0"/>
          <a:ext cx="0" cy="0"/>
          <a:chOff x="0" y="0"/>
          <a:chExt cx="0" cy="0"/>
        </a:xfrm>
      </p:grpSpPr>
      <p:sp>
        <p:nvSpPr>
          <p:cNvPr id="9" name="Shape 9"/>
          <p:cNvSpPr/>
          <p:nvPr/>
        </p:nvSpPr>
        <p:spPr>
          <a:xfrm>
            <a:off x="4724400" y="0"/>
            <a:ext cx="3012140" cy="6854063"/>
          </a:xfrm>
          <a:custGeom>
            <a:avLst/>
            <a:gdLst/>
            <a:ahLst/>
            <a:cxnLst/>
            <a:rect l="0" t="0" r="0" b="0"/>
            <a:pathLst>
              <a:path w="3012141" h="6854064" extrusionOk="0">
                <a:moveTo>
                  <a:pt x="2623817" y="0"/>
                </a:moveTo>
                <a:lnTo>
                  <a:pt x="2791741" y="608783"/>
                </a:lnTo>
                <a:lnTo>
                  <a:pt x="1826176" y="1301537"/>
                </a:lnTo>
                <a:lnTo>
                  <a:pt x="2130539" y="2466623"/>
                </a:lnTo>
                <a:lnTo>
                  <a:pt x="1175470" y="3190866"/>
                </a:lnTo>
                <a:lnTo>
                  <a:pt x="1469337" y="4355952"/>
                </a:lnTo>
                <a:lnTo>
                  <a:pt x="493277" y="5080194"/>
                </a:lnTo>
                <a:lnTo>
                  <a:pt x="808135" y="6255776"/>
                </a:lnTo>
                <a:lnTo>
                  <a:pt x="0" y="6854064"/>
                </a:lnTo>
                <a:lnTo>
                  <a:pt x="388325" y="6854064"/>
                </a:lnTo>
                <a:lnTo>
                  <a:pt x="1007545" y="6308258"/>
                </a:lnTo>
                <a:lnTo>
                  <a:pt x="713678" y="5122179"/>
                </a:lnTo>
                <a:lnTo>
                  <a:pt x="1679242" y="4408433"/>
                </a:lnTo>
                <a:lnTo>
                  <a:pt x="1364384" y="3232851"/>
                </a:lnTo>
                <a:lnTo>
                  <a:pt x="2361435" y="2498112"/>
                </a:lnTo>
                <a:lnTo>
                  <a:pt x="2015091" y="1343522"/>
                </a:lnTo>
                <a:lnTo>
                  <a:pt x="3012141" y="608783"/>
                </a:lnTo>
                <a:lnTo>
                  <a:pt x="2833722" y="0"/>
                </a:lnTo>
              </a:path>
            </a:pathLst>
          </a:custGeom>
          <a:solidFill>
            <a:schemeClr val="dk1"/>
          </a:solidFill>
          <a:ln>
            <a:noFill/>
          </a:ln>
        </p:spPr>
        <p:txBody>
          <a:bodyPr lIns="91425" tIns="45700" rIns="91425" bIns="45700" anchor="ctr" anchorCtr="0">
            <a:noAutofit/>
          </a:bodyPr>
          <a:lstStyle/>
          <a:p>
            <a:endParaRPr/>
          </a:p>
        </p:txBody>
      </p:sp>
      <p:grpSp>
        <p:nvGrpSpPr>
          <p:cNvPr id="10" name="Shape 10"/>
          <p:cNvGrpSpPr/>
          <p:nvPr/>
        </p:nvGrpSpPr>
        <p:grpSpPr>
          <a:xfrm>
            <a:off x="4571999" y="0"/>
            <a:ext cx="4546600" cy="6857999"/>
            <a:chOff x="1447" y="0"/>
            <a:chExt cx="2863" cy="4319"/>
          </a:xfrm>
        </p:grpSpPr>
        <p:sp>
          <p:nvSpPr>
            <p:cNvPr id="11" name="Shape 11"/>
            <p:cNvSpPr/>
            <p:nvPr/>
          </p:nvSpPr>
          <p:spPr>
            <a:xfrm>
              <a:off x="1447" y="0"/>
              <a:ext cx="1885" cy="4319"/>
            </a:xfrm>
            <a:custGeom>
              <a:avLst/>
              <a:gdLst/>
              <a:ahLst/>
              <a:cxnLst/>
              <a:rect l="0" t="0" r="0" b="0"/>
              <a:pathLst>
                <a:path w="1886" h="4320" extrusionOk="0">
                  <a:moveTo>
                    <a:pt x="1719" y="0"/>
                  </a:moveTo>
                  <a:lnTo>
                    <a:pt x="1813" y="357"/>
                  </a:lnTo>
                  <a:lnTo>
                    <a:pt x="1194" y="805"/>
                  </a:lnTo>
                  <a:lnTo>
                    <a:pt x="1393" y="1544"/>
                  </a:lnTo>
                  <a:lnTo>
                    <a:pt x="777" y="1991"/>
                  </a:lnTo>
                  <a:lnTo>
                    <a:pt x="972" y="2734"/>
                  </a:lnTo>
                  <a:lnTo>
                    <a:pt x="355" y="3178"/>
                  </a:lnTo>
                  <a:lnTo>
                    <a:pt x="554" y="3921"/>
                  </a:lnTo>
                  <a:lnTo>
                    <a:pt x="0" y="4320"/>
                  </a:lnTo>
                  <a:lnTo>
                    <a:pt x="109" y="4320"/>
                  </a:lnTo>
                  <a:lnTo>
                    <a:pt x="623" y="3948"/>
                  </a:lnTo>
                  <a:lnTo>
                    <a:pt x="430" y="3205"/>
                  </a:lnTo>
                  <a:lnTo>
                    <a:pt x="1045" y="2761"/>
                  </a:lnTo>
                  <a:lnTo>
                    <a:pt x="850" y="2018"/>
                  </a:lnTo>
                  <a:lnTo>
                    <a:pt x="1468" y="1572"/>
                  </a:lnTo>
                  <a:lnTo>
                    <a:pt x="1271" y="830"/>
                  </a:lnTo>
                  <a:lnTo>
                    <a:pt x="1886" y="386"/>
                  </a:lnTo>
                  <a:lnTo>
                    <a:pt x="1788" y="0"/>
                  </a:lnTo>
                  <a:lnTo>
                    <a:pt x="1719" y="0"/>
                  </a:lnTo>
                  <a:close/>
                </a:path>
              </a:pathLst>
            </a:custGeom>
            <a:solidFill>
              <a:srgbClr val="A64129"/>
            </a:solidFill>
            <a:ln>
              <a:noFill/>
            </a:ln>
          </p:spPr>
          <p:txBody>
            <a:bodyPr lIns="91425" tIns="45700" rIns="91425" bIns="45700" anchor="t" anchorCtr="0">
              <a:noAutofit/>
            </a:bodyPr>
            <a:lstStyle/>
            <a:p>
              <a:endParaRPr/>
            </a:p>
          </p:txBody>
        </p:sp>
        <p:sp>
          <p:nvSpPr>
            <p:cNvPr id="12" name="Shape 12"/>
            <p:cNvSpPr/>
            <p:nvPr/>
          </p:nvSpPr>
          <p:spPr>
            <a:xfrm>
              <a:off x="1559" y="0"/>
              <a:ext cx="1978" cy="4319"/>
            </a:xfrm>
            <a:custGeom>
              <a:avLst/>
              <a:gdLst/>
              <a:ahLst/>
              <a:cxnLst/>
              <a:rect l="0" t="0" r="0" b="0"/>
              <a:pathLst>
                <a:path w="1979" h="4320" extrusionOk="0">
                  <a:moveTo>
                    <a:pt x="1673" y="0"/>
                  </a:moveTo>
                  <a:lnTo>
                    <a:pt x="1777" y="382"/>
                  </a:lnTo>
                  <a:lnTo>
                    <a:pt x="1160" y="830"/>
                  </a:lnTo>
                  <a:lnTo>
                    <a:pt x="1357" y="1570"/>
                  </a:lnTo>
                  <a:lnTo>
                    <a:pt x="743" y="2016"/>
                  </a:lnTo>
                  <a:lnTo>
                    <a:pt x="936" y="2759"/>
                  </a:lnTo>
                  <a:lnTo>
                    <a:pt x="319" y="3204"/>
                  </a:lnTo>
                  <a:lnTo>
                    <a:pt x="517" y="3947"/>
                  </a:lnTo>
                  <a:lnTo>
                    <a:pt x="0" y="4320"/>
                  </a:lnTo>
                  <a:lnTo>
                    <a:pt x="304" y="4320"/>
                  </a:lnTo>
                  <a:lnTo>
                    <a:pt x="717" y="4025"/>
                  </a:lnTo>
                  <a:lnTo>
                    <a:pt x="521" y="3280"/>
                  </a:lnTo>
                  <a:lnTo>
                    <a:pt x="1136" y="2836"/>
                  </a:lnTo>
                  <a:lnTo>
                    <a:pt x="941" y="2093"/>
                  </a:lnTo>
                  <a:lnTo>
                    <a:pt x="1559" y="1648"/>
                  </a:lnTo>
                  <a:lnTo>
                    <a:pt x="1362" y="905"/>
                  </a:lnTo>
                  <a:lnTo>
                    <a:pt x="1979" y="461"/>
                  </a:lnTo>
                  <a:lnTo>
                    <a:pt x="1859" y="0"/>
                  </a:lnTo>
                  <a:lnTo>
                    <a:pt x="1673" y="0"/>
                  </a:lnTo>
                  <a:close/>
                </a:path>
              </a:pathLst>
            </a:custGeom>
            <a:solidFill>
              <a:srgbClr val="384452"/>
            </a:solidFill>
            <a:ln>
              <a:noFill/>
            </a:ln>
          </p:spPr>
          <p:txBody>
            <a:bodyPr lIns="91425" tIns="45700" rIns="91425" bIns="45700" anchor="t" anchorCtr="0">
              <a:noAutofit/>
            </a:bodyPr>
            <a:lstStyle/>
            <a:p>
              <a:endParaRPr/>
            </a:p>
          </p:txBody>
        </p:sp>
        <p:sp>
          <p:nvSpPr>
            <p:cNvPr id="13" name="Shape 13"/>
            <p:cNvSpPr/>
            <p:nvPr/>
          </p:nvSpPr>
          <p:spPr>
            <a:xfrm>
              <a:off x="2090" y="0"/>
              <a:ext cx="1805" cy="4319"/>
            </a:xfrm>
            <a:custGeom>
              <a:avLst/>
              <a:gdLst/>
              <a:ahLst/>
              <a:cxnLst/>
              <a:rect l="0" t="0" r="0" b="0"/>
              <a:pathLst>
                <a:path w="1806" h="4320" extrusionOk="0">
                  <a:moveTo>
                    <a:pt x="1462" y="0"/>
                  </a:moveTo>
                  <a:lnTo>
                    <a:pt x="1604" y="510"/>
                  </a:lnTo>
                  <a:lnTo>
                    <a:pt x="987" y="958"/>
                  </a:lnTo>
                  <a:lnTo>
                    <a:pt x="1183" y="1696"/>
                  </a:lnTo>
                  <a:lnTo>
                    <a:pt x="570" y="2142"/>
                  </a:lnTo>
                  <a:lnTo>
                    <a:pt x="764" y="2885"/>
                  </a:lnTo>
                  <a:lnTo>
                    <a:pt x="147" y="3329"/>
                  </a:lnTo>
                  <a:lnTo>
                    <a:pt x="344" y="4072"/>
                  </a:lnTo>
                  <a:lnTo>
                    <a:pt x="0" y="4320"/>
                  </a:lnTo>
                  <a:lnTo>
                    <a:pt x="304" y="4320"/>
                  </a:lnTo>
                  <a:lnTo>
                    <a:pt x="544" y="4151"/>
                  </a:lnTo>
                  <a:lnTo>
                    <a:pt x="349" y="3406"/>
                  </a:lnTo>
                  <a:lnTo>
                    <a:pt x="965" y="2961"/>
                  </a:lnTo>
                  <a:lnTo>
                    <a:pt x="768" y="2220"/>
                  </a:lnTo>
                  <a:lnTo>
                    <a:pt x="1385" y="1776"/>
                  </a:lnTo>
                  <a:lnTo>
                    <a:pt x="1189" y="1031"/>
                  </a:lnTo>
                  <a:lnTo>
                    <a:pt x="1806" y="586"/>
                  </a:lnTo>
                  <a:lnTo>
                    <a:pt x="1647" y="0"/>
                  </a:lnTo>
                  <a:lnTo>
                    <a:pt x="1462" y="0"/>
                  </a:lnTo>
                  <a:close/>
                </a:path>
              </a:pathLst>
            </a:custGeom>
            <a:solidFill>
              <a:srgbClr val="F68C1F"/>
            </a:solidFill>
            <a:ln>
              <a:noFill/>
            </a:ln>
          </p:spPr>
          <p:txBody>
            <a:bodyPr lIns="91425" tIns="45700" rIns="91425" bIns="45700" anchor="t" anchorCtr="0">
              <a:noAutofit/>
            </a:bodyPr>
            <a:lstStyle/>
            <a:p>
              <a:endParaRPr/>
            </a:p>
          </p:txBody>
        </p:sp>
        <p:sp>
          <p:nvSpPr>
            <p:cNvPr id="14" name="Shape 14"/>
            <p:cNvSpPr/>
            <p:nvPr/>
          </p:nvSpPr>
          <p:spPr>
            <a:xfrm>
              <a:off x="2463" y="0"/>
              <a:ext cx="1847" cy="4319"/>
            </a:xfrm>
            <a:custGeom>
              <a:avLst/>
              <a:gdLst/>
              <a:ahLst/>
              <a:cxnLst/>
              <a:rect l="0" t="0" r="0" b="0"/>
              <a:pathLst>
                <a:path w="1848" h="4320" extrusionOk="0">
                  <a:moveTo>
                    <a:pt x="1311" y="0"/>
                  </a:moveTo>
                  <a:lnTo>
                    <a:pt x="1475" y="606"/>
                  </a:lnTo>
                  <a:lnTo>
                    <a:pt x="856" y="1055"/>
                  </a:lnTo>
                  <a:lnTo>
                    <a:pt x="1054" y="1794"/>
                  </a:lnTo>
                  <a:lnTo>
                    <a:pt x="439" y="2240"/>
                  </a:lnTo>
                  <a:lnTo>
                    <a:pt x="634" y="2981"/>
                  </a:lnTo>
                  <a:lnTo>
                    <a:pt x="16" y="3428"/>
                  </a:lnTo>
                  <a:lnTo>
                    <a:pt x="215" y="4169"/>
                  </a:lnTo>
                  <a:lnTo>
                    <a:pt x="0" y="4320"/>
                  </a:lnTo>
                  <a:lnTo>
                    <a:pt x="570" y="4320"/>
                  </a:lnTo>
                  <a:lnTo>
                    <a:pt x="584" y="4304"/>
                  </a:lnTo>
                  <a:lnTo>
                    <a:pt x="391" y="3570"/>
                  </a:lnTo>
                  <a:lnTo>
                    <a:pt x="1005" y="3118"/>
                  </a:lnTo>
                  <a:lnTo>
                    <a:pt x="810" y="2380"/>
                  </a:lnTo>
                  <a:lnTo>
                    <a:pt x="1422" y="1936"/>
                  </a:lnTo>
                  <a:lnTo>
                    <a:pt x="1229" y="1193"/>
                  </a:lnTo>
                  <a:lnTo>
                    <a:pt x="1848" y="743"/>
                  </a:lnTo>
                  <a:lnTo>
                    <a:pt x="1650" y="0"/>
                  </a:lnTo>
                  <a:lnTo>
                    <a:pt x="1311" y="0"/>
                  </a:lnTo>
                  <a:close/>
                </a:path>
              </a:pathLst>
            </a:custGeom>
            <a:solidFill>
              <a:srgbClr val="A4BDC0"/>
            </a:solidFill>
            <a:ln>
              <a:noFill/>
            </a:ln>
          </p:spPr>
          <p:txBody>
            <a:bodyPr lIns="91425" tIns="45700" rIns="91425" bIns="45700" anchor="t" anchorCtr="0">
              <a:noAutofit/>
            </a:bodyPr>
            <a:lstStyle/>
            <a:p>
              <a:endParaRPr/>
            </a:p>
          </p:txBody>
        </p:sp>
      </p:grpSp>
      <p:sp>
        <p:nvSpPr>
          <p:cNvPr id="15" name="Shape 15"/>
          <p:cNvSpPr txBox="1">
            <a:spLocks noGrp="1"/>
          </p:cNvSpPr>
          <p:nvPr>
            <p:ph type="ctrTitle"/>
          </p:nvPr>
        </p:nvSpPr>
        <p:spPr>
          <a:xfrm>
            <a:off x="685800" y="995251"/>
            <a:ext cx="5258700" cy="1544700"/>
          </a:xfrm>
          <a:prstGeom prst="rect">
            <a:avLst/>
          </a:prstGeom>
          <a:noFill/>
          <a:ln>
            <a:noFill/>
          </a:ln>
        </p:spPr>
        <p:txBody>
          <a:bodyPr lIns="91425" tIns="91425" rIns="91425" bIns="91425" anchor="b" anchorCtr="0"/>
          <a:lstStyle>
            <a:lvl1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1pPr>
            <a:lvl2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2pPr>
            <a:lvl3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3pPr>
            <a:lvl4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4pPr>
            <a:lvl5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5pPr>
            <a:lvl6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6pPr>
            <a:lvl7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7pPr>
            <a:lvl8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8pPr>
            <a:lvl9pPr marL="0" indent="304800" algn="l" rtl="0">
              <a:spcBef>
                <a:spcPts val="0"/>
              </a:spcBef>
              <a:buClr>
                <a:schemeClr val="dk1"/>
              </a:buClr>
              <a:buSzPct val="100000"/>
              <a:buFont typeface="Trebuchet MS"/>
              <a:buNone/>
              <a:defRPr sz="4800" b="1" i="0" u="none" strike="noStrike" cap="none" baseline="0">
                <a:solidFill>
                  <a:schemeClr val="dk1"/>
                </a:solidFill>
                <a:latin typeface="Trebuchet MS"/>
                <a:ea typeface="Trebuchet MS"/>
                <a:cs typeface="Trebuchet MS"/>
                <a:sym typeface="Trebuchet MS"/>
              </a:defRPr>
            </a:lvl9pPr>
          </a:lstStyle>
          <a:p>
            <a:endParaRPr/>
          </a:p>
        </p:txBody>
      </p:sp>
      <p:sp>
        <p:nvSpPr>
          <p:cNvPr id="16" name="Shape 16"/>
          <p:cNvSpPr txBox="1">
            <a:spLocks noGrp="1"/>
          </p:cNvSpPr>
          <p:nvPr>
            <p:ph type="subTitle" idx="1"/>
          </p:nvPr>
        </p:nvSpPr>
        <p:spPr>
          <a:xfrm>
            <a:off x="685800" y="2648555"/>
            <a:ext cx="5258700" cy="1030200"/>
          </a:xfrm>
          <a:prstGeom prst="rect">
            <a:avLst/>
          </a:prstGeom>
          <a:noFill/>
          <a:ln>
            <a:noFill/>
          </a:ln>
        </p:spPr>
        <p:txBody>
          <a:bodyPr lIns="91425" tIns="91425" rIns="91425" bIns="91425" anchor="t" anchorCtr="0"/>
          <a:lstStyle>
            <a:lvl1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1pPr>
            <a:lvl2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2pPr>
            <a:lvl3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3pPr>
            <a:lvl4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4pPr>
            <a:lvl5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5pPr>
            <a:lvl6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6pPr>
            <a:lvl7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7pPr>
            <a:lvl8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8pPr>
            <a:lvl9pPr marL="0" indent="190500" algn="l" rtl="0">
              <a:spcBef>
                <a:spcPts val="0"/>
              </a:spcBef>
              <a:buClr>
                <a:schemeClr val="dk2"/>
              </a:buClr>
              <a:buSzPct val="100000"/>
              <a:buFont typeface="Trebuchet MS"/>
              <a:buNone/>
              <a:defRPr sz="3000" b="0" i="0" u="none" strike="noStrike" cap="none" baseline="0">
                <a:solidFill>
                  <a:schemeClr val="dk2"/>
                </a:solidFill>
                <a:latin typeface="Trebuchet MS"/>
                <a:ea typeface="Trebuchet MS"/>
                <a:cs typeface="Trebuchet MS"/>
                <a:sym typeface="Trebuchet MS"/>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x" type="tx">
  <p:cSld name="tx">
    <p:spTree>
      <p:nvGrpSpPr>
        <p:cNvPr id="1" name="Shape 17"/>
        <p:cNvGrpSpPr/>
        <p:nvPr/>
      </p:nvGrpSpPr>
      <p:grpSpPr>
        <a:xfrm>
          <a:off x="0" y="0"/>
          <a:ext cx="0" cy="0"/>
          <a:chOff x="0" y="0"/>
          <a:chExt cx="0" cy="0"/>
        </a:xfrm>
      </p:grpSpPr>
      <p:sp>
        <p:nvSpPr>
          <p:cNvPr id="18" name="Shape 18"/>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19" name="Shape 19"/>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solidFill>
                  <a:schemeClr val="dk1"/>
                </a:solidFill>
              </a:defRPr>
            </a:lvl1pPr>
            <a:lvl2pPr rtl="0">
              <a:defRPr sz="3600">
                <a:solidFill>
                  <a:schemeClr val="dk1"/>
                </a:solidFill>
              </a:defRPr>
            </a:lvl2pPr>
            <a:lvl3pPr rtl="0">
              <a:defRPr sz="3600">
                <a:solidFill>
                  <a:schemeClr val="dk1"/>
                </a:solidFill>
              </a:defRPr>
            </a:lvl3pPr>
            <a:lvl4pPr rtl="0">
              <a:defRPr sz="3600">
                <a:solidFill>
                  <a:schemeClr val="dk1"/>
                </a:solidFill>
              </a:defRPr>
            </a:lvl4pPr>
            <a:lvl5pPr rtl="0">
              <a:defRPr sz="3600">
                <a:solidFill>
                  <a:schemeClr val="dk1"/>
                </a:solidFill>
              </a:defRPr>
            </a:lvl5pPr>
            <a:lvl6pPr rtl="0">
              <a:defRPr sz="3600">
                <a:solidFill>
                  <a:schemeClr val="dk1"/>
                </a:solidFill>
              </a:defRPr>
            </a:lvl6pPr>
            <a:lvl7pPr rtl="0">
              <a:defRPr sz="3600">
                <a:solidFill>
                  <a:schemeClr val="dk1"/>
                </a:solidFill>
              </a:defRPr>
            </a:lvl7pPr>
            <a:lvl8pPr rtl="0">
              <a:defRPr sz="3600">
                <a:solidFill>
                  <a:schemeClr val="dk1"/>
                </a:solidFill>
              </a:defRPr>
            </a:lvl8pPr>
            <a:lvl9pPr rtl="0">
              <a:defRPr sz="3600">
                <a:solidFill>
                  <a:schemeClr val="dk1"/>
                </a:solidFill>
              </a:defRPr>
            </a:lvl9pPr>
          </a:lstStyle>
          <a:p>
            <a:endParaRPr/>
          </a:p>
        </p:txBody>
      </p:sp>
      <p:sp>
        <p:nvSpPr>
          <p:cNvPr id="20" name="Shape 20"/>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woColTx" type="twoColTx">
  <p:cSld name="twoColTx">
    <p:spTree>
      <p:nvGrpSpPr>
        <p:cNvPr id="1" name="Shape 21"/>
        <p:cNvGrpSpPr/>
        <p:nvPr/>
      </p:nvGrpSpPr>
      <p:grpSpPr>
        <a:xfrm>
          <a:off x="0" y="0"/>
          <a:ext cx="0" cy="0"/>
          <a:chOff x="0" y="0"/>
          <a:chExt cx="0" cy="0"/>
        </a:xfrm>
      </p:grpSpPr>
      <p:sp>
        <p:nvSpPr>
          <p:cNvPr id="22" name="Shape 22"/>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rgbClr val="A5BDC0"/>
          </a:solidFill>
          <a:ln>
            <a:noFill/>
          </a:ln>
        </p:spPr>
        <p:txBody>
          <a:bodyPr lIns="91425" tIns="45700" rIns="91425" bIns="45700" anchor="ctr" anchorCtr="0">
            <a:noAutofit/>
          </a:bodyPr>
          <a:lstStyle/>
          <a:p>
            <a:endParaRPr/>
          </a:p>
        </p:txBody>
      </p:sp>
      <p:sp>
        <p:nvSpPr>
          <p:cNvPr id="23" name="Shape 23"/>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sz="3600">
                <a:solidFill>
                  <a:srgbClr val="A64128"/>
                </a:solidFill>
              </a:defRPr>
            </a:lvl1pPr>
            <a:lvl2pPr rtl="0">
              <a:defRPr sz="3600">
                <a:solidFill>
                  <a:srgbClr val="A64128"/>
                </a:solidFill>
              </a:defRPr>
            </a:lvl2pPr>
            <a:lvl3pPr rtl="0">
              <a:defRPr sz="3600">
                <a:solidFill>
                  <a:srgbClr val="A64128"/>
                </a:solidFill>
              </a:defRPr>
            </a:lvl3pPr>
            <a:lvl4pPr rtl="0">
              <a:defRPr sz="3600">
                <a:solidFill>
                  <a:srgbClr val="A64128"/>
                </a:solidFill>
              </a:defRPr>
            </a:lvl4pPr>
            <a:lvl5pPr rtl="0">
              <a:defRPr sz="3600">
                <a:solidFill>
                  <a:srgbClr val="A64128"/>
                </a:solidFill>
              </a:defRPr>
            </a:lvl5pPr>
            <a:lvl6pPr rtl="0">
              <a:defRPr sz="3600">
                <a:solidFill>
                  <a:srgbClr val="A64128"/>
                </a:solidFill>
              </a:defRPr>
            </a:lvl6pPr>
            <a:lvl7pPr rtl="0">
              <a:defRPr sz="3600">
                <a:solidFill>
                  <a:srgbClr val="A64128"/>
                </a:solidFill>
              </a:defRPr>
            </a:lvl7pPr>
            <a:lvl8pPr rtl="0">
              <a:defRPr sz="3600">
                <a:solidFill>
                  <a:srgbClr val="A64128"/>
                </a:solidFill>
              </a:defRPr>
            </a:lvl8pPr>
            <a:lvl9pPr rtl="0">
              <a:defRPr sz="3600">
                <a:solidFill>
                  <a:srgbClr val="A64128"/>
                </a:solidFill>
              </a:defRPr>
            </a:lvl9pPr>
          </a:lstStyle>
          <a:p>
            <a:endParaRPr/>
          </a:p>
        </p:txBody>
      </p:sp>
      <p:sp>
        <p:nvSpPr>
          <p:cNvPr id="24" name="Shape 24"/>
          <p:cNvSpPr txBox="1">
            <a:spLocks noGrp="1"/>
          </p:cNvSpPr>
          <p:nvPr>
            <p:ph type="body" idx="1"/>
          </p:nvPr>
        </p:nvSpPr>
        <p:spPr>
          <a:xfrm>
            <a:off x="457200"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
        <p:nvSpPr>
          <p:cNvPr id="25" name="Shape 25"/>
          <p:cNvSpPr txBox="1">
            <a:spLocks noGrp="1"/>
          </p:cNvSpPr>
          <p:nvPr>
            <p:ph type="body" idx="2"/>
          </p:nvPr>
        </p:nvSpPr>
        <p:spPr>
          <a:xfrm>
            <a:off x="4692273" y="1600200"/>
            <a:ext cx="3994500" cy="4967700"/>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titleOnly" type="titleOnly">
  <p:cSld name="title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rtl="0">
              <a:defRPr>
                <a:solidFill>
                  <a:schemeClr val="dk1"/>
                </a:solidFill>
              </a:defRPr>
            </a:lvl1pPr>
            <a:lvl2pPr rtl="0">
              <a:defRPr>
                <a:solidFill>
                  <a:schemeClr val="dk1"/>
                </a:solidFill>
              </a:defRPr>
            </a:lvl2pPr>
            <a:lvl3pPr rtl="0">
              <a:defRPr>
                <a:solidFill>
                  <a:schemeClr val="dk1"/>
                </a:solidFill>
              </a:defRPr>
            </a:lvl3pPr>
            <a:lvl4pPr rtl="0">
              <a:defRPr>
                <a:solidFill>
                  <a:schemeClr val="dk1"/>
                </a:solidFill>
              </a:defRPr>
            </a:lvl4pPr>
            <a:lvl5pPr rtl="0">
              <a:defRPr>
                <a:solidFill>
                  <a:schemeClr val="dk1"/>
                </a:solidFill>
              </a:defRPr>
            </a:lvl5pPr>
            <a:lvl6pPr rtl="0">
              <a:defRPr>
                <a:solidFill>
                  <a:schemeClr val="dk1"/>
                </a:solidFill>
              </a:defRPr>
            </a:lvl6pPr>
            <a:lvl7pPr rtl="0">
              <a:defRPr>
                <a:solidFill>
                  <a:schemeClr val="dk1"/>
                </a:solidFill>
              </a:defRPr>
            </a:lvl7pPr>
            <a:lvl8pPr rtl="0">
              <a:defRPr>
                <a:solidFill>
                  <a:schemeClr val="dk1"/>
                </a:solidFill>
              </a:defRPr>
            </a:lvl8pPr>
            <a:lvl9pPr rtl="0">
              <a:defRPr>
                <a:solidFill>
                  <a:schemeClr val="dk1"/>
                </a:solidFill>
              </a:defRPr>
            </a:lvl9pPr>
          </a:lstStyle>
          <a:p>
            <a:endParaRPr/>
          </a:p>
        </p:txBody>
      </p:sp>
      <p:sp>
        <p:nvSpPr>
          <p:cNvPr id="28" name="Shape 28"/>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CAPTION_ONLY">
  <p:cSld name="CAPTION_ONLY">
    <p:spTree>
      <p:nvGrpSpPr>
        <p:cNvPr id="1" name="Shape 29"/>
        <p:cNvGrpSpPr/>
        <p:nvPr/>
      </p:nvGrpSpPr>
      <p:grpSpPr>
        <a:xfrm>
          <a:off x="0" y="0"/>
          <a:ext cx="0" cy="0"/>
          <a:chOff x="0" y="0"/>
          <a:chExt cx="0" cy="0"/>
        </a:xfrm>
      </p:grpSpPr>
      <p:sp>
        <p:nvSpPr>
          <p:cNvPr id="30" name="Shape 30"/>
          <p:cNvSpPr txBox="1">
            <a:spLocks noGrp="1"/>
          </p:cNvSpPr>
          <p:nvPr>
            <p:ph type="body" idx="1"/>
          </p:nvPr>
        </p:nvSpPr>
        <p:spPr>
          <a:xfrm>
            <a:off x="457200" y="5875078"/>
            <a:ext cx="8229600" cy="692700"/>
          </a:xfrm>
          <a:prstGeom prst="rect">
            <a:avLst/>
          </a:prstGeom>
          <a:noFill/>
          <a:ln>
            <a:noFill/>
          </a:ln>
        </p:spPr>
        <p:txBody>
          <a:bodyPr lIns="91425" tIns="91425" rIns="91425" bIns="91425" anchor="t" anchorCtr="0"/>
          <a:lstStyle>
            <a:lvl1pPr marL="285750" indent="-285750" algn="ctr" rtl="0">
              <a:lnSpc>
                <a:spcPct val="100000"/>
              </a:lnSpc>
              <a:spcBef>
                <a:spcPts val="0"/>
              </a:spcBef>
              <a:spcAft>
                <a:spcPts val="0"/>
              </a:spcAft>
              <a:buClr>
                <a:schemeClr val="dk1"/>
              </a:buClr>
              <a:buSzPct val="166666"/>
              <a:buFont typeface="Arial"/>
              <a:buChar char="•"/>
              <a:defRPr sz="1800" b="1">
                <a:solidFill>
                  <a:schemeClr val="dk1"/>
                </a:solidFill>
              </a:defRPr>
            </a:lvl1pPr>
            <a:lvl2pPr marL="285750" indent="-285750" algn="ctr" rtl="0">
              <a:lnSpc>
                <a:spcPct val="100000"/>
              </a:lnSpc>
              <a:spcBef>
                <a:spcPts val="0"/>
              </a:spcBef>
              <a:spcAft>
                <a:spcPts val="0"/>
              </a:spcAft>
              <a:buClr>
                <a:schemeClr val="dk1"/>
              </a:buClr>
              <a:buSzPct val="100000"/>
              <a:buFont typeface="Courier New"/>
              <a:buChar char="o"/>
              <a:defRPr sz="1800" b="1">
                <a:solidFill>
                  <a:schemeClr val="dk1"/>
                </a:solidFill>
              </a:defRPr>
            </a:lvl2pPr>
            <a:lvl3pPr marL="285750" indent="-285750" algn="ctr" rtl="0">
              <a:lnSpc>
                <a:spcPct val="100000"/>
              </a:lnSpc>
              <a:spcBef>
                <a:spcPts val="0"/>
              </a:spcBef>
              <a:spcAft>
                <a:spcPts val="0"/>
              </a:spcAft>
              <a:buClr>
                <a:schemeClr val="dk1"/>
              </a:buClr>
              <a:buSzPct val="100000"/>
              <a:buFont typeface="Wingdings"/>
              <a:buChar char="§"/>
              <a:defRPr sz="1800" b="1">
                <a:solidFill>
                  <a:schemeClr val="dk1"/>
                </a:solidFill>
              </a:defRPr>
            </a:lvl3pPr>
            <a:lvl4pPr marL="285750" indent="-285750" algn="ctr" rtl="0">
              <a:lnSpc>
                <a:spcPct val="100000"/>
              </a:lnSpc>
              <a:spcBef>
                <a:spcPts val="0"/>
              </a:spcBef>
              <a:spcAft>
                <a:spcPts val="0"/>
              </a:spcAft>
              <a:buClr>
                <a:schemeClr val="dk1"/>
              </a:buClr>
              <a:buSzPct val="166666"/>
              <a:buFont typeface="Arial"/>
              <a:buChar char="•"/>
              <a:defRPr sz="1800" b="1">
                <a:solidFill>
                  <a:schemeClr val="dk1"/>
                </a:solidFill>
              </a:defRPr>
            </a:lvl4pPr>
            <a:lvl5pPr marL="285750" indent="-285750" algn="ctr" rtl="0">
              <a:lnSpc>
                <a:spcPct val="100000"/>
              </a:lnSpc>
              <a:spcBef>
                <a:spcPts val="0"/>
              </a:spcBef>
              <a:spcAft>
                <a:spcPts val="0"/>
              </a:spcAft>
              <a:buClr>
                <a:schemeClr val="dk1"/>
              </a:buClr>
              <a:buSzPct val="100000"/>
              <a:buFont typeface="Courier New"/>
              <a:buChar char="o"/>
              <a:defRPr sz="1800" b="1">
                <a:solidFill>
                  <a:schemeClr val="dk1"/>
                </a:solidFill>
              </a:defRPr>
            </a:lvl5pPr>
            <a:lvl6pPr marL="285750" indent="-285750" algn="ctr" rtl="0">
              <a:lnSpc>
                <a:spcPct val="100000"/>
              </a:lnSpc>
              <a:spcBef>
                <a:spcPts val="0"/>
              </a:spcBef>
              <a:spcAft>
                <a:spcPts val="0"/>
              </a:spcAft>
              <a:buClr>
                <a:schemeClr val="dk1"/>
              </a:buClr>
              <a:buSzPct val="100000"/>
              <a:buFont typeface="Wingdings"/>
              <a:buChar char="§"/>
              <a:defRPr sz="1800" b="1">
                <a:solidFill>
                  <a:schemeClr val="dk1"/>
                </a:solidFill>
              </a:defRPr>
            </a:lvl6pPr>
            <a:lvl7pPr marL="285750" indent="-285750" algn="ctr" rtl="0">
              <a:lnSpc>
                <a:spcPct val="100000"/>
              </a:lnSpc>
              <a:spcBef>
                <a:spcPts val="0"/>
              </a:spcBef>
              <a:spcAft>
                <a:spcPts val="0"/>
              </a:spcAft>
              <a:buClr>
                <a:schemeClr val="dk1"/>
              </a:buClr>
              <a:buSzPct val="166666"/>
              <a:buFont typeface="Arial"/>
              <a:buChar char="•"/>
              <a:defRPr sz="1800" b="1">
                <a:solidFill>
                  <a:schemeClr val="dk1"/>
                </a:solidFill>
              </a:defRPr>
            </a:lvl7pPr>
            <a:lvl8pPr marL="285750" indent="-285750" algn="ctr" rtl="0">
              <a:lnSpc>
                <a:spcPct val="100000"/>
              </a:lnSpc>
              <a:spcBef>
                <a:spcPts val="0"/>
              </a:spcBef>
              <a:spcAft>
                <a:spcPts val="0"/>
              </a:spcAft>
              <a:buClr>
                <a:schemeClr val="dk1"/>
              </a:buClr>
              <a:buSzPct val="100000"/>
              <a:buFont typeface="Courier New"/>
              <a:buChar char="o"/>
              <a:defRPr sz="1800" b="1">
                <a:solidFill>
                  <a:schemeClr val="dk1"/>
                </a:solidFill>
              </a:defRPr>
            </a:lvl8pPr>
            <a:lvl9pPr marL="285750" indent="-285750" algn="ctr" rtl="0">
              <a:lnSpc>
                <a:spcPct val="100000"/>
              </a:lnSpc>
              <a:spcBef>
                <a:spcPts val="0"/>
              </a:spcBef>
              <a:spcAft>
                <a:spcPts val="0"/>
              </a:spcAft>
              <a:buClr>
                <a:schemeClr val="dk1"/>
              </a:buClr>
              <a:buSzPct val="100000"/>
              <a:buFont typeface="Wingdings"/>
              <a:buChar char="§"/>
              <a:defRPr sz="1800" b="1">
                <a:solidFill>
                  <a:schemeClr val="dk1"/>
                </a:solidFill>
              </a:defRPr>
            </a:lvl9pPr>
          </a:lstStyle>
          <a:p>
            <a:endParaRPr/>
          </a:p>
        </p:txBody>
      </p:sp>
      <p:sp>
        <p:nvSpPr>
          <p:cNvPr id="31" name="Shape 31"/>
          <p:cNvSpPr/>
          <p:nvPr/>
        </p:nvSpPr>
        <p:spPr>
          <a:xfrm rot="10800000">
            <a:off x="7938258" y="0"/>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32" name="Shape 32"/>
          <p:cNvSpPr/>
          <p:nvPr/>
        </p:nvSpPr>
        <p:spPr>
          <a:xfrm rot="5400000">
            <a:off x="1657077" y="-1657077"/>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matchingName="blank" type="blank">
  <p:cSld name="blank">
    <p:spTree>
      <p:nvGrpSpPr>
        <p:cNvPr id="1" name="Shape 33"/>
        <p:cNvGrpSpPr/>
        <p:nvPr/>
      </p:nvGrpSpPr>
      <p:grpSpPr>
        <a:xfrm>
          <a:off x="0" y="0"/>
          <a:ext cx="0" cy="0"/>
          <a:chOff x="0" y="0"/>
          <a:chExt cx="0" cy="0"/>
        </a:xfrm>
      </p:grpSpPr>
      <p:sp>
        <p:nvSpPr>
          <p:cNvPr id="34" name="Shape 34"/>
          <p:cNvSpPr/>
          <p:nvPr/>
        </p:nvSpPr>
        <p:spPr>
          <a:xfrm rot="-5400000">
            <a:off x="6281180" y="3995181"/>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5" Type="http://schemas.openxmlformats.org/officeDocument/2006/relationships/slideLayout" Target="../slideLayouts/slideLayout5.xml"/><Relationship Id="rId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lt1"/>
        </a:solidFill>
        <a:effectLst/>
      </p:bgPr>
    </p:bg>
    <p:spTree>
      <p:nvGrpSpPr>
        <p:cNvPr id="1" name="Shape 4"/>
        <p:cNvGrpSpPr/>
        <p:nvPr/>
      </p:nvGrpSpPr>
      <p:grpSpPr>
        <a:xfrm>
          <a:off x="0" y="0"/>
          <a:ext cx="0" cy="0"/>
          <a:chOff x="0" y="0"/>
          <a:chExt cx="0" cy="0"/>
        </a:xfrm>
      </p:grpSpPr>
      <p:sp>
        <p:nvSpPr>
          <p:cNvPr id="5" name="Shape 5"/>
          <p:cNvSpPr/>
          <p:nvPr/>
        </p:nvSpPr>
        <p:spPr>
          <a:xfrm>
            <a:off x="0" y="2338102"/>
            <a:ext cx="1205741" cy="4519896"/>
          </a:xfrm>
          <a:custGeom>
            <a:avLst/>
            <a:gdLst/>
            <a:ahLst/>
            <a:cxnLst/>
            <a:rect l="0" t="0" r="0" b="0"/>
            <a:pathLst>
              <a:path w="1205742" h="4519897" extrusionOk="0">
                <a:moveTo>
                  <a:pt x="924" y="0"/>
                </a:moveTo>
                <a:cubicBezTo>
                  <a:pt x="6351" y="1497993"/>
                  <a:pt x="-3772" y="3021904"/>
                  <a:pt x="1655" y="4519897"/>
                </a:cubicBezTo>
                <a:lnTo>
                  <a:pt x="831272" y="4518403"/>
                </a:lnTo>
                <a:lnTo>
                  <a:pt x="1205742" y="3850819"/>
                </a:lnTo>
                <a:lnTo>
                  <a:pt x="359114" y="3126246"/>
                </a:lnTo>
                <a:lnTo>
                  <a:pt x="880116" y="2173718"/>
                </a:lnTo>
                <a:lnTo>
                  <a:pt x="49768" y="1449145"/>
                </a:lnTo>
                <a:lnTo>
                  <a:pt x="562630" y="480334"/>
                </a:lnTo>
                <a:lnTo>
                  <a:pt x="924" y="0"/>
                </a:lnTo>
                <a:close/>
              </a:path>
            </a:pathLst>
          </a:custGeom>
          <a:solidFill>
            <a:schemeClr val="lt2"/>
          </a:solidFill>
          <a:ln>
            <a:noFill/>
          </a:ln>
        </p:spPr>
        <p:txBody>
          <a:bodyPr lIns="91425" tIns="45700" rIns="91425" bIns="45700" anchor="ctr" anchorCtr="0">
            <a:noAutofit/>
          </a:bodyPr>
          <a:lstStyle/>
          <a:p>
            <a:endParaRPr/>
          </a:p>
        </p:txBody>
      </p:sp>
      <p:sp>
        <p:nvSpPr>
          <p:cNvPr id="6" name="Shape 6"/>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1pPr>
            <a:lvl2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2pPr>
            <a:lvl3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3pPr>
            <a:lvl4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4pPr>
            <a:lvl5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5pPr>
            <a:lvl6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6pPr>
            <a:lvl7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7pPr>
            <a:lvl8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8pPr>
            <a:lvl9pPr marL="0" indent="228600" algn="l" rtl="0">
              <a:spcBef>
                <a:spcPts val="0"/>
              </a:spcBef>
              <a:buClr>
                <a:schemeClr val="dk1"/>
              </a:buClr>
              <a:buSzPct val="100000"/>
              <a:buFont typeface="Trebuchet MS"/>
              <a:buNone/>
              <a:defRPr sz="3600" b="1" i="0" u="none" strike="noStrike" cap="none" baseline="0">
                <a:solidFill>
                  <a:schemeClr val="dk1"/>
                </a:solidFill>
                <a:latin typeface="Trebuchet MS"/>
                <a:ea typeface="Trebuchet MS"/>
                <a:cs typeface="Trebuchet MS"/>
                <a:sym typeface="Trebuchet MS"/>
              </a:defRPr>
            </a:lvl9pPr>
          </a:lstStyle>
          <a:p>
            <a:endParaRPr/>
          </a:p>
        </p:txBody>
      </p:sp>
      <p:sp>
        <p:nvSpPr>
          <p:cNvPr id="7" name="Shape 7"/>
          <p:cNvSpPr txBox="1">
            <a:spLocks noGrp="1"/>
          </p:cNvSpPr>
          <p:nvPr>
            <p:ph type="body" idx="1"/>
          </p:nvPr>
        </p:nvSpPr>
        <p:spPr>
          <a:xfrm>
            <a:off x="457200" y="1600200"/>
            <a:ext cx="8229600" cy="4967700"/>
          </a:xfrm>
          <a:prstGeom prst="rect">
            <a:avLst/>
          </a:prstGeom>
          <a:noFill/>
          <a:ln>
            <a:noFill/>
          </a:ln>
        </p:spPr>
        <p:txBody>
          <a:bodyPr lIns="91425" tIns="91425" rIns="91425" bIns="91425" anchor="t" anchorCtr="0"/>
          <a:lstStyle>
            <a:lvl1pPr marL="342900" indent="-342900" algn="l" rtl="0">
              <a:spcBef>
                <a:spcPts val="600"/>
              </a:spcBef>
              <a:buClr>
                <a:schemeClr val="dk2"/>
              </a:buClr>
              <a:buSzPct val="166666"/>
              <a:buFont typeface="Arial"/>
              <a:buChar char="•"/>
              <a:defRPr sz="3000" b="0" i="0" u="none" strike="noStrike" cap="none" baseline="0">
                <a:solidFill>
                  <a:schemeClr val="dk2"/>
                </a:solidFill>
                <a:latin typeface="Trebuchet MS"/>
                <a:ea typeface="Trebuchet MS"/>
                <a:cs typeface="Trebuchet MS"/>
                <a:sym typeface="Trebuchet MS"/>
              </a:defRPr>
            </a:lvl1pPr>
            <a:lvl2pPr marL="742950" indent="-285750" algn="l" rtl="0">
              <a:spcBef>
                <a:spcPts val="480"/>
              </a:spcBef>
              <a:buClr>
                <a:schemeClr val="dk2"/>
              </a:buClr>
              <a:buSzPct val="100000"/>
              <a:buFont typeface="Courier New"/>
              <a:buChar char="o"/>
              <a:defRPr sz="2400" b="0" i="0" u="none" strike="noStrike" cap="none" baseline="0">
                <a:solidFill>
                  <a:schemeClr val="dk2"/>
                </a:solidFill>
                <a:latin typeface="Trebuchet MS"/>
                <a:ea typeface="Trebuchet MS"/>
                <a:cs typeface="Trebuchet MS"/>
                <a:sym typeface="Trebuchet MS"/>
              </a:defRPr>
            </a:lvl2pPr>
            <a:lvl3pPr marL="1143000" indent="-228600" algn="l" rtl="0">
              <a:spcBef>
                <a:spcPts val="480"/>
              </a:spcBef>
              <a:buClr>
                <a:schemeClr val="dk2"/>
              </a:buClr>
              <a:buSzPct val="100000"/>
              <a:buFont typeface="Wingdings"/>
              <a:buChar char="§"/>
              <a:defRPr sz="2400" b="0" i="0" u="none" strike="noStrike" cap="none" baseline="0">
                <a:solidFill>
                  <a:schemeClr val="dk2"/>
                </a:solidFill>
                <a:latin typeface="Trebuchet MS"/>
                <a:ea typeface="Trebuchet MS"/>
                <a:cs typeface="Trebuchet MS"/>
                <a:sym typeface="Trebuchet MS"/>
              </a:defRPr>
            </a:lvl3pPr>
            <a:lvl4pPr marL="1600200" indent="-228600" algn="l" rtl="0">
              <a:spcBef>
                <a:spcPts val="360"/>
              </a:spcBef>
              <a:buClr>
                <a:schemeClr val="dk2"/>
              </a:buClr>
              <a:buSzPct val="166666"/>
              <a:buFont typeface="Arial"/>
              <a:buChar char="•"/>
              <a:defRPr sz="1800" b="0" i="0" u="none" strike="noStrike" cap="none" baseline="0">
                <a:solidFill>
                  <a:schemeClr val="dk2"/>
                </a:solidFill>
                <a:latin typeface="Trebuchet MS"/>
                <a:ea typeface="Trebuchet MS"/>
                <a:cs typeface="Trebuchet MS"/>
                <a:sym typeface="Trebuchet MS"/>
              </a:defRPr>
            </a:lvl4pPr>
            <a:lvl5pPr marL="2057400" indent="-228600" algn="l" rtl="0">
              <a:spcBef>
                <a:spcPts val="360"/>
              </a:spcBef>
              <a:buClr>
                <a:schemeClr val="dk2"/>
              </a:buClr>
              <a:buSzPct val="100000"/>
              <a:buFont typeface="Courier New"/>
              <a:buChar char="o"/>
              <a:defRPr sz="1800" b="0" i="0" u="none" strike="noStrike" cap="none" baseline="0">
                <a:solidFill>
                  <a:schemeClr val="dk2"/>
                </a:solidFill>
                <a:latin typeface="Trebuchet MS"/>
                <a:ea typeface="Trebuchet MS"/>
                <a:cs typeface="Trebuchet MS"/>
                <a:sym typeface="Trebuchet MS"/>
              </a:defRPr>
            </a:lvl5pPr>
            <a:lvl6pPr marL="2514600" indent="-228600" algn="l" rtl="0">
              <a:spcBef>
                <a:spcPts val="360"/>
              </a:spcBef>
              <a:buClr>
                <a:schemeClr val="dk2"/>
              </a:buClr>
              <a:buSzPct val="100000"/>
              <a:buFont typeface="Wingdings"/>
              <a:buChar char="§"/>
              <a:defRPr sz="1800" b="0" i="0" u="none" strike="noStrike" cap="none" baseline="0">
                <a:solidFill>
                  <a:schemeClr val="dk2"/>
                </a:solidFill>
                <a:latin typeface="Trebuchet MS"/>
                <a:ea typeface="Trebuchet MS"/>
                <a:cs typeface="Trebuchet MS"/>
                <a:sym typeface="Trebuchet MS"/>
              </a:defRPr>
            </a:lvl6pPr>
            <a:lvl7pPr marL="2971800" indent="-228600" algn="l" rtl="0">
              <a:spcBef>
                <a:spcPts val="360"/>
              </a:spcBef>
              <a:buClr>
                <a:schemeClr val="dk2"/>
              </a:buClr>
              <a:buSzPct val="166666"/>
              <a:buFont typeface="Arial"/>
              <a:buChar char="•"/>
              <a:defRPr sz="1800" b="0" i="0" u="none" strike="noStrike" cap="none" baseline="0">
                <a:solidFill>
                  <a:schemeClr val="dk2"/>
                </a:solidFill>
                <a:latin typeface="Trebuchet MS"/>
                <a:ea typeface="Trebuchet MS"/>
                <a:cs typeface="Trebuchet MS"/>
                <a:sym typeface="Trebuchet MS"/>
              </a:defRPr>
            </a:lvl7pPr>
            <a:lvl8pPr marL="3429000" indent="-228600" algn="l" rtl="0">
              <a:spcBef>
                <a:spcPts val="360"/>
              </a:spcBef>
              <a:buClr>
                <a:schemeClr val="dk2"/>
              </a:buClr>
              <a:buSzPct val="100000"/>
              <a:buFont typeface="Courier New"/>
              <a:buChar char="o"/>
              <a:defRPr sz="1800" b="0" i="0" u="none" strike="noStrike" cap="none" baseline="0">
                <a:solidFill>
                  <a:schemeClr val="dk2"/>
                </a:solidFill>
                <a:latin typeface="Trebuchet MS"/>
                <a:ea typeface="Trebuchet MS"/>
                <a:cs typeface="Trebuchet MS"/>
                <a:sym typeface="Trebuchet MS"/>
              </a:defRPr>
            </a:lvl8pPr>
            <a:lvl9pPr marL="3886200" indent="-228600" algn="l" rtl="0">
              <a:spcBef>
                <a:spcPts val="360"/>
              </a:spcBef>
              <a:buClr>
                <a:schemeClr val="dk2"/>
              </a:buClr>
              <a:buSzPct val="100000"/>
              <a:buFont typeface="Wingdings"/>
              <a:buChar char="§"/>
              <a:defRPr sz="1800" b="0" i="0" u="none" strike="noStrike" cap="none" baseline="0">
                <a:solidFill>
                  <a:schemeClr val="dk2"/>
                </a:solidFill>
                <a:latin typeface="Trebuchet MS"/>
                <a:ea typeface="Trebuchet MS"/>
                <a:cs typeface="Trebuchet MS"/>
                <a:sym typeface="Trebuchet M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4" Type="http://schemas.openxmlformats.org/officeDocument/2006/relationships/hyperlink" Target="http://ki-media.blogspot.com/2010/01/70-quake-hits-haiti-serious-loss-of.html" TargetMode="External"/><Relationship Id="rId4" Type="http://schemas.openxmlformats.org/officeDocument/2006/relationships/hyperlink" Target="https://docs.google.com/file/d/0B9S814qq0ahMemt4MXlxT3VSZkU/edit" TargetMode="External"/><Relationship Id="rId7" Type="http://schemas.openxmlformats.org/officeDocument/2006/relationships/hyperlink" Target="http://www.aees.org.au/Proceedings/2011_Papers/14-DANIELL_James-Atimeline.pdf" TargetMode="External"/><Relationship Id="rId11" Type="http://schemas.openxmlformats.org/officeDocument/2006/relationships/hyperlink" Target="http://www.indexmundi.com/g/r.aspx?t=50&amp;v=67" TargetMode="External"/><Relationship Id="rId1" Type="http://schemas.openxmlformats.org/officeDocument/2006/relationships/slideLayout" Target="../slideLayouts/slideLayout2.xml"/><Relationship Id="rId6" Type="http://schemas.openxmlformats.org/officeDocument/2006/relationships/hyperlink" Target="http://reliefweb.int/sites/reliefweb.int/files/resources/F2199BA948A360EA85257865006BF549-map.pdf" TargetMode="External"/><Relationship Id="rId8" Type="http://schemas.openxmlformats.org/officeDocument/2006/relationships/hyperlink" Target="http://www.monster-island.net/2010/02/2010-japanese-population-pyramid-and.html" TargetMode="External"/><Relationship Id="rId13" Type="http://schemas.openxmlformats.org/officeDocument/2006/relationships/hyperlink" Target="http://thf_media.s3.amazonaws.com/2011/pdf/sr0094.pdf" TargetMode="External"/><Relationship Id="rId10" Type="http://schemas.openxmlformats.org/officeDocument/2006/relationships/hyperlink" Target="http://www.oecd-ilibrary.org/sites/soc_glance-2011-en/06/02/g6_eq2-01.html?contentType=&amp;itemId=/content/chapter/soc_glance-2011-17-en&amp;containerItemId=/content/serial/19991290&amp;accessItemIds=/content/book/soc_glance-2011-en&amp;mimeType=text/html" TargetMode="External"/><Relationship Id="rId5" Type="http://schemas.openxmlformats.org/officeDocument/2006/relationships/hyperlink" Target="https://docs.google.com/file/d/0B9S814qq0ahMODdkMEozc29FVTg/edit" TargetMode="External"/><Relationship Id="rId15" Type="http://schemas.openxmlformats.org/officeDocument/2006/relationships/hyperlink" Target="http://news.bbc.co.uk/2/hi/americas/8466385.stm" TargetMode="External"/><Relationship Id="rId12" Type="http://schemas.openxmlformats.org/officeDocument/2006/relationships/hyperlink" Target="http://hdrstats.undp.org/images/explanations/JPN.pdf" TargetMode="External"/><Relationship Id="rId2" Type="http://schemas.openxmlformats.org/officeDocument/2006/relationships/notesSlide" Target="../notesSlides/notesSlide11.xml"/><Relationship Id="rId9" Type="http://schemas.openxmlformats.org/officeDocument/2006/relationships/hyperlink" Target="https://www.cia.gov/library/publications/the-world-factbook/geos/ja.html" TargetMode="External"/><Relationship Id="rId3" Type="http://schemas.openxmlformats.org/officeDocument/2006/relationships/hyperlink" Target="https://docs.google.com/file/d/0B9S814qq0ahMWnFyQUVSRnpXNVk/edit" TargetMode="External"/></Relationships>
</file>

<file path=ppt/slides/_rels/slide2.xml.rels><?xml version="1.0" encoding="UTF-8" standalone="yes"?>
<Relationships xmlns="http://schemas.openxmlformats.org/package/2006/relationships"><Relationship Id="rId4"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4" Type="http://schemas.openxmlformats.org/officeDocument/2006/relationships/image" Target="../media/image4.gif"/><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5.xml.rels><?xml version="1.0" encoding="UTF-8" standalone="yes"?>
<Relationships xmlns="http://schemas.openxmlformats.org/package/2006/relationships"><Relationship Id="rId4" Type="http://schemas.openxmlformats.org/officeDocument/2006/relationships/image" Target="../media/image6.jpeg"/><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4" Type="http://schemas.openxmlformats.org/officeDocument/2006/relationships/image" Target="../media/image8.jpeg"/><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7.jpeg"/></Relationships>
</file>

<file path=ppt/slides/_rels/slide7.xml.rels><?xml version="1.0" encoding="UTF-8" standalone="yes"?>
<Relationships xmlns="http://schemas.openxmlformats.org/package/2006/relationships"><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9.jpeg"/></Relationships>
</file>

<file path=ppt/slides/_rels/slide8.xml.rels><?xml version="1.0" encoding="UTF-8" standalone="yes"?>
<Relationships xmlns="http://schemas.openxmlformats.org/package/2006/relationships"><Relationship Id="rId4" Type="http://schemas.openxmlformats.org/officeDocument/2006/relationships/image" Target="../media/image12.png"/><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solidFill>
        <a:effectLst/>
      </p:bgPr>
    </p:bg>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311820" y="1028475"/>
            <a:ext cx="6130200" cy="1470000"/>
          </a:xfrm>
          <a:prstGeom prst="rect">
            <a:avLst/>
          </a:prstGeom>
        </p:spPr>
        <p:txBody>
          <a:bodyPr lIns="91425" tIns="91425" rIns="91425" bIns="91425" anchor="b" anchorCtr="0">
            <a:noAutofit/>
          </a:bodyPr>
          <a:lstStyle/>
          <a:p>
            <a:pPr lvl="0" rtl="0">
              <a:buNone/>
            </a:pPr>
            <a:r>
              <a:rPr lang="ja" i="1"/>
              <a:t>Population Vulnerability: </a:t>
            </a:r>
          </a:p>
          <a:p>
            <a:pPr>
              <a:buNone/>
            </a:pPr>
            <a:r>
              <a:rPr lang="ja" sz="3000"/>
              <a:t>Japan and Haiti Earthquakes</a:t>
            </a:r>
          </a:p>
        </p:txBody>
      </p:sp>
      <p:sp>
        <p:nvSpPr>
          <p:cNvPr id="37" name="Shape 37"/>
          <p:cNvSpPr txBox="1">
            <a:spLocks noGrp="1"/>
          </p:cNvSpPr>
          <p:nvPr>
            <p:ph type="subTitle" idx="1"/>
          </p:nvPr>
        </p:nvSpPr>
        <p:spPr>
          <a:xfrm>
            <a:off x="1182120" y="4327655"/>
            <a:ext cx="4389599" cy="925499"/>
          </a:xfrm>
          <a:prstGeom prst="rect">
            <a:avLst/>
          </a:prstGeom>
        </p:spPr>
        <p:txBody>
          <a:bodyPr lIns="91425" tIns="91425" rIns="91425" bIns="91425" anchor="t" anchorCtr="0">
            <a:noAutofit/>
          </a:bodyPr>
          <a:lstStyle/>
          <a:p>
            <a:pPr lvl="0" rtl="0">
              <a:buNone/>
            </a:pPr>
            <a:r>
              <a:rPr lang="ja" i="1"/>
              <a:t>... Mercy, Sunny, Alex, Wei, and Teru</a:t>
            </a:r>
          </a:p>
          <a:p>
            <a:pPr lvl="0" rtl="0">
              <a:buNone/>
            </a:pPr>
            <a:r>
              <a:rPr lang="ja" i="1"/>
              <a:t>     ... IB1 Geography </a:t>
            </a:r>
          </a:p>
          <a:p>
            <a:pPr>
              <a:buNone/>
            </a:pPr>
            <a:r>
              <a:rPr lang="ja" i="1"/>
              <a:t>           ... April 2013</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000000"/>
        </a:solidFill>
        <a:effectLst/>
      </p:bgPr>
    </p:bg>
    <p:spTree>
      <p:nvGrpSpPr>
        <p:cNvPr id="1" name="Shape 132"/>
        <p:cNvGrpSpPr/>
        <p:nvPr/>
      </p:nvGrpSpPr>
      <p:grpSpPr>
        <a:xfrm>
          <a:off x="0" y="0"/>
          <a:ext cx="0" cy="0"/>
          <a:chOff x="0" y="0"/>
          <a:chExt cx="0" cy="0"/>
        </a:xfrm>
      </p:grpSpPr>
      <p:sp>
        <p:nvSpPr>
          <p:cNvPr id="133" name="Shape 133"/>
          <p:cNvSpPr/>
          <p:nvPr/>
        </p:nvSpPr>
        <p:spPr>
          <a:xfrm>
            <a:off x="126925" y="122375"/>
            <a:ext cx="8788176" cy="6531407"/>
          </a:xfrm>
          <a:prstGeom prst="lightningBolt">
            <a:avLst/>
          </a:prstGeom>
          <a:solidFill>
            <a:srgbClr val="F1C232"/>
          </a:solidFill>
          <a:ln w="1143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34" name="Shape 134"/>
          <p:cNvSpPr txBox="1">
            <a:spLocks noGrp="1"/>
          </p:cNvSpPr>
          <p:nvPr>
            <p:ph type="title"/>
          </p:nvPr>
        </p:nvSpPr>
        <p:spPr>
          <a:xfrm rot="-307670">
            <a:off x="225303" y="2963701"/>
            <a:ext cx="8693392" cy="1143060"/>
          </a:xfrm>
          <a:prstGeom prst="rect">
            <a:avLst/>
          </a:prstGeom>
          <a:solidFill>
            <a:srgbClr val="EAD1DC"/>
          </a:solidFill>
          <a:ln w="76200" cap="flat">
            <a:solidFill>
              <a:srgbClr val="000000"/>
            </a:solidFill>
            <a:prstDash val="solid"/>
            <a:round/>
            <a:headEnd type="none" w="med" len="med"/>
            <a:tailEnd type="none" w="med" len="med"/>
          </a:ln>
        </p:spPr>
        <p:txBody>
          <a:bodyPr lIns="91425" tIns="91425" rIns="91425" bIns="91425" anchor="b" anchorCtr="0">
            <a:noAutofit/>
          </a:bodyPr>
          <a:lstStyle/>
          <a:p>
            <a:pPr>
              <a:buNone/>
            </a:pPr>
            <a:r>
              <a:rPr lang="ja" sz="4500" dirty="0">
                <a:latin typeface="Courier New"/>
                <a:ea typeface="Courier New"/>
                <a:cs typeface="Courier New"/>
                <a:sym typeface="Courier New"/>
              </a:rPr>
              <a:t>VULNERABILITY + HAZARD</a:t>
            </a:r>
          </a:p>
        </p:txBody>
      </p:sp>
      <p:sp>
        <p:nvSpPr>
          <p:cNvPr id="135" name="Shape 135"/>
          <p:cNvSpPr txBox="1"/>
          <p:nvPr/>
        </p:nvSpPr>
        <p:spPr>
          <a:xfrm rot="378573">
            <a:off x="1691397" y="2072737"/>
            <a:ext cx="3035486" cy="999681"/>
          </a:xfrm>
          <a:prstGeom prst="rect">
            <a:avLst/>
          </a:prstGeom>
          <a:solidFill>
            <a:srgbClr val="FFFFFF"/>
          </a:solidFill>
          <a:ln w="76200" cap="flat">
            <a:solidFill>
              <a:srgbClr val="000000"/>
            </a:solidFill>
            <a:prstDash val="solid"/>
            <a:round/>
            <a:headEnd type="none" w="med" len="med"/>
            <a:tailEnd type="none" w="med" len="med"/>
          </a:ln>
        </p:spPr>
        <p:txBody>
          <a:bodyPr lIns="91425" tIns="91425" rIns="91425" bIns="91425" anchor="ctr" anchorCtr="0">
            <a:noAutofit/>
          </a:bodyPr>
          <a:lstStyle/>
          <a:p>
            <a:pPr lvl="0" rtl="0">
              <a:buNone/>
            </a:pPr>
            <a:r>
              <a:rPr lang="ja" sz="6000" b="1">
                <a:solidFill>
                  <a:schemeClr val="dk1"/>
                </a:solidFill>
                <a:latin typeface="Courier New"/>
                <a:ea typeface="Courier New"/>
                <a:cs typeface="Courier New"/>
                <a:sym typeface="Courier New"/>
              </a:rPr>
              <a:t>RISK = </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274E13"/>
        </a:solidFill>
        <a:effectLst/>
      </p:bgPr>
    </p:bg>
    <p:spTree>
      <p:nvGrpSpPr>
        <p:cNvPr id="1" name="Shape 139"/>
        <p:cNvGrpSpPr/>
        <p:nvPr/>
      </p:nvGrpSpPr>
      <p:grpSpPr>
        <a:xfrm>
          <a:off x="0" y="0"/>
          <a:ext cx="0" cy="0"/>
          <a:chOff x="0" y="0"/>
          <a:chExt cx="0" cy="0"/>
        </a:xfrm>
      </p:grpSpPr>
      <p:sp>
        <p:nvSpPr>
          <p:cNvPr id="140" name="Shape 140"/>
          <p:cNvSpPr txBox="1">
            <a:spLocks noGrp="1"/>
          </p:cNvSpPr>
          <p:nvPr>
            <p:ph type="body" idx="1"/>
          </p:nvPr>
        </p:nvSpPr>
        <p:spPr>
          <a:xfrm>
            <a:off x="267408" y="942829"/>
            <a:ext cx="8710500" cy="6702600"/>
          </a:xfrm>
          <a:prstGeom prst="rect">
            <a:avLst/>
          </a:prstGeom>
        </p:spPr>
        <p:txBody>
          <a:bodyPr lIns="91425" tIns="91425" rIns="91425" bIns="91425" anchor="t" anchorCtr="0">
            <a:noAutofit/>
          </a:bodyPr>
          <a:lstStyle/>
          <a:p>
            <a:pPr lvl="0" rtl="0">
              <a:buNone/>
            </a:pPr>
            <a:r>
              <a:rPr lang="ja" sz="1200" i="1" u="sng">
                <a:solidFill>
                  <a:srgbClr val="D9EAD3"/>
                </a:solidFill>
                <a:hlinkClick r:id="rId3"/>
              </a:rPr>
              <a:t>https://docs.google.com/file/d/0B9S814qq0ahMWnFyQUVSRnpXNVk/edit</a:t>
            </a:r>
          </a:p>
          <a:p>
            <a:pPr lvl="0" rtl="0">
              <a:buNone/>
            </a:pPr>
            <a:r>
              <a:rPr lang="ja" sz="1200" i="1" u="sng">
                <a:solidFill>
                  <a:srgbClr val="D9EAD3"/>
                </a:solidFill>
                <a:hlinkClick r:id="rId4"/>
              </a:rPr>
              <a:t>https://docs.google.com/file/d/0B9S814qq0ahMemt4MXlxT3VSZkU/edit</a:t>
            </a:r>
          </a:p>
          <a:p>
            <a:pPr lvl="0" rtl="0">
              <a:buNone/>
            </a:pPr>
            <a:r>
              <a:rPr lang="ja" sz="1200" i="1" u="sng">
                <a:solidFill>
                  <a:srgbClr val="D9EAD3"/>
                </a:solidFill>
                <a:hlinkClick r:id="rId5"/>
              </a:rPr>
              <a:t>https://docs.google.com/file/d/0B9S814qq0ahMODdkMEozc29FVTg/edit</a:t>
            </a:r>
          </a:p>
          <a:p>
            <a:pPr lvl="0" rtl="0">
              <a:buNone/>
            </a:pPr>
            <a:r>
              <a:rPr lang="ja" sz="1200" i="1">
                <a:solidFill>
                  <a:srgbClr val="D9EAD3"/>
                </a:solidFill>
              </a:rPr>
              <a:t>http://www.dec.org.uk/haiti-earthquake-facts-and-figures</a:t>
            </a:r>
          </a:p>
          <a:p>
            <a:pPr lvl="0" rtl="0">
              <a:buNone/>
            </a:pPr>
            <a:r>
              <a:rPr lang="ja" sz="1200" i="1" u="sng">
                <a:solidFill>
                  <a:srgbClr val="D9EAD3"/>
                </a:solidFill>
                <a:hlinkClick r:id="rId6"/>
              </a:rPr>
              <a:t>http://reliefweb.int/sites/reliefweb.int/files/resources/F2199BA948A360EA85257865006BF549-map.pdf</a:t>
            </a:r>
          </a:p>
          <a:p>
            <a:pPr lvl="0" rtl="0">
              <a:buNone/>
            </a:pPr>
            <a:r>
              <a:rPr lang="ja" sz="1200" i="1" u="sng">
                <a:solidFill>
                  <a:srgbClr val="D9EAD3"/>
                </a:solidFill>
                <a:hlinkClick r:id="rId7"/>
              </a:rPr>
              <a:t>http://www.aees.org.au/Proceedings/2011_Papers/14-DANIELL_James-Atimeline.pdf</a:t>
            </a:r>
          </a:p>
          <a:p>
            <a:pPr lvl="0" rtl="0">
              <a:buNone/>
            </a:pPr>
            <a:r>
              <a:rPr lang="ja" sz="1200" i="1" u="sng">
                <a:solidFill>
                  <a:srgbClr val="D9EAD3"/>
                </a:solidFill>
                <a:hlinkClick r:id="rId8"/>
              </a:rPr>
              <a:t>www.monster-island.net</a:t>
            </a:r>
          </a:p>
          <a:p>
            <a:pPr lvl="0" rtl="0">
              <a:buNone/>
            </a:pPr>
            <a:r>
              <a:rPr lang="ja" sz="1200" i="1">
                <a:solidFill>
                  <a:srgbClr val="D9EAD3"/>
                </a:solidFill>
              </a:rPr>
              <a:t>http://hdrstats.undp.org/en/countries/profiles/HTI.html</a:t>
            </a:r>
          </a:p>
          <a:p>
            <a:pPr lvl="0" rtl="0">
              <a:buNone/>
            </a:pPr>
            <a:r>
              <a:rPr lang="ja" sz="1200" i="1">
                <a:solidFill>
                  <a:srgbClr val="D9EAD3"/>
                </a:solidFill>
              </a:rPr>
              <a:t>http://factsanddetails.com/japan.php?itemid=2285&amp;catid=26&amp;subcatid=160</a:t>
            </a:r>
          </a:p>
          <a:p>
            <a:pPr lvl="0" rtl="0">
              <a:buNone/>
            </a:pPr>
            <a:r>
              <a:rPr lang="ja" sz="1200" i="1" u="sng">
                <a:solidFill>
                  <a:srgbClr val="D9EAD3"/>
                </a:solidFill>
                <a:hlinkClick r:id="rId9"/>
              </a:rPr>
              <a:t>https://www.cia.gov/library/publications/the-world-factbook/geos/ja.html</a:t>
            </a:r>
          </a:p>
          <a:p>
            <a:pPr lvl="0" rtl="0">
              <a:buNone/>
            </a:pPr>
            <a:r>
              <a:rPr lang="ja" sz="1200" i="1">
                <a:solidFill>
                  <a:srgbClr val="D9EAD3"/>
                </a:solidFill>
              </a:rPr>
              <a:t>http://www.cjr.org/behind_the_news/one_year_later_haitian_earthqu.php?page=all</a:t>
            </a:r>
          </a:p>
          <a:p>
            <a:pPr lvl="0" rtl="0">
              <a:buNone/>
            </a:pPr>
            <a:r>
              <a:rPr lang="ja" sz="1200" u="sng">
                <a:solidFill>
                  <a:srgbClr val="D9EAD3"/>
                </a:solidFill>
                <a:hlinkClick r:id="rId10"/>
              </a:rPr>
              <a:t>http://www.oecd-ilibrary.org/sites/soc_glance-2011-en/06/02/g6_eq2-01.html?contentType=&amp;itemId=/content/chapter/soc_glance-2011-17-en&amp;containerItemId=/content/serial/19991290&amp;accessItemIds=/content/book/soc_glance-2011-en&amp;mimeType=text/html</a:t>
            </a:r>
          </a:p>
          <a:p>
            <a:pPr lvl="0" rtl="0">
              <a:buNone/>
            </a:pPr>
            <a:r>
              <a:rPr lang="ja" sz="1200" u="sng">
                <a:solidFill>
                  <a:srgbClr val="D9EAD3"/>
                </a:solidFill>
                <a:hlinkClick r:id="rId11"/>
              </a:rPr>
              <a:t>http://www.indexmundi.com/g/r.aspx?t=50&amp;v=67</a:t>
            </a:r>
          </a:p>
          <a:p>
            <a:pPr lvl="0" rtl="0">
              <a:buNone/>
            </a:pPr>
            <a:r>
              <a:rPr lang="ja" sz="1200" u="sng">
                <a:solidFill>
                  <a:srgbClr val="D9EAD3"/>
                </a:solidFill>
                <a:hlinkClick r:id="rId12"/>
              </a:rPr>
              <a:t>http://hdrstats.undp.org/images/explanations/JPN.pdf</a:t>
            </a:r>
          </a:p>
          <a:p>
            <a:pPr lvl="0" rtl="0">
              <a:buNone/>
            </a:pPr>
            <a:r>
              <a:rPr lang="ja" sz="1200" u="sng">
                <a:solidFill>
                  <a:srgbClr val="D9EAD3"/>
                </a:solidFill>
                <a:hlinkClick r:id="rId13"/>
              </a:rPr>
              <a:t>http://thf_media.s3.amazonaws.com/2011/pdf/sr0094.pdf</a:t>
            </a:r>
          </a:p>
          <a:p>
            <a:pPr lvl="0" rtl="0">
              <a:buNone/>
            </a:pPr>
            <a:r>
              <a:rPr lang="ja" sz="1100" u="sng">
                <a:solidFill>
                  <a:schemeClr val="hlink"/>
                </a:solidFill>
                <a:latin typeface="Arial"/>
                <a:ea typeface="Arial"/>
                <a:cs typeface="Arial"/>
                <a:sym typeface="Arial"/>
                <a:hlinkClick r:id="rId14"/>
              </a:rPr>
              <a:t>http://ki-media.blogspot.com/2010/01/70-quake-hits-haiti-serious-loss-of.html</a:t>
            </a:r>
          </a:p>
          <a:p>
            <a:pPr lvl="0" rtl="0">
              <a:buNone/>
            </a:pPr>
            <a:r>
              <a:rPr lang="ja" sz="1100" u="sng">
                <a:solidFill>
                  <a:schemeClr val="hlink"/>
                </a:solidFill>
                <a:latin typeface="Arial"/>
                <a:ea typeface="Arial"/>
                <a:cs typeface="Arial"/>
                <a:sym typeface="Arial"/>
                <a:hlinkClick r:id="rId15"/>
              </a:rPr>
              <a:t>http://news.bbc.co.uk/2/hi/americas/8466385.stm</a:t>
            </a:r>
          </a:p>
        </p:txBody>
      </p:sp>
      <p:sp>
        <p:nvSpPr>
          <p:cNvPr id="141" name="Shape 141"/>
          <p:cNvSpPr txBox="1">
            <a:spLocks noGrp="1"/>
          </p:cNvSpPr>
          <p:nvPr>
            <p:ph type="title"/>
          </p:nvPr>
        </p:nvSpPr>
        <p:spPr>
          <a:xfrm>
            <a:off x="457200" y="274637"/>
            <a:ext cx="8229600" cy="736199"/>
          </a:xfrm>
          <a:prstGeom prst="rect">
            <a:avLst/>
          </a:prstGeom>
        </p:spPr>
        <p:txBody>
          <a:bodyPr lIns="91425" tIns="91425" rIns="91425" bIns="91425" anchor="b" anchorCtr="0">
            <a:noAutofit/>
          </a:bodyPr>
          <a:lstStyle/>
          <a:p>
            <a:pPr algn="ctr">
              <a:buNone/>
            </a:pPr>
            <a:r>
              <a:rPr lang="ja">
                <a:solidFill>
                  <a:srgbClr val="FFF2CC"/>
                </a:solidFill>
              </a:rPr>
              <a:t>Bibliography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27BA0"/>
        </a:solidFill>
        <a:effectLst/>
      </p:bgPr>
    </p:bg>
    <p:spTree>
      <p:nvGrpSpPr>
        <p:cNvPr id="1" name="Shape 41"/>
        <p:cNvGrpSpPr/>
        <p:nvPr/>
      </p:nvGrpSpPr>
      <p:grpSpPr>
        <a:xfrm>
          <a:off x="0" y="0"/>
          <a:ext cx="0" cy="0"/>
          <a:chOff x="0" y="0"/>
          <a:chExt cx="0" cy="0"/>
        </a:xfrm>
      </p:grpSpPr>
      <p:sp>
        <p:nvSpPr>
          <p:cNvPr id="42" name="Shape 42"/>
          <p:cNvSpPr/>
          <p:nvPr/>
        </p:nvSpPr>
        <p:spPr>
          <a:xfrm rot="-40">
            <a:off x="4940280" y="291079"/>
            <a:ext cx="3880774" cy="6275841"/>
          </a:xfrm>
          <a:prstGeom prst="rect">
            <a:avLst/>
          </a:prstGeom>
          <a:blipFill>
            <a:blip r:embed="rId3"/>
            <a:stretch>
              <a:fillRect/>
            </a:stretch>
          </a:blipFill>
          <a:ln>
            <a:noFill/>
          </a:ln>
        </p:spPr>
      </p:sp>
      <p:sp>
        <p:nvSpPr>
          <p:cNvPr id="43" name="Shape 43"/>
          <p:cNvSpPr/>
          <p:nvPr/>
        </p:nvSpPr>
        <p:spPr>
          <a:xfrm rot="21468">
            <a:off x="283669" y="2431088"/>
            <a:ext cx="4372426" cy="4122243"/>
          </a:xfrm>
          <a:prstGeom prst="rect">
            <a:avLst/>
          </a:prstGeom>
          <a:blipFill>
            <a:blip r:embed="rId4"/>
            <a:stretch>
              <a:fillRect/>
            </a:stretch>
          </a:blipFill>
          <a:ln>
            <a:noFill/>
          </a:ln>
        </p:spPr>
      </p:sp>
      <p:sp>
        <p:nvSpPr>
          <p:cNvPr id="44" name="Shape 44"/>
          <p:cNvSpPr/>
          <p:nvPr/>
        </p:nvSpPr>
        <p:spPr>
          <a:xfrm>
            <a:off x="380000" y="452375"/>
            <a:ext cx="4143899" cy="1762499"/>
          </a:xfrm>
          <a:prstGeom prst="rect">
            <a:avLst/>
          </a:prstGeom>
          <a:solidFill>
            <a:srgbClr val="FFFFFF"/>
          </a:solidFill>
          <a:ln w="1143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45" name="Shape 45"/>
          <p:cNvSpPr txBox="1"/>
          <p:nvPr/>
        </p:nvSpPr>
        <p:spPr>
          <a:xfrm>
            <a:off x="503525" y="589350"/>
            <a:ext cx="3906899" cy="457200"/>
          </a:xfrm>
          <a:prstGeom prst="rect">
            <a:avLst/>
          </a:prstGeom>
          <a:noFill/>
        </p:spPr>
        <p:txBody>
          <a:bodyPr lIns="91425" tIns="91425" rIns="91425" bIns="91425" anchor="t" anchorCtr="0">
            <a:noAutofit/>
          </a:bodyPr>
          <a:lstStyle/>
          <a:p>
            <a:pPr lvl="0" rtl="0">
              <a:buNone/>
            </a:pPr>
            <a:r>
              <a:rPr lang="ja" sz="3000" i="1"/>
              <a:t>Area maps - location and plate tectonics</a:t>
            </a:r>
          </a:p>
          <a:p>
            <a:pPr>
              <a:buNone/>
            </a:pPr>
            <a:r>
              <a:rPr lang="ja" sz="3000" i="1"/>
              <a:t>...................................</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20124D"/>
        </a:solidFill>
        <a:effectLst/>
      </p:bgPr>
    </p:bg>
    <p:spTree>
      <p:nvGrpSpPr>
        <p:cNvPr id="1" name="Shape 49"/>
        <p:cNvGrpSpPr/>
        <p:nvPr/>
      </p:nvGrpSpPr>
      <p:grpSpPr>
        <a:xfrm>
          <a:off x="0" y="0"/>
          <a:ext cx="0" cy="0"/>
          <a:chOff x="0" y="0"/>
          <a:chExt cx="0" cy="0"/>
        </a:xfrm>
      </p:grpSpPr>
      <p:graphicFrame>
        <p:nvGraphicFramePr>
          <p:cNvPr id="50" name="Shape 50"/>
          <p:cNvGraphicFramePr/>
          <p:nvPr/>
        </p:nvGraphicFramePr>
        <p:xfrm>
          <a:off x="157262" y="917447"/>
          <a:ext cx="8829475" cy="5184855"/>
        </p:xfrm>
        <a:graphic>
          <a:graphicData uri="http://schemas.openxmlformats.org/drawingml/2006/table">
            <a:tbl>
              <a:tblPr>
                <a:noFill/>
                <a:tableStyleId>{A915EA82-627D-46BF-B021-A1679353B1D1}</a:tableStyleId>
              </a:tblPr>
              <a:tblGrid>
                <a:gridCol w="1778650"/>
                <a:gridCol w="3481800"/>
                <a:gridCol w="3569025"/>
              </a:tblGrid>
              <a:tr h="850350">
                <a:tc>
                  <a:txBody>
                    <a:bodyPr/>
                    <a:lstStyle/>
                    <a:p>
                      <a:endParaRP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buNone/>
                      </a:pPr>
                      <a:r>
                        <a:rPr lang="ja" sz="2400" b="1" i="1">
                          <a:solidFill>
                            <a:srgbClr val="FFFFFF"/>
                          </a:solidFill>
                        </a:rPr>
                        <a:t>2010 Haitian Earthquake</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D85C6"/>
                    </a:solidFill>
                  </a:tcPr>
                </a:tc>
                <a:tc>
                  <a:txBody>
                    <a:bodyPr/>
                    <a:lstStyle/>
                    <a:p>
                      <a:pPr>
                        <a:buNone/>
                      </a:pPr>
                      <a:r>
                        <a:rPr lang="ja" sz="2400" b="1" i="1">
                          <a:solidFill>
                            <a:srgbClr val="FFFFFF"/>
                          </a:solidFill>
                        </a:rPr>
                        <a:t>2011 Tohoku Japanese Earthquake</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D85C6"/>
                    </a:solidFill>
                  </a:tcPr>
                </a:tc>
              </a:tr>
              <a:tr h="1269925">
                <a:tc>
                  <a:txBody>
                    <a:bodyPr/>
                    <a:lstStyle/>
                    <a:p>
                      <a:pPr>
                        <a:buNone/>
                      </a:pPr>
                      <a:r>
                        <a:rPr lang="ja" sz="2400" u="sng">
                          <a:solidFill>
                            <a:srgbClr val="FFFFFF"/>
                          </a:solidFill>
                          <a:latin typeface="Trebuchet MS"/>
                          <a:ea typeface="Trebuchet MS"/>
                          <a:cs typeface="Trebuchet MS"/>
                          <a:sym typeface="Trebuchet MS"/>
                        </a:rPr>
                        <a:t>Spatial extent: </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8761D"/>
                    </a:solidFill>
                  </a:tcPr>
                </a:tc>
                <a:tc>
                  <a:txBody>
                    <a:bodyPr/>
                    <a:lstStyle/>
                    <a:p>
                      <a:pPr>
                        <a:buNone/>
                      </a:pPr>
                      <a:r>
                        <a:rPr lang="ja" sz="2400">
                          <a:solidFill>
                            <a:srgbClr val="FFFFFF"/>
                          </a:solidFill>
                          <a:latin typeface="Trebuchet MS"/>
                          <a:ea typeface="Trebuchet MS"/>
                          <a:cs typeface="Trebuchet MS"/>
                          <a:sym typeface="Trebuchet MS"/>
                        </a:rPr>
                        <a:t>Epicenter 25 km from Port-au-Prince</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buNone/>
                      </a:pPr>
                      <a:r>
                        <a:rPr lang="ja" sz="2400" u="sng">
                          <a:solidFill>
                            <a:srgbClr val="FFFFFF"/>
                          </a:solidFill>
                          <a:latin typeface="Trebuchet MS"/>
                          <a:ea typeface="Trebuchet MS"/>
                          <a:cs typeface="Trebuchet MS"/>
                          <a:sym typeface="Trebuchet MS"/>
                        </a:rPr>
                        <a:t>E</a:t>
                      </a:r>
                      <a:r>
                        <a:rPr lang="ja" sz="2400">
                          <a:solidFill>
                            <a:srgbClr val="FFFFFF"/>
                          </a:solidFill>
                          <a:latin typeface="Trebuchet MS"/>
                          <a:ea typeface="Trebuchet MS"/>
                          <a:cs typeface="Trebuchet MS"/>
                          <a:sym typeface="Trebuchet MS"/>
                        </a:rPr>
                        <a:t>picentre was 70 kilometres off coast of Japan.</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42650">
                <a:tc>
                  <a:txBody>
                    <a:bodyPr/>
                    <a:lstStyle/>
                    <a:p>
                      <a:pPr>
                        <a:buNone/>
                      </a:pPr>
                      <a:r>
                        <a:rPr lang="ja" sz="2400" u="sng">
                          <a:solidFill>
                            <a:srgbClr val="FFFFFF"/>
                          </a:solidFill>
                          <a:latin typeface="Trebuchet MS"/>
                          <a:ea typeface="Trebuchet MS"/>
                          <a:cs typeface="Trebuchet MS"/>
                          <a:sym typeface="Trebuchet MS"/>
                        </a:rPr>
                        <a:t>Magnitude:</a:t>
                      </a:r>
                      <a:r>
                        <a:rPr lang="ja" sz="2400">
                          <a:solidFill>
                            <a:srgbClr val="FFFFFF"/>
                          </a:solidFill>
                          <a:latin typeface="Trebuchet MS"/>
                          <a:ea typeface="Trebuchet MS"/>
                          <a:cs typeface="Trebuchet MS"/>
                          <a:sym typeface="Trebuchet MS"/>
                        </a:rPr>
                        <a:t> </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8761D"/>
                    </a:solidFill>
                  </a:tcPr>
                </a:tc>
                <a:tc>
                  <a:txBody>
                    <a:bodyPr/>
                    <a:lstStyle/>
                    <a:p>
                      <a:pPr>
                        <a:buNone/>
                      </a:pPr>
                      <a:r>
                        <a:rPr lang="ja" sz="2400" i="1">
                          <a:solidFill>
                            <a:srgbClr val="FFFFFF"/>
                          </a:solidFill>
                          <a:latin typeface="Trebuchet MS"/>
                          <a:ea typeface="Trebuchet MS"/>
                          <a:cs typeface="Trebuchet MS"/>
                          <a:sym typeface="Trebuchet MS"/>
                        </a:rPr>
                        <a:t>7.0 (Richter scale)</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buNone/>
                      </a:pPr>
                      <a:r>
                        <a:rPr lang="ja" sz="2400">
                          <a:solidFill>
                            <a:srgbClr val="FFFFFF"/>
                          </a:solidFill>
                          <a:latin typeface="Trebuchet MS"/>
                          <a:ea typeface="Trebuchet MS"/>
                          <a:cs typeface="Trebuchet MS"/>
                          <a:sym typeface="Trebuchet MS"/>
                        </a:rPr>
                        <a:t>9.0 (Richter scale)</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1344525">
                <a:tc>
                  <a:txBody>
                    <a:bodyPr/>
                    <a:lstStyle/>
                    <a:p>
                      <a:pPr>
                        <a:buNone/>
                      </a:pPr>
                      <a:r>
                        <a:rPr lang="ja" sz="2400" u="sng">
                          <a:solidFill>
                            <a:srgbClr val="FFFFFF"/>
                          </a:solidFill>
                          <a:latin typeface="Trebuchet MS"/>
                          <a:ea typeface="Trebuchet MS"/>
                          <a:cs typeface="Trebuchet MS"/>
                          <a:sym typeface="Trebuchet MS"/>
                        </a:rPr>
                        <a:t>Speed of Onset:</a:t>
                      </a:r>
                      <a:r>
                        <a:rPr lang="ja" sz="2400">
                          <a:solidFill>
                            <a:srgbClr val="FFFFFF"/>
                          </a:solidFill>
                          <a:latin typeface="Trebuchet MS"/>
                          <a:ea typeface="Trebuchet MS"/>
                          <a:cs typeface="Trebuchet MS"/>
                          <a:sym typeface="Trebuchet MS"/>
                        </a:rPr>
                        <a:t> </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8761D"/>
                    </a:solidFill>
                  </a:tcPr>
                </a:tc>
                <a:tc>
                  <a:txBody>
                    <a:bodyPr/>
                    <a:lstStyle/>
                    <a:p>
                      <a:pPr lvl="0" rtl="0">
                        <a:spcBef>
                          <a:spcPts val="600"/>
                        </a:spcBef>
                        <a:buClr>
                          <a:srgbClr val="000000"/>
                        </a:buClr>
                        <a:buSzPct val="45833"/>
                        <a:buFont typeface="Arial"/>
                        <a:buNone/>
                      </a:pPr>
                      <a:r>
                        <a:rPr lang="ja" sz="2400">
                          <a:solidFill>
                            <a:srgbClr val="FFFFFF"/>
                          </a:solidFill>
                          <a:latin typeface="Trebuchet MS"/>
                          <a:ea typeface="Trebuchet MS"/>
                          <a:cs typeface="Trebuchet MS"/>
                          <a:sym typeface="Trebuchet MS"/>
                        </a:rPr>
                        <a:t>No warning signal - eyewitnesses say "suddenly"</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buNone/>
                      </a:pPr>
                      <a:r>
                        <a:rPr lang="ja" sz="2400">
                          <a:solidFill>
                            <a:srgbClr val="FFFFFF"/>
                          </a:solidFill>
                          <a:latin typeface="Trebuchet MS"/>
                          <a:ea typeface="Trebuchet MS"/>
                          <a:cs typeface="Trebuchet MS"/>
                          <a:sym typeface="Trebuchet MS"/>
                        </a:rPr>
                        <a:t>1 min Tokyo Warning Signal.</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42650">
                <a:tc>
                  <a:txBody>
                    <a:bodyPr/>
                    <a:lstStyle/>
                    <a:p>
                      <a:pPr>
                        <a:buNone/>
                      </a:pPr>
                      <a:r>
                        <a:rPr lang="ja" sz="2400" u="sng">
                          <a:solidFill>
                            <a:srgbClr val="FFFFFF"/>
                          </a:solidFill>
                          <a:latin typeface="Trebuchet MS"/>
                          <a:ea typeface="Trebuchet MS"/>
                          <a:cs typeface="Trebuchet MS"/>
                          <a:sym typeface="Trebuchet MS"/>
                        </a:rPr>
                        <a:t>Duration:</a:t>
                      </a:r>
                      <a:r>
                        <a:rPr lang="ja" sz="2400">
                          <a:solidFill>
                            <a:srgbClr val="FFFFFF"/>
                          </a:solidFill>
                          <a:latin typeface="Trebuchet MS"/>
                          <a:ea typeface="Trebuchet MS"/>
                          <a:cs typeface="Trebuchet MS"/>
                          <a:sym typeface="Trebuchet MS"/>
                        </a:rPr>
                        <a:t> </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8761D"/>
                    </a:solidFill>
                  </a:tcPr>
                </a:tc>
                <a:tc>
                  <a:txBody>
                    <a:bodyPr/>
                    <a:lstStyle/>
                    <a:p>
                      <a:pPr>
                        <a:buNone/>
                      </a:pPr>
                      <a:r>
                        <a:rPr lang="ja" sz="2400" i="1">
                          <a:solidFill>
                            <a:srgbClr val="FFFFFF"/>
                          </a:solidFill>
                          <a:latin typeface="Trebuchet MS"/>
                          <a:ea typeface="Trebuchet MS"/>
                          <a:cs typeface="Trebuchet MS"/>
                          <a:sym typeface="Trebuchet MS"/>
                        </a:rPr>
                        <a:t>30-40 seconds</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buNone/>
                      </a:pPr>
                      <a:r>
                        <a:rPr lang="ja" sz="2400">
                          <a:solidFill>
                            <a:srgbClr val="FFFFFF"/>
                          </a:solidFill>
                          <a:latin typeface="Trebuchet MS"/>
                          <a:ea typeface="Trebuchet MS"/>
                          <a:cs typeface="Trebuchet MS"/>
                          <a:sym typeface="Trebuchet MS"/>
                        </a:rPr>
                        <a:t>6 min</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r h="542650">
                <a:tc>
                  <a:txBody>
                    <a:bodyPr/>
                    <a:lstStyle/>
                    <a:p>
                      <a:pPr>
                        <a:buNone/>
                      </a:pPr>
                      <a:r>
                        <a:rPr lang="ja" sz="2400" u="sng">
                          <a:solidFill>
                            <a:srgbClr val="FFFFFF"/>
                          </a:solidFill>
                          <a:latin typeface="Trebuchet MS"/>
                          <a:ea typeface="Trebuchet MS"/>
                          <a:cs typeface="Trebuchet MS"/>
                          <a:sym typeface="Trebuchet MS"/>
                        </a:rPr>
                        <a:t>Fatalities:</a:t>
                      </a:r>
                      <a:r>
                        <a:rPr lang="ja" sz="2400">
                          <a:solidFill>
                            <a:srgbClr val="FFFFFF"/>
                          </a:solidFill>
                          <a:latin typeface="Trebuchet MS"/>
                          <a:ea typeface="Trebuchet MS"/>
                          <a:cs typeface="Trebuchet MS"/>
                          <a:sym typeface="Trebuchet MS"/>
                        </a:rPr>
                        <a:t> </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solidFill>
                      <a:srgbClr val="38761D"/>
                    </a:solidFill>
                  </a:tcPr>
                </a:tc>
                <a:tc>
                  <a:txBody>
                    <a:bodyPr/>
                    <a:lstStyle/>
                    <a:p>
                      <a:pPr>
                        <a:buNone/>
                      </a:pPr>
                      <a:r>
                        <a:rPr lang="ja" sz="2400">
                          <a:solidFill>
                            <a:srgbClr val="FFFFFF"/>
                          </a:solidFill>
                          <a:latin typeface="Trebuchet MS"/>
                          <a:ea typeface="Trebuchet MS"/>
                          <a:cs typeface="Trebuchet MS"/>
                          <a:sym typeface="Trebuchet MS"/>
                        </a:rPr>
                        <a:t>46,000-318,000</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c>
                  <a:txBody>
                    <a:bodyPr/>
                    <a:lstStyle/>
                    <a:p>
                      <a:pPr>
                        <a:buNone/>
                      </a:pPr>
                      <a:r>
                        <a:rPr lang="ja" sz="2400">
                          <a:solidFill>
                            <a:srgbClr val="FFFFFF"/>
                          </a:solidFill>
                          <a:latin typeface="Trebuchet MS"/>
                          <a:ea typeface="Trebuchet MS"/>
                          <a:cs typeface="Trebuchet MS"/>
                          <a:sym typeface="Trebuchet MS"/>
                        </a:rPr>
                        <a:t>28,000 dead or missing</a:t>
                      </a:r>
                    </a:p>
                  </a:txBody>
                  <a:tcPr marL="91425" marR="91425" marT="91425" marB="91425">
                    <a:lnL w="28575" cap="flat">
                      <a:solidFill>
                        <a:srgbClr val="FFFFFF"/>
                      </a:solidFill>
                      <a:prstDash val="solid"/>
                      <a:round/>
                      <a:headEnd type="none" w="med" len="med"/>
                      <a:tailEnd type="none" w="med" len="med"/>
                    </a:lnL>
                    <a:lnR w="28575" cap="flat">
                      <a:solidFill>
                        <a:srgbClr val="FFFFFF"/>
                      </a:solidFill>
                      <a:prstDash val="solid"/>
                      <a:round/>
                      <a:headEnd type="none" w="med" len="med"/>
                      <a:tailEnd type="none" w="med" len="med"/>
                    </a:lnR>
                    <a:lnT w="28575" cap="flat">
                      <a:solidFill>
                        <a:srgbClr val="FFFFFF"/>
                      </a:solidFill>
                      <a:prstDash val="solid"/>
                      <a:round/>
                      <a:headEnd type="none" w="med" len="med"/>
                      <a:tailEnd type="none" w="med" len="med"/>
                    </a:lnT>
                    <a:lnB w="28575" cap="flat">
                      <a:solidFill>
                        <a:srgbClr val="FFFFFF"/>
                      </a:solidFill>
                      <a:prstDash val="solid"/>
                      <a:round/>
                      <a:headEnd type="none" w="med" len="med"/>
                      <a:tailEnd type="none" w="med" len="med"/>
                    </a:lnB>
                  </a:tcPr>
                </a:tc>
              </a:tr>
            </a:tbl>
          </a:graphicData>
        </a:graphic>
      </p:graphicFrame>
      <p:sp>
        <p:nvSpPr>
          <p:cNvPr id="51" name="Shape 51"/>
          <p:cNvSpPr txBox="1">
            <a:spLocks noGrp="1"/>
          </p:cNvSpPr>
          <p:nvPr>
            <p:ph type="title"/>
          </p:nvPr>
        </p:nvSpPr>
        <p:spPr>
          <a:xfrm rot="2348">
            <a:off x="76354" y="76247"/>
            <a:ext cx="4392000" cy="839700"/>
          </a:xfrm>
          <a:prstGeom prst="rect">
            <a:avLst/>
          </a:prstGeom>
          <a:noFill/>
          <a:ln>
            <a:noFill/>
          </a:ln>
        </p:spPr>
        <p:txBody>
          <a:bodyPr lIns="91425" tIns="91425" rIns="91425" bIns="91425" anchor="b" anchorCtr="0">
            <a:noAutofit/>
          </a:bodyPr>
          <a:lstStyle/>
          <a:p>
            <a:pPr algn="ctr">
              <a:buNone/>
            </a:pPr>
            <a:r>
              <a:rPr lang="ja">
                <a:solidFill>
                  <a:srgbClr val="E69138"/>
                </a:solidFill>
              </a:rPr>
              <a:t>Characterization</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C4125"/>
        </a:solidFill>
        <a:effectLst/>
      </p:bgPr>
    </p:bg>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222050" y="-117550"/>
            <a:ext cx="8229600" cy="1143000"/>
          </a:xfrm>
          <a:prstGeom prst="rect">
            <a:avLst/>
          </a:prstGeom>
        </p:spPr>
        <p:txBody>
          <a:bodyPr lIns="91425" tIns="91425" rIns="91425" bIns="91425" anchor="b" anchorCtr="0">
            <a:noAutofit/>
          </a:bodyPr>
          <a:lstStyle/>
          <a:p>
            <a:pPr>
              <a:buNone/>
            </a:pPr>
            <a:r>
              <a:rPr lang="ja">
                <a:solidFill>
                  <a:srgbClr val="F4CCCC"/>
                </a:solidFill>
              </a:rPr>
              <a:t>Human Development</a:t>
            </a:r>
          </a:p>
        </p:txBody>
      </p:sp>
      <p:sp>
        <p:nvSpPr>
          <p:cNvPr id="57" name="Shape 57"/>
          <p:cNvSpPr txBox="1">
            <a:spLocks noGrp="1"/>
          </p:cNvSpPr>
          <p:nvPr>
            <p:ph type="body" idx="1"/>
          </p:nvPr>
        </p:nvSpPr>
        <p:spPr>
          <a:xfrm>
            <a:off x="800109" y="3079565"/>
            <a:ext cx="4876199" cy="3488399"/>
          </a:xfrm>
          <a:prstGeom prst="rect">
            <a:avLst/>
          </a:prstGeom>
        </p:spPr>
        <p:txBody>
          <a:bodyPr lIns="91425" tIns="91425" rIns="91425" bIns="91425" anchor="t" anchorCtr="0">
            <a:noAutofit/>
          </a:bodyPr>
          <a:lstStyle/>
          <a:p>
            <a:endParaRPr/>
          </a:p>
        </p:txBody>
      </p:sp>
      <p:sp>
        <p:nvSpPr>
          <p:cNvPr id="58" name="Shape 58"/>
          <p:cNvSpPr txBox="1">
            <a:spLocks noGrp="1"/>
          </p:cNvSpPr>
          <p:nvPr>
            <p:ph type="body" idx="2"/>
          </p:nvPr>
        </p:nvSpPr>
        <p:spPr>
          <a:xfrm>
            <a:off x="4692273" y="1600200"/>
            <a:ext cx="3994500" cy="4967700"/>
          </a:xfrm>
          <a:prstGeom prst="rect">
            <a:avLst/>
          </a:prstGeom>
        </p:spPr>
        <p:txBody>
          <a:bodyPr lIns="91425" tIns="91425" rIns="91425" bIns="91425" anchor="t" anchorCtr="0">
            <a:noAutofit/>
          </a:bodyPr>
          <a:lstStyle/>
          <a:p>
            <a:endParaRPr/>
          </a:p>
        </p:txBody>
      </p:sp>
      <p:sp>
        <p:nvSpPr>
          <p:cNvPr id="59" name="Shape 59"/>
          <p:cNvSpPr/>
          <p:nvPr/>
        </p:nvSpPr>
        <p:spPr>
          <a:xfrm>
            <a:off x="222050" y="1338634"/>
            <a:ext cx="6654900" cy="6411000"/>
          </a:xfrm>
          <a:prstGeom prst="ellipse">
            <a:avLst/>
          </a:prstGeom>
          <a:solidFill>
            <a:srgbClr val="FFFFFF"/>
          </a:solidFill>
          <a:ln w="2286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60" name="Shape 60"/>
          <p:cNvSpPr/>
          <p:nvPr/>
        </p:nvSpPr>
        <p:spPr>
          <a:xfrm rot="-1576696">
            <a:off x="1440129" y="2270910"/>
            <a:ext cx="3965441" cy="4546450"/>
          </a:xfrm>
          <a:prstGeom prst="rect">
            <a:avLst/>
          </a:prstGeom>
          <a:blipFill>
            <a:blip r:embed="rId3"/>
            <a:stretch>
              <a:fillRect/>
            </a:stretch>
          </a:blipFill>
          <a:ln>
            <a:noFill/>
          </a:ln>
        </p:spPr>
      </p:sp>
      <p:sp>
        <p:nvSpPr>
          <p:cNvPr id="61" name="Shape 61"/>
          <p:cNvSpPr/>
          <p:nvPr/>
        </p:nvSpPr>
        <p:spPr>
          <a:xfrm>
            <a:off x="4319998" y="0"/>
            <a:ext cx="5626199" cy="5205899"/>
          </a:xfrm>
          <a:prstGeom prst="ellipse">
            <a:avLst/>
          </a:prstGeom>
          <a:solidFill>
            <a:srgbClr val="FFFFFF"/>
          </a:solidFill>
          <a:ln w="2286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62" name="Shape 62"/>
          <p:cNvSpPr txBox="1"/>
          <p:nvPr/>
        </p:nvSpPr>
        <p:spPr>
          <a:xfrm>
            <a:off x="933975" y="3855450"/>
            <a:ext cx="6626099" cy="457200"/>
          </a:xfrm>
          <a:prstGeom prst="rect">
            <a:avLst/>
          </a:prstGeom>
          <a:noFill/>
        </p:spPr>
        <p:txBody>
          <a:bodyPr lIns="91425" tIns="91425" rIns="91425" bIns="91425" anchor="t" anchorCtr="0">
            <a:noAutofit/>
          </a:bodyPr>
          <a:lstStyle/>
          <a:p>
            <a:pPr lvl="0" rtl="0">
              <a:buNone/>
            </a:pPr>
            <a:r>
              <a:rPr lang="ja" sz="4800" i="1"/>
              <a:t>Japan</a:t>
            </a:r>
          </a:p>
          <a:p>
            <a:pPr>
              <a:buNone/>
            </a:pPr>
            <a:r>
              <a:rPr lang="ja" sz="9600" b="1">
                <a:latin typeface="Impact"/>
                <a:ea typeface="Impact"/>
                <a:cs typeface="Impact"/>
                <a:sym typeface="Impact"/>
              </a:rPr>
              <a:t>HDI: 0.91</a:t>
            </a:r>
          </a:p>
        </p:txBody>
      </p:sp>
      <p:sp>
        <p:nvSpPr>
          <p:cNvPr id="63" name="Shape 63"/>
          <p:cNvSpPr/>
          <p:nvPr/>
        </p:nvSpPr>
        <p:spPr>
          <a:xfrm>
            <a:off x="5216573" y="1034307"/>
            <a:ext cx="4348719" cy="3137284"/>
          </a:xfrm>
          <a:prstGeom prst="rect">
            <a:avLst/>
          </a:prstGeom>
          <a:blipFill>
            <a:blip r:embed="rId4"/>
            <a:stretch>
              <a:fillRect/>
            </a:stretch>
          </a:blipFill>
          <a:ln>
            <a:noFill/>
          </a:ln>
        </p:spPr>
      </p:sp>
      <p:sp>
        <p:nvSpPr>
          <p:cNvPr id="64" name="Shape 64"/>
          <p:cNvSpPr txBox="1"/>
          <p:nvPr/>
        </p:nvSpPr>
        <p:spPr>
          <a:xfrm>
            <a:off x="4946423" y="2142300"/>
            <a:ext cx="3882899" cy="457200"/>
          </a:xfrm>
          <a:prstGeom prst="rect">
            <a:avLst/>
          </a:prstGeom>
          <a:noFill/>
        </p:spPr>
        <p:txBody>
          <a:bodyPr lIns="91425" tIns="91425" rIns="91425" bIns="91425" anchor="t" anchorCtr="0">
            <a:noAutofit/>
          </a:bodyPr>
          <a:lstStyle/>
          <a:p>
            <a:pPr lvl="0" rtl="0">
              <a:buNone/>
            </a:pPr>
            <a:r>
              <a:rPr lang="ja" sz="3600" i="1"/>
              <a:t>Haiti</a:t>
            </a:r>
          </a:p>
          <a:p>
            <a:pPr lvl="0" rtl="0">
              <a:buNone/>
            </a:pPr>
            <a:r>
              <a:rPr lang="ja" sz="6000" b="1">
                <a:latin typeface="Impact"/>
                <a:ea typeface="Impact"/>
                <a:cs typeface="Impact"/>
                <a:sym typeface="Impact"/>
              </a:rPr>
              <a:t>HDI: 0.49</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6AA84F"/>
        </a:solidFill>
        <a:effectLst/>
      </p:bgPr>
    </p:bg>
    <p:spTree>
      <p:nvGrpSpPr>
        <p:cNvPr id="1" name="Shape 68"/>
        <p:cNvGrpSpPr/>
        <p:nvPr/>
      </p:nvGrpSpPr>
      <p:grpSpPr>
        <a:xfrm>
          <a:off x="0" y="0"/>
          <a:ext cx="0" cy="0"/>
          <a:chOff x="0" y="0"/>
          <a:chExt cx="0" cy="0"/>
        </a:xfrm>
      </p:grpSpPr>
      <p:sp>
        <p:nvSpPr>
          <p:cNvPr id="69" name="Shape 69"/>
          <p:cNvSpPr/>
          <p:nvPr/>
        </p:nvSpPr>
        <p:spPr>
          <a:xfrm>
            <a:off x="1802875" y="1414025"/>
            <a:ext cx="7158599" cy="3199200"/>
          </a:xfrm>
          <a:prstGeom prst="rect">
            <a:avLst/>
          </a:prstGeom>
          <a:solidFill>
            <a:srgbClr val="351C75"/>
          </a:solidFill>
          <a:ln w="762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70" name="Shape 70"/>
          <p:cNvSpPr/>
          <p:nvPr/>
        </p:nvSpPr>
        <p:spPr>
          <a:xfrm>
            <a:off x="1925625" y="1502940"/>
            <a:ext cx="6903917" cy="2994872"/>
          </a:xfrm>
          <a:prstGeom prst="rect">
            <a:avLst/>
          </a:prstGeom>
          <a:blipFill>
            <a:blip r:embed="rId3"/>
            <a:stretch>
              <a:fillRect/>
            </a:stretch>
          </a:blipFill>
          <a:ln>
            <a:noFill/>
          </a:ln>
        </p:spPr>
      </p:sp>
      <p:sp>
        <p:nvSpPr>
          <p:cNvPr id="71" name="Shape 71"/>
          <p:cNvSpPr txBox="1">
            <a:spLocks noGrp="1"/>
          </p:cNvSpPr>
          <p:nvPr>
            <p:ph type="title"/>
          </p:nvPr>
        </p:nvSpPr>
        <p:spPr>
          <a:xfrm>
            <a:off x="457200" y="274637"/>
            <a:ext cx="8229600" cy="938999"/>
          </a:xfrm>
          <a:prstGeom prst="rect">
            <a:avLst/>
          </a:prstGeom>
        </p:spPr>
        <p:txBody>
          <a:bodyPr lIns="91425" tIns="91425" rIns="91425" bIns="91425" anchor="b" anchorCtr="0">
            <a:noAutofit/>
          </a:bodyPr>
          <a:lstStyle/>
          <a:p>
            <a:pPr algn="ctr">
              <a:buNone/>
            </a:pPr>
            <a:r>
              <a:rPr lang="ja"/>
              <a:t>Socio-Economics: Wealth</a:t>
            </a:r>
          </a:p>
        </p:txBody>
      </p:sp>
      <p:sp>
        <p:nvSpPr>
          <p:cNvPr id="72" name="Shape 72"/>
          <p:cNvSpPr/>
          <p:nvPr/>
        </p:nvSpPr>
        <p:spPr>
          <a:xfrm>
            <a:off x="424200" y="3429000"/>
            <a:ext cx="5708999" cy="3057899"/>
          </a:xfrm>
          <a:prstGeom prst="rect">
            <a:avLst/>
          </a:prstGeom>
          <a:solidFill>
            <a:srgbClr val="A61C00"/>
          </a:solidFill>
          <a:ln w="762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73" name="Shape 73"/>
          <p:cNvSpPr/>
          <p:nvPr/>
        </p:nvSpPr>
        <p:spPr>
          <a:xfrm>
            <a:off x="580925" y="3560778"/>
            <a:ext cx="5394528" cy="2818616"/>
          </a:xfrm>
          <a:prstGeom prst="rect">
            <a:avLst/>
          </a:prstGeom>
          <a:blipFill>
            <a:blip r:embed="rId4"/>
            <a:stretch>
              <a:fillRect/>
            </a:stretch>
          </a:blipFill>
          <a:ln>
            <a:noFill/>
          </a:ln>
        </p:spPr>
      </p:sp>
      <p:sp>
        <p:nvSpPr>
          <p:cNvPr id="74" name="Shape 74"/>
          <p:cNvSpPr/>
          <p:nvPr/>
        </p:nvSpPr>
        <p:spPr>
          <a:xfrm>
            <a:off x="5596500" y="4257261"/>
            <a:ext cx="3090299" cy="2077800"/>
          </a:xfrm>
          <a:prstGeom prst="wedgeRectCallout">
            <a:avLst>
              <a:gd name="adj1" fmla="val -72046"/>
              <a:gd name="adj2" fmla="val 7219"/>
            </a:avLst>
          </a:prstGeom>
          <a:solidFill>
            <a:srgbClr val="FFFFFF"/>
          </a:solidFill>
          <a:ln w="381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75" name="Shape 75"/>
          <p:cNvSpPr txBox="1"/>
          <p:nvPr/>
        </p:nvSpPr>
        <p:spPr>
          <a:xfrm>
            <a:off x="5722790" y="4381000"/>
            <a:ext cx="2744399" cy="457200"/>
          </a:xfrm>
          <a:prstGeom prst="rect">
            <a:avLst/>
          </a:prstGeom>
          <a:noFill/>
        </p:spPr>
        <p:txBody>
          <a:bodyPr lIns="91425" tIns="91425" rIns="91425" bIns="91425" anchor="t" anchorCtr="0">
            <a:noAutofit/>
          </a:bodyPr>
          <a:lstStyle/>
          <a:p>
            <a:pPr lvl="0" rtl="0">
              <a:buNone/>
            </a:pPr>
            <a:r>
              <a:rPr lang="ja" sz="2400" b="1">
                <a:latin typeface="Times New Roman"/>
                <a:ea typeface="Times New Roman"/>
                <a:cs typeface="Times New Roman"/>
                <a:sym typeface="Times New Roman"/>
              </a:rPr>
              <a:t>Haiti</a:t>
            </a:r>
          </a:p>
          <a:p>
            <a:pPr>
              <a:buNone/>
            </a:pPr>
            <a:r>
              <a:rPr lang="ja" sz="2400">
                <a:latin typeface="Times New Roman"/>
                <a:ea typeface="Times New Roman"/>
                <a:cs typeface="Times New Roman"/>
                <a:sym typeface="Times New Roman"/>
              </a:rPr>
              <a:t>- GDP/cap = $1200 - 77% of population lives on less than $2 a day.</a:t>
            </a:r>
          </a:p>
        </p:txBody>
      </p:sp>
      <p:sp>
        <p:nvSpPr>
          <p:cNvPr id="76" name="Shape 76"/>
          <p:cNvSpPr/>
          <p:nvPr/>
        </p:nvSpPr>
        <p:spPr>
          <a:xfrm>
            <a:off x="218374" y="1679290"/>
            <a:ext cx="3276600" cy="1293900"/>
          </a:xfrm>
          <a:prstGeom prst="wedgeRectCallout">
            <a:avLst>
              <a:gd name="adj1" fmla="val 76689"/>
              <a:gd name="adj2" fmla="val 32263"/>
            </a:avLst>
          </a:prstGeom>
          <a:solidFill>
            <a:srgbClr val="FFFFFF"/>
          </a:solidFill>
          <a:ln w="381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77" name="Shape 77"/>
          <p:cNvSpPr txBox="1"/>
          <p:nvPr/>
        </p:nvSpPr>
        <p:spPr>
          <a:xfrm>
            <a:off x="371824" y="1871225"/>
            <a:ext cx="2969699" cy="457200"/>
          </a:xfrm>
          <a:prstGeom prst="rect">
            <a:avLst/>
          </a:prstGeom>
          <a:noFill/>
        </p:spPr>
        <p:txBody>
          <a:bodyPr lIns="91425" tIns="91425" rIns="91425" bIns="91425" anchor="t" anchorCtr="0">
            <a:noAutofit/>
          </a:bodyPr>
          <a:lstStyle/>
          <a:p>
            <a:pPr lvl="0" rtl="0">
              <a:buNone/>
            </a:pPr>
            <a:r>
              <a:rPr lang="ja" sz="2400" b="1">
                <a:latin typeface="Times New Roman"/>
                <a:ea typeface="Times New Roman"/>
                <a:cs typeface="Times New Roman"/>
                <a:sym typeface="Times New Roman"/>
              </a:rPr>
              <a:t>Japan</a:t>
            </a:r>
          </a:p>
          <a:p>
            <a:pPr lvl="0" rtl="0">
              <a:buNone/>
            </a:pPr>
            <a:r>
              <a:rPr lang="ja" sz="2400">
                <a:latin typeface="Times New Roman"/>
                <a:ea typeface="Times New Roman"/>
                <a:cs typeface="Times New Roman"/>
                <a:sym typeface="Times New Roman"/>
              </a:rPr>
              <a:t>- GDP/cap = $34,200 </a:t>
            </a:r>
          </a:p>
        </p:txBody>
      </p:sp>
      <p:sp>
        <p:nvSpPr>
          <p:cNvPr id="78" name="Shape 78"/>
          <p:cNvSpPr txBox="1"/>
          <p:nvPr/>
        </p:nvSpPr>
        <p:spPr>
          <a:xfrm>
            <a:off x="8121900" y="1414025"/>
            <a:ext cx="1022100" cy="457200"/>
          </a:xfrm>
          <a:prstGeom prst="rect">
            <a:avLst/>
          </a:prstGeom>
          <a:noFill/>
        </p:spPr>
        <p:txBody>
          <a:bodyPr lIns="91425" tIns="91425" rIns="91425" bIns="91425" anchor="t" anchorCtr="0">
            <a:noAutofit/>
          </a:bodyPr>
          <a:lstStyle/>
          <a:p>
            <a:pPr>
              <a:buNone/>
            </a:pPr>
            <a:r>
              <a:rPr lang="ja"/>
              <a:t>Tokyo</a:t>
            </a:r>
          </a:p>
        </p:txBody>
      </p:sp>
      <p:sp>
        <p:nvSpPr>
          <p:cNvPr id="79" name="Shape 79"/>
          <p:cNvSpPr txBox="1"/>
          <p:nvPr/>
        </p:nvSpPr>
        <p:spPr>
          <a:xfrm>
            <a:off x="457200" y="6486900"/>
            <a:ext cx="1913699" cy="457200"/>
          </a:xfrm>
          <a:prstGeom prst="rect">
            <a:avLst/>
          </a:prstGeom>
          <a:noFill/>
        </p:spPr>
        <p:txBody>
          <a:bodyPr lIns="91425" tIns="91425" rIns="91425" bIns="91425" anchor="t" anchorCtr="0">
            <a:noAutofit/>
          </a:bodyPr>
          <a:lstStyle/>
          <a:p>
            <a:pPr lvl="0" rtl="0">
              <a:buNone/>
            </a:pPr>
            <a:r>
              <a:rPr lang="ja"/>
              <a:t>Port-au-Prince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674EA7"/>
        </a:solidFill>
        <a:effectLst/>
      </p:bgPr>
    </p:bg>
    <p:spTree>
      <p:nvGrpSpPr>
        <p:cNvPr id="1" name="Shape 83"/>
        <p:cNvGrpSpPr/>
        <p:nvPr/>
      </p:nvGrpSpPr>
      <p:grpSpPr>
        <a:xfrm>
          <a:off x="0" y="0"/>
          <a:ext cx="0" cy="0"/>
          <a:chOff x="0" y="0"/>
          <a:chExt cx="0" cy="0"/>
        </a:xfrm>
      </p:grpSpPr>
      <p:sp>
        <p:nvSpPr>
          <p:cNvPr id="84" name="Shape 84"/>
          <p:cNvSpPr/>
          <p:nvPr/>
        </p:nvSpPr>
        <p:spPr>
          <a:xfrm>
            <a:off x="6198100" y="3407202"/>
            <a:ext cx="4154999" cy="3891299"/>
          </a:xfrm>
          <a:prstGeom prst="ellipse">
            <a:avLst/>
          </a:prstGeom>
          <a:solidFill>
            <a:srgbClr val="000000"/>
          </a:solidFill>
          <a:ln w="11430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85" name="Shape 85"/>
          <p:cNvSpPr/>
          <p:nvPr/>
        </p:nvSpPr>
        <p:spPr>
          <a:xfrm>
            <a:off x="-1008225" y="3621375"/>
            <a:ext cx="4154999" cy="3891299"/>
          </a:xfrm>
          <a:prstGeom prst="ellipse">
            <a:avLst/>
          </a:prstGeom>
          <a:solidFill>
            <a:srgbClr val="000000"/>
          </a:solidFill>
          <a:ln w="11430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86" name="Shape 86"/>
          <p:cNvSpPr/>
          <p:nvPr/>
        </p:nvSpPr>
        <p:spPr>
          <a:xfrm>
            <a:off x="1696500" y="2307752"/>
            <a:ext cx="5751000" cy="5423999"/>
          </a:xfrm>
          <a:prstGeom prst="ellipse">
            <a:avLst/>
          </a:prstGeom>
          <a:solidFill>
            <a:srgbClr val="000000"/>
          </a:solidFill>
          <a:ln w="114300" cap="flat">
            <a:solidFill>
              <a:srgbClr val="FFFFFF"/>
            </a:solidFill>
            <a:prstDash val="solid"/>
            <a:round/>
            <a:headEnd type="none" w="med" len="med"/>
            <a:tailEnd type="none" w="med" len="med"/>
          </a:ln>
        </p:spPr>
        <p:txBody>
          <a:bodyPr lIns="91425" tIns="91425" rIns="91425" bIns="91425" anchor="ctr" anchorCtr="0">
            <a:noAutofit/>
          </a:bodyPr>
          <a:lstStyle/>
          <a:p>
            <a:endParaRPr/>
          </a:p>
        </p:txBody>
      </p:sp>
      <p:sp>
        <p:nvSpPr>
          <p:cNvPr id="87" name="Shape 87"/>
          <p:cNvSpPr txBox="1">
            <a:spLocks noGrp="1"/>
          </p:cNvSpPr>
          <p:nvPr>
            <p:ph type="title"/>
          </p:nvPr>
        </p:nvSpPr>
        <p:spPr>
          <a:xfrm>
            <a:off x="457200" y="274637"/>
            <a:ext cx="8229600" cy="937200"/>
          </a:xfrm>
          <a:prstGeom prst="rect">
            <a:avLst/>
          </a:prstGeom>
        </p:spPr>
        <p:txBody>
          <a:bodyPr lIns="91425" tIns="91425" rIns="91425" bIns="91425" anchor="b" anchorCtr="0">
            <a:noAutofit/>
          </a:bodyPr>
          <a:lstStyle/>
          <a:p>
            <a:pPr>
              <a:buNone/>
            </a:pPr>
            <a:r>
              <a:rPr lang="ja" sz="3000">
                <a:solidFill>
                  <a:srgbClr val="D9D2E9"/>
                </a:solidFill>
              </a:rPr>
              <a:t>Preparedness: </a:t>
            </a:r>
            <a:r>
              <a:rPr lang="ja" sz="3000" b="0" i="1">
                <a:solidFill>
                  <a:srgbClr val="D9D2E9"/>
                </a:solidFill>
              </a:rPr>
              <a:t>Education and Infrastructure</a:t>
            </a:r>
          </a:p>
        </p:txBody>
      </p:sp>
      <p:sp>
        <p:nvSpPr>
          <p:cNvPr id="88" name="Shape 88"/>
          <p:cNvSpPr/>
          <p:nvPr/>
        </p:nvSpPr>
        <p:spPr>
          <a:xfrm>
            <a:off x="596300" y="1456837"/>
            <a:ext cx="3828600" cy="2511599"/>
          </a:xfrm>
          <a:prstGeom prst="rect">
            <a:avLst/>
          </a:prstGeom>
          <a:solidFill>
            <a:srgbClr val="FFFFFF"/>
          </a:solidFill>
          <a:ln w="1143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89" name="Shape 89"/>
          <p:cNvSpPr txBox="1"/>
          <p:nvPr/>
        </p:nvSpPr>
        <p:spPr>
          <a:xfrm>
            <a:off x="681800" y="1616850"/>
            <a:ext cx="3657600" cy="457200"/>
          </a:xfrm>
          <a:prstGeom prst="rect">
            <a:avLst/>
          </a:prstGeom>
          <a:noFill/>
        </p:spPr>
        <p:txBody>
          <a:bodyPr lIns="91425" tIns="91425" rIns="91425" bIns="91425" anchor="t" anchorCtr="0">
            <a:noAutofit/>
          </a:bodyPr>
          <a:lstStyle/>
          <a:p>
            <a:pPr lvl="0" rtl="0">
              <a:buNone/>
            </a:pPr>
            <a:r>
              <a:rPr lang="ja" sz="2400" i="1"/>
              <a:t>Haiti</a:t>
            </a:r>
          </a:p>
          <a:p>
            <a:pPr lvl="0" rtl="0">
              <a:buNone/>
            </a:pPr>
            <a:r>
              <a:rPr lang="ja" sz="2400"/>
              <a:t>Mean years of schooling: </a:t>
            </a:r>
            <a:r>
              <a:rPr lang="ja" sz="2400" b="1"/>
              <a:t>4.9</a:t>
            </a:r>
          </a:p>
          <a:p>
            <a:pPr lvl="0" rtl="0">
              <a:buNone/>
            </a:pPr>
            <a:r>
              <a:rPr lang="ja" sz="2400"/>
              <a:t>Buildings designed with earthquakes in mind: </a:t>
            </a:r>
          </a:p>
          <a:p>
            <a:pPr>
              <a:buNone/>
            </a:pPr>
            <a:r>
              <a:rPr lang="ja" sz="2400" b="1"/>
              <a:t>0%</a:t>
            </a:r>
          </a:p>
        </p:txBody>
      </p:sp>
      <p:sp>
        <p:nvSpPr>
          <p:cNvPr id="90" name="Shape 90"/>
          <p:cNvSpPr/>
          <p:nvPr/>
        </p:nvSpPr>
        <p:spPr>
          <a:xfrm>
            <a:off x="4858200" y="1456837"/>
            <a:ext cx="3828600" cy="2511599"/>
          </a:xfrm>
          <a:prstGeom prst="rect">
            <a:avLst/>
          </a:prstGeom>
          <a:solidFill>
            <a:srgbClr val="FFFFFF"/>
          </a:solidFill>
          <a:ln w="1143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91" name="Shape 91"/>
          <p:cNvSpPr txBox="1"/>
          <p:nvPr/>
        </p:nvSpPr>
        <p:spPr>
          <a:xfrm>
            <a:off x="4943700" y="1616850"/>
            <a:ext cx="3657600" cy="457200"/>
          </a:xfrm>
          <a:prstGeom prst="rect">
            <a:avLst/>
          </a:prstGeom>
          <a:noFill/>
        </p:spPr>
        <p:txBody>
          <a:bodyPr lIns="91425" tIns="91425" rIns="91425" bIns="91425" anchor="t" anchorCtr="0">
            <a:noAutofit/>
          </a:bodyPr>
          <a:lstStyle/>
          <a:p>
            <a:pPr lvl="0" rtl="0">
              <a:buNone/>
            </a:pPr>
            <a:r>
              <a:rPr lang="ja" sz="2400" i="1"/>
              <a:t>Japan</a:t>
            </a:r>
          </a:p>
          <a:p>
            <a:pPr lvl="0" rtl="0">
              <a:buNone/>
            </a:pPr>
            <a:r>
              <a:rPr lang="ja" sz="2400"/>
              <a:t>Mean years of schooling: </a:t>
            </a:r>
            <a:r>
              <a:rPr lang="ja" sz="2400" b="1"/>
              <a:t>11.6</a:t>
            </a:r>
          </a:p>
          <a:p>
            <a:pPr lvl="0" rtl="0">
              <a:buNone/>
            </a:pPr>
            <a:r>
              <a:rPr lang="ja" sz="2400"/>
              <a:t>Buildings designed with earthquakes in mind: </a:t>
            </a:r>
          </a:p>
          <a:p>
            <a:pPr lvl="0" rtl="0">
              <a:buNone/>
            </a:pPr>
            <a:r>
              <a:rPr lang="ja" sz="2400" b="1"/>
              <a:t>75%</a:t>
            </a:r>
          </a:p>
        </p:txBody>
      </p:sp>
      <p:sp>
        <p:nvSpPr>
          <p:cNvPr id="92" name="Shape 92"/>
          <p:cNvSpPr/>
          <p:nvPr/>
        </p:nvSpPr>
        <p:spPr>
          <a:xfrm>
            <a:off x="4756759" y="4200012"/>
            <a:ext cx="4031481" cy="2305679"/>
          </a:xfrm>
          <a:prstGeom prst="rect">
            <a:avLst/>
          </a:prstGeom>
          <a:blipFill>
            <a:blip r:embed="rId3"/>
            <a:stretch>
              <a:fillRect/>
            </a:stretch>
          </a:blipFill>
          <a:ln>
            <a:noFill/>
          </a:ln>
        </p:spPr>
      </p:sp>
      <p:sp>
        <p:nvSpPr>
          <p:cNvPr id="93" name="Shape 93"/>
          <p:cNvSpPr/>
          <p:nvPr/>
        </p:nvSpPr>
        <p:spPr>
          <a:xfrm>
            <a:off x="259391" y="4245653"/>
            <a:ext cx="4324316" cy="2258921"/>
          </a:xfrm>
          <a:prstGeom prst="rect">
            <a:avLst/>
          </a:prstGeom>
          <a:blipFill>
            <a:blip r:embed="rId4"/>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CC4125"/>
        </a:solidFill>
        <a:effectLst/>
      </p:bgPr>
    </p:bg>
    <p:spTree>
      <p:nvGrpSpPr>
        <p:cNvPr id="1" name="Shape 97"/>
        <p:cNvGrpSpPr/>
        <p:nvPr/>
      </p:nvGrpSpPr>
      <p:grpSpPr>
        <a:xfrm>
          <a:off x="0" y="0"/>
          <a:ext cx="0" cy="0"/>
          <a:chOff x="0" y="0"/>
          <a:chExt cx="0" cy="0"/>
        </a:xfrm>
      </p:grpSpPr>
      <p:sp>
        <p:nvSpPr>
          <p:cNvPr id="98" name="Shape 98"/>
          <p:cNvSpPr/>
          <p:nvPr/>
        </p:nvSpPr>
        <p:spPr>
          <a:xfrm>
            <a:off x="1284750" y="-90475"/>
            <a:ext cx="8215125" cy="5898975"/>
          </a:xfrm>
          <a:custGeom>
            <a:avLst/>
            <a:gdLst/>
            <a:ahLst/>
            <a:cxnLst/>
            <a:rect l="0" t="0" r="0" b="0"/>
            <a:pathLst>
              <a:path w="328605" h="235959" extrusionOk="0">
                <a:moveTo>
                  <a:pt x="0" y="0"/>
                </a:moveTo>
                <a:lnTo>
                  <a:pt x="18095" y="70209"/>
                </a:lnTo>
                <a:lnTo>
                  <a:pt x="81065" y="21714"/>
                </a:lnTo>
                <a:lnTo>
                  <a:pt x="89027" y="109294"/>
                </a:lnTo>
                <a:lnTo>
                  <a:pt x="159236" y="49942"/>
                </a:lnTo>
                <a:lnTo>
                  <a:pt x="159959" y="180226"/>
                </a:lnTo>
                <a:lnTo>
                  <a:pt x="258396" y="111465"/>
                </a:lnTo>
                <a:lnTo>
                  <a:pt x="259120" y="235959"/>
                </a:lnTo>
                <a:lnTo>
                  <a:pt x="328605" y="198321"/>
                </a:lnTo>
              </a:path>
            </a:pathLst>
          </a:custGeom>
          <a:noFill/>
          <a:ln w="228600" cap="flat">
            <a:solidFill>
              <a:srgbClr val="5B0F00"/>
            </a:solidFill>
            <a:prstDash val="solid"/>
            <a:round/>
            <a:headEnd type="none" w="lg" len="lg"/>
            <a:tailEnd type="none" w="lg" len="lg"/>
          </a:ln>
        </p:spPr>
      </p:sp>
      <p:sp>
        <p:nvSpPr>
          <p:cNvPr id="99" name="Shape 99"/>
          <p:cNvSpPr/>
          <p:nvPr/>
        </p:nvSpPr>
        <p:spPr>
          <a:xfrm>
            <a:off x="-625675" y="1922909"/>
            <a:ext cx="8215125" cy="5898975"/>
          </a:xfrm>
          <a:custGeom>
            <a:avLst/>
            <a:gdLst/>
            <a:ahLst/>
            <a:cxnLst/>
            <a:rect l="0" t="0" r="0" b="0"/>
            <a:pathLst>
              <a:path w="328605" h="235959" extrusionOk="0">
                <a:moveTo>
                  <a:pt x="0" y="0"/>
                </a:moveTo>
                <a:lnTo>
                  <a:pt x="18095" y="70209"/>
                </a:lnTo>
                <a:lnTo>
                  <a:pt x="81065" y="21714"/>
                </a:lnTo>
                <a:lnTo>
                  <a:pt x="89027" y="109294"/>
                </a:lnTo>
                <a:lnTo>
                  <a:pt x="159236" y="49942"/>
                </a:lnTo>
                <a:lnTo>
                  <a:pt x="159959" y="180226"/>
                </a:lnTo>
                <a:lnTo>
                  <a:pt x="258396" y="111465"/>
                </a:lnTo>
                <a:lnTo>
                  <a:pt x="259120" y="235959"/>
                </a:lnTo>
                <a:lnTo>
                  <a:pt x="328605" y="198321"/>
                </a:lnTo>
              </a:path>
            </a:pathLst>
          </a:custGeom>
          <a:noFill/>
          <a:ln w="228600" cap="flat">
            <a:solidFill>
              <a:srgbClr val="5B0F00"/>
            </a:solidFill>
            <a:prstDash val="solid"/>
            <a:round/>
            <a:headEnd type="none" w="lg" len="lg"/>
            <a:tailEnd type="none" w="lg" len="lg"/>
          </a:ln>
        </p:spPr>
      </p:sp>
      <p:sp>
        <p:nvSpPr>
          <p:cNvPr id="100" name="Shape 100"/>
          <p:cNvSpPr/>
          <p:nvPr/>
        </p:nvSpPr>
        <p:spPr>
          <a:xfrm>
            <a:off x="457200" y="1922909"/>
            <a:ext cx="4119300" cy="1379699"/>
          </a:xfrm>
          <a:prstGeom prst="rightArrowCallout">
            <a:avLst>
              <a:gd name="adj1" fmla="val 25000"/>
              <a:gd name="adj2" fmla="val 25000"/>
              <a:gd name="adj3" fmla="val 25000"/>
              <a:gd name="adj4" fmla="val 85997"/>
            </a:avLst>
          </a:prstGeom>
          <a:solidFill>
            <a:srgbClr val="FFFFFF"/>
          </a:solidFill>
          <a:ln w="11430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01" name="Shape 101"/>
          <p:cNvSpPr txBox="1">
            <a:spLocks noGrp="1"/>
          </p:cNvSpPr>
          <p:nvPr>
            <p:ph type="title"/>
          </p:nvPr>
        </p:nvSpPr>
        <p:spPr>
          <a:xfrm>
            <a:off x="457200" y="274637"/>
            <a:ext cx="8229600" cy="1143000"/>
          </a:xfrm>
          <a:prstGeom prst="rect">
            <a:avLst/>
          </a:prstGeom>
        </p:spPr>
        <p:txBody>
          <a:bodyPr lIns="91425" tIns="91425" rIns="91425" bIns="91425" anchor="b" anchorCtr="0">
            <a:noAutofit/>
          </a:bodyPr>
          <a:lstStyle/>
          <a:p>
            <a:pPr>
              <a:buNone/>
            </a:pPr>
            <a:r>
              <a:rPr lang="ja">
                <a:solidFill>
                  <a:srgbClr val="FFD966"/>
                </a:solidFill>
              </a:rPr>
              <a:t>Population Density</a:t>
            </a:r>
          </a:p>
        </p:txBody>
      </p:sp>
      <p:sp>
        <p:nvSpPr>
          <p:cNvPr id="102" name="Shape 102"/>
          <p:cNvSpPr/>
          <p:nvPr/>
        </p:nvSpPr>
        <p:spPr>
          <a:xfrm>
            <a:off x="5077675" y="4676999"/>
            <a:ext cx="3758700" cy="1890899"/>
          </a:xfrm>
          <a:prstGeom prst="rect">
            <a:avLst/>
          </a:prstGeom>
          <a:solidFill>
            <a:srgbClr val="FFFFFF"/>
          </a:solidFill>
          <a:ln w="11430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03" name="Shape 103"/>
          <p:cNvSpPr txBox="1"/>
          <p:nvPr/>
        </p:nvSpPr>
        <p:spPr>
          <a:xfrm>
            <a:off x="646124" y="2171109"/>
            <a:ext cx="2969699" cy="457200"/>
          </a:xfrm>
          <a:prstGeom prst="rect">
            <a:avLst/>
          </a:prstGeom>
          <a:noFill/>
        </p:spPr>
        <p:txBody>
          <a:bodyPr lIns="91425" tIns="91425" rIns="91425" bIns="91425" anchor="t" anchorCtr="0">
            <a:noAutofit/>
          </a:bodyPr>
          <a:lstStyle/>
          <a:p>
            <a:pPr lvl="0" rtl="0">
              <a:buNone/>
            </a:pPr>
            <a:r>
              <a:rPr lang="ja" sz="2400" b="1">
                <a:latin typeface="Times New Roman"/>
                <a:ea typeface="Times New Roman"/>
                <a:cs typeface="Times New Roman"/>
                <a:sym typeface="Times New Roman"/>
              </a:rPr>
              <a:t>Port-au-Prince</a:t>
            </a:r>
          </a:p>
          <a:p>
            <a:pPr lvl="0" rtl="0">
              <a:buNone/>
            </a:pPr>
            <a:r>
              <a:rPr lang="ja" sz="2400">
                <a:latin typeface="Times New Roman"/>
                <a:ea typeface="Times New Roman"/>
                <a:cs typeface="Times New Roman"/>
                <a:sym typeface="Times New Roman"/>
              </a:rPr>
              <a:t>24,305 people/sq. km </a:t>
            </a:r>
          </a:p>
        </p:txBody>
      </p:sp>
      <p:sp>
        <p:nvSpPr>
          <p:cNvPr id="104" name="Shape 104"/>
          <p:cNvSpPr txBox="1"/>
          <p:nvPr/>
        </p:nvSpPr>
        <p:spPr>
          <a:xfrm>
            <a:off x="5207249" y="4894183"/>
            <a:ext cx="2969699" cy="1074299"/>
          </a:xfrm>
          <a:prstGeom prst="rect">
            <a:avLst/>
          </a:prstGeom>
          <a:noFill/>
        </p:spPr>
        <p:txBody>
          <a:bodyPr lIns="91425" tIns="91425" rIns="91425" bIns="91425" anchor="t" anchorCtr="0">
            <a:noAutofit/>
          </a:bodyPr>
          <a:lstStyle/>
          <a:p>
            <a:pPr lvl="0" rtl="0">
              <a:buNone/>
            </a:pPr>
            <a:r>
              <a:rPr lang="ja" sz="2400" b="1">
                <a:latin typeface="Times New Roman"/>
                <a:ea typeface="Times New Roman"/>
                <a:cs typeface="Times New Roman"/>
                <a:sym typeface="Times New Roman"/>
              </a:rPr>
              <a:t>Japan Nat. Average</a:t>
            </a:r>
          </a:p>
          <a:p>
            <a:pPr lvl="0" rtl="0">
              <a:buNone/>
            </a:pPr>
            <a:r>
              <a:rPr lang="ja" sz="2400">
                <a:latin typeface="Times New Roman"/>
                <a:ea typeface="Times New Roman"/>
                <a:cs typeface="Times New Roman"/>
                <a:sym typeface="Times New Roman"/>
              </a:rPr>
              <a:t>337 people/sq. km</a:t>
            </a:r>
          </a:p>
          <a:p>
            <a:pPr lvl="0" rtl="0">
              <a:buNone/>
            </a:pPr>
            <a:r>
              <a:rPr lang="ja" sz="2400" b="1">
                <a:latin typeface="Times New Roman"/>
                <a:ea typeface="Times New Roman"/>
                <a:cs typeface="Times New Roman"/>
                <a:sym typeface="Times New Roman"/>
              </a:rPr>
              <a:t>Tohoku</a:t>
            </a:r>
          </a:p>
          <a:p>
            <a:pPr lvl="0" rtl="0">
              <a:buNone/>
            </a:pPr>
            <a:r>
              <a:rPr lang="ja" sz="2400">
                <a:latin typeface="Times New Roman"/>
                <a:ea typeface="Times New Roman"/>
                <a:cs typeface="Times New Roman"/>
                <a:sym typeface="Times New Roman"/>
              </a:rPr>
              <a:t>136 people/sq. km </a:t>
            </a:r>
          </a:p>
        </p:txBody>
      </p:sp>
      <p:sp>
        <p:nvSpPr>
          <p:cNvPr id="105" name="Shape 105"/>
          <p:cNvSpPr/>
          <p:nvPr/>
        </p:nvSpPr>
        <p:spPr>
          <a:xfrm>
            <a:off x="4698450" y="1235178"/>
            <a:ext cx="4137925" cy="2755161"/>
          </a:xfrm>
          <a:prstGeom prst="rect">
            <a:avLst/>
          </a:prstGeom>
          <a:blipFill>
            <a:blip r:embed="rId3"/>
            <a:stretch>
              <a:fillRect/>
            </a:stretch>
          </a:blipFill>
          <a:ln>
            <a:noFill/>
          </a:ln>
        </p:spPr>
      </p:sp>
      <p:sp>
        <p:nvSpPr>
          <p:cNvPr id="106" name="Shape 106"/>
          <p:cNvSpPr/>
          <p:nvPr/>
        </p:nvSpPr>
        <p:spPr>
          <a:xfrm>
            <a:off x="358332" y="4223910"/>
            <a:ext cx="4317035" cy="2414846"/>
          </a:xfrm>
          <a:prstGeom prst="rect">
            <a:avLst/>
          </a:prstGeom>
          <a:blipFill>
            <a:blip r:embed="rId4"/>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45818E"/>
        </a:solidFill>
        <a:effectLst/>
      </p:bgPr>
    </p:bg>
    <p:spTree>
      <p:nvGrpSpPr>
        <p:cNvPr id="1" name="Shape 110"/>
        <p:cNvGrpSpPr/>
        <p:nvPr/>
      </p:nvGrpSpPr>
      <p:grpSpPr>
        <a:xfrm>
          <a:off x="0" y="0"/>
          <a:ext cx="0" cy="0"/>
          <a:chOff x="0" y="0"/>
          <a:chExt cx="0" cy="0"/>
        </a:xfrm>
      </p:grpSpPr>
      <p:sp>
        <p:nvSpPr>
          <p:cNvPr id="111" name="Shape 111"/>
          <p:cNvSpPr/>
          <p:nvPr/>
        </p:nvSpPr>
        <p:spPr>
          <a:xfrm rot="-1056010">
            <a:off x="3548288" y="-297016"/>
            <a:ext cx="5053033" cy="8062196"/>
          </a:xfrm>
          <a:prstGeom prst="frame">
            <a:avLst>
              <a:gd name="adj1" fmla="val 12500"/>
            </a:avLst>
          </a:prstGeom>
          <a:solidFill>
            <a:srgbClr val="8E7CC3"/>
          </a:solidFill>
          <a:ln w="762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12" name="Shape 112"/>
          <p:cNvSpPr/>
          <p:nvPr/>
        </p:nvSpPr>
        <p:spPr>
          <a:xfrm rot="2371">
            <a:off x="4668330" y="562153"/>
            <a:ext cx="4277221" cy="2821248"/>
          </a:xfrm>
          <a:prstGeom prst="rect">
            <a:avLst/>
          </a:prstGeom>
          <a:blipFill>
            <a:blip r:embed="rId3"/>
            <a:stretch>
              <a:fillRect/>
            </a:stretch>
          </a:blipFill>
        </p:spPr>
      </p:sp>
      <p:sp>
        <p:nvSpPr>
          <p:cNvPr id="113" name="Shape 113"/>
          <p:cNvSpPr/>
          <p:nvPr/>
        </p:nvSpPr>
        <p:spPr>
          <a:xfrm>
            <a:off x="1384126" y="401288"/>
            <a:ext cx="2928300" cy="1322699"/>
          </a:xfrm>
          <a:prstGeom prst="rect">
            <a:avLst/>
          </a:prstGeom>
          <a:solidFill>
            <a:srgbClr val="FFFFFF"/>
          </a:solidFill>
          <a:ln w="11430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14" name="Shape 114"/>
          <p:cNvSpPr txBox="1"/>
          <p:nvPr/>
        </p:nvSpPr>
        <p:spPr>
          <a:xfrm>
            <a:off x="1498950" y="401288"/>
            <a:ext cx="3011100" cy="457200"/>
          </a:xfrm>
          <a:prstGeom prst="rect">
            <a:avLst/>
          </a:prstGeom>
          <a:noFill/>
        </p:spPr>
        <p:txBody>
          <a:bodyPr lIns="91425" tIns="91425" rIns="91425" bIns="91425" anchor="t" anchorCtr="0">
            <a:noAutofit/>
          </a:bodyPr>
          <a:lstStyle/>
          <a:p>
            <a:pPr lvl="0" rtl="0">
              <a:buNone/>
            </a:pPr>
            <a:r>
              <a:rPr lang="ja" sz="2400"/>
              <a:t>A third of Haiti's population is under 15 years old.</a:t>
            </a:r>
          </a:p>
        </p:txBody>
      </p:sp>
      <p:sp>
        <p:nvSpPr>
          <p:cNvPr id="115" name="Shape 115"/>
          <p:cNvSpPr txBox="1">
            <a:spLocks noGrp="1"/>
          </p:cNvSpPr>
          <p:nvPr>
            <p:ph type="title"/>
          </p:nvPr>
        </p:nvSpPr>
        <p:spPr>
          <a:xfrm rot="-5398842">
            <a:off x="-2074602" y="2868878"/>
            <a:ext cx="5344500" cy="728400"/>
          </a:xfrm>
          <a:prstGeom prst="rect">
            <a:avLst/>
          </a:prstGeom>
          <a:solidFill>
            <a:srgbClr val="FFFFFF"/>
          </a:solidFill>
          <a:ln w="76200" cap="flat">
            <a:solidFill>
              <a:srgbClr val="000000"/>
            </a:solidFill>
            <a:prstDash val="solid"/>
            <a:round/>
            <a:headEnd type="none" w="med" len="med"/>
            <a:tailEnd type="none" w="med" len="med"/>
          </a:ln>
        </p:spPr>
        <p:txBody>
          <a:bodyPr lIns="91425" tIns="91425" rIns="91425" bIns="91425" anchor="b" anchorCtr="0">
            <a:noAutofit/>
          </a:bodyPr>
          <a:lstStyle/>
          <a:p>
            <a:pPr lvl="0" algn="ctr" rtl="0">
              <a:buNone/>
            </a:pPr>
            <a:r>
              <a:rPr lang="ja" sz="3000" dirty="0">
                <a:solidFill>
                  <a:srgbClr val="000000"/>
                </a:solidFill>
              </a:rPr>
              <a:t>Demographic Variations</a:t>
            </a:r>
          </a:p>
        </p:txBody>
      </p:sp>
      <p:sp>
        <p:nvSpPr>
          <p:cNvPr id="116" name="Shape 116"/>
          <p:cNvSpPr/>
          <p:nvPr/>
        </p:nvSpPr>
        <p:spPr>
          <a:xfrm rot="35806">
            <a:off x="4711771" y="3611622"/>
            <a:ext cx="4190340" cy="2739050"/>
          </a:xfrm>
          <a:prstGeom prst="rect">
            <a:avLst/>
          </a:prstGeom>
          <a:blipFill>
            <a:blip r:embed="rId4"/>
            <a:stretch>
              <a:fillRect/>
            </a:stretch>
          </a:blipFill>
          <a:ln>
            <a:noFill/>
          </a:ln>
        </p:spPr>
      </p:sp>
      <p:sp>
        <p:nvSpPr>
          <p:cNvPr id="117" name="Shape 117"/>
          <p:cNvSpPr/>
          <p:nvPr/>
        </p:nvSpPr>
        <p:spPr>
          <a:xfrm rot="8204">
            <a:off x="1339792" y="2337159"/>
            <a:ext cx="3016808" cy="1369503"/>
          </a:xfrm>
          <a:prstGeom prst="rect">
            <a:avLst/>
          </a:prstGeom>
          <a:solidFill>
            <a:srgbClr val="FFFFFF"/>
          </a:solidFill>
          <a:ln w="11430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18" name="Shape 118"/>
          <p:cNvSpPr txBox="1"/>
          <p:nvPr/>
        </p:nvSpPr>
        <p:spPr>
          <a:xfrm>
            <a:off x="1498950" y="2394039"/>
            <a:ext cx="3011100" cy="457200"/>
          </a:xfrm>
          <a:prstGeom prst="rect">
            <a:avLst/>
          </a:prstGeom>
          <a:noFill/>
        </p:spPr>
        <p:txBody>
          <a:bodyPr lIns="91425" tIns="91425" rIns="91425" bIns="91425" anchor="t" anchorCtr="0">
            <a:noAutofit/>
          </a:bodyPr>
          <a:lstStyle/>
          <a:p>
            <a:pPr lvl="0" rtl="0">
              <a:buNone/>
            </a:pPr>
            <a:r>
              <a:rPr lang="ja" sz="2400"/>
              <a:t>30% of Japan's population is over 65 years old.</a:t>
            </a:r>
          </a:p>
        </p:txBody>
      </p:sp>
      <p:sp>
        <p:nvSpPr>
          <p:cNvPr id="119" name="Shape 119"/>
          <p:cNvSpPr/>
          <p:nvPr/>
        </p:nvSpPr>
        <p:spPr>
          <a:xfrm rot="45049">
            <a:off x="1165502" y="4037273"/>
            <a:ext cx="3365389" cy="2313194"/>
          </a:xfrm>
          <a:prstGeom prst="rect">
            <a:avLst/>
          </a:prstGeom>
          <a:solidFill>
            <a:srgbClr val="FFFFFF"/>
          </a:solidFill>
          <a:ln w="11430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20" name="Shape 120"/>
          <p:cNvSpPr txBox="1"/>
          <p:nvPr/>
        </p:nvSpPr>
        <p:spPr>
          <a:xfrm rot="7196">
            <a:off x="1200222" y="4018769"/>
            <a:ext cx="3296107" cy="2165403"/>
          </a:xfrm>
          <a:prstGeom prst="rect">
            <a:avLst/>
          </a:prstGeom>
          <a:noFill/>
          <a:ln>
            <a:noFill/>
          </a:ln>
        </p:spPr>
        <p:txBody>
          <a:bodyPr lIns="91425" tIns="91425" rIns="91425" bIns="91425" anchor="t" anchorCtr="0">
            <a:noAutofit/>
          </a:bodyPr>
          <a:lstStyle/>
          <a:p>
            <a:pPr lvl="0" rtl="0">
              <a:buNone/>
            </a:pPr>
            <a:r>
              <a:rPr lang="ja" sz="2400"/>
              <a:t>56% of earthquake fatalities and over 90% of stress and chronic disease deaths were among people above the age of 65.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00"/>
        </a:solidFill>
        <a:effectLst/>
      </p:bgPr>
    </p:bg>
    <p:spTree>
      <p:nvGrpSpPr>
        <p:cNvPr id="1" name="Shape 124"/>
        <p:cNvGrpSpPr/>
        <p:nvPr/>
      </p:nvGrpSpPr>
      <p:grpSpPr>
        <a:xfrm>
          <a:off x="0" y="0"/>
          <a:ext cx="0" cy="0"/>
          <a:chOff x="0" y="0"/>
          <a:chExt cx="0" cy="0"/>
        </a:xfrm>
      </p:grpSpPr>
      <p:sp>
        <p:nvSpPr>
          <p:cNvPr id="125" name="Shape 125"/>
          <p:cNvSpPr/>
          <p:nvPr/>
        </p:nvSpPr>
        <p:spPr>
          <a:xfrm>
            <a:off x="-754278" y="-226513"/>
            <a:ext cx="6506999" cy="4558500"/>
          </a:xfrm>
          <a:prstGeom prst="frame">
            <a:avLst>
              <a:gd name="adj1" fmla="val 12500"/>
            </a:avLst>
          </a:prstGeom>
          <a:solidFill>
            <a:srgbClr val="93C47D"/>
          </a:solidFill>
          <a:ln w="114300" cap="flat">
            <a:solidFill>
              <a:srgbClr val="000000"/>
            </a:solidFill>
            <a:prstDash val="solid"/>
            <a:round/>
            <a:headEnd type="none" w="med" len="med"/>
            <a:tailEnd type="none" w="med" len="med"/>
          </a:ln>
        </p:spPr>
        <p:txBody>
          <a:bodyPr lIns="91425" tIns="91425" rIns="91425" bIns="91425" anchor="ctr" anchorCtr="0">
            <a:noAutofit/>
          </a:bodyPr>
          <a:lstStyle/>
          <a:p>
            <a:endParaRPr/>
          </a:p>
        </p:txBody>
      </p:sp>
      <p:sp>
        <p:nvSpPr>
          <p:cNvPr id="126" name="Shape 126"/>
          <p:cNvSpPr txBox="1">
            <a:spLocks noGrp="1"/>
          </p:cNvSpPr>
          <p:nvPr>
            <p:ph type="body" idx="1"/>
          </p:nvPr>
        </p:nvSpPr>
        <p:spPr>
          <a:xfrm rot="343251">
            <a:off x="4876483" y="174719"/>
            <a:ext cx="4165245" cy="6811696"/>
          </a:xfrm>
          <a:prstGeom prst="rect">
            <a:avLst/>
          </a:prstGeom>
          <a:solidFill>
            <a:srgbClr val="FFFFFF"/>
          </a:solidFill>
          <a:ln w="114300" cap="flat">
            <a:solidFill>
              <a:srgbClr val="000000"/>
            </a:solidFill>
            <a:prstDash val="solid"/>
            <a:round/>
            <a:headEnd type="none" w="med" len="med"/>
            <a:tailEnd type="none" w="med" len="med"/>
          </a:ln>
        </p:spPr>
        <p:txBody>
          <a:bodyPr lIns="91425" tIns="91425" rIns="91425" bIns="91425" anchor="t" anchorCtr="0">
            <a:noAutofit/>
          </a:bodyPr>
          <a:lstStyle/>
          <a:p>
            <a:pPr lvl="0" rtl="0">
              <a:buNone/>
            </a:pPr>
            <a:r>
              <a:rPr lang="ja" b="1"/>
              <a:t>Japan</a:t>
            </a:r>
          </a:p>
          <a:p>
            <a:pPr lvl="0" rtl="0">
              <a:buNone/>
            </a:pPr>
            <a:r>
              <a:rPr lang="ja" sz="1800" b="1"/>
              <a:t>Why was it not so vulnerable?</a:t>
            </a:r>
          </a:p>
          <a:p>
            <a:pPr lvl="0" rtl="0">
              <a:buNone/>
            </a:pPr>
            <a:r>
              <a:rPr lang="ja" sz="1800"/>
              <a:t>-high-income nations like Japan respond better to disasters</a:t>
            </a:r>
          </a:p>
          <a:p>
            <a:pPr lvl="0" rtl="0">
              <a:buNone/>
            </a:pPr>
            <a:r>
              <a:rPr lang="ja" sz="1800"/>
              <a:t>- Prior to the disaster, Japan’s national territory is covered by early warning systems</a:t>
            </a:r>
          </a:p>
          <a:p>
            <a:pPr lvl="0" rtl="0">
              <a:buNone/>
            </a:pPr>
            <a:r>
              <a:rPr lang="ja" sz="1800"/>
              <a:t>670,000 participated in a national earthquake drill in September 2010</a:t>
            </a:r>
          </a:p>
          <a:p>
            <a:endParaRPr/>
          </a:p>
          <a:p>
            <a:pPr lvl="0" rtl="0">
              <a:buNone/>
            </a:pPr>
            <a:r>
              <a:rPr lang="ja" sz="1800" b="1"/>
              <a:t>How did Japan Recover?</a:t>
            </a:r>
          </a:p>
          <a:p>
            <a:pPr lvl="0" rtl="0">
              <a:buNone/>
            </a:pPr>
            <a:r>
              <a:rPr lang="ja" sz="1700"/>
              <a:t>- the governent organized a massive emergency response team </a:t>
            </a:r>
          </a:p>
          <a:p>
            <a:pPr lvl="0" rtl="0">
              <a:buNone/>
            </a:pPr>
            <a:r>
              <a:rPr lang="ja" sz="1700"/>
              <a:t>- Within a day, the Ministry of Defense gathered the Japan Self-Defense Forces (JSDF) with its110,000 active and reserve troops</a:t>
            </a:r>
          </a:p>
          <a:p>
            <a:pPr lvl="0" rtl="0">
              <a:buNone/>
            </a:pPr>
            <a:r>
              <a:rPr lang="ja" sz="1700"/>
              <a:t>- dispatched National Police Force's 28000 members and the Fire and Disaster Management Agency.</a:t>
            </a:r>
          </a:p>
          <a:p>
            <a:endParaRPr/>
          </a:p>
          <a:p>
            <a:endParaRPr/>
          </a:p>
          <a:p>
            <a:endParaRPr/>
          </a:p>
        </p:txBody>
      </p:sp>
      <p:sp>
        <p:nvSpPr>
          <p:cNvPr id="127" name="Shape 127"/>
          <p:cNvSpPr txBox="1"/>
          <p:nvPr/>
        </p:nvSpPr>
        <p:spPr>
          <a:xfrm rot="-118479">
            <a:off x="221652" y="752222"/>
            <a:ext cx="4222607" cy="6034855"/>
          </a:xfrm>
          <a:prstGeom prst="rect">
            <a:avLst/>
          </a:prstGeom>
          <a:solidFill>
            <a:srgbClr val="FFFFFF"/>
          </a:solidFill>
          <a:ln w="114300" cap="flat">
            <a:solidFill>
              <a:srgbClr val="000000"/>
            </a:solidFill>
            <a:prstDash val="solid"/>
            <a:round/>
            <a:headEnd type="none" w="med" len="med"/>
            <a:tailEnd type="none" w="med" len="med"/>
          </a:ln>
        </p:spPr>
        <p:txBody>
          <a:bodyPr lIns="91425" tIns="91425" rIns="91425" bIns="91425" anchor="t" anchorCtr="0">
            <a:noAutofit/>
          </a:bodyPr>
          <a:lstStyle/>
          <a:p>
            <a:pPr lvl="0" rtl="0">
              <a:buNone/>
            </a:pPr>
            <a:r>
              <a:rPr lang="ja" sz="3600" b="1" dirty="0"/>
              <a:t>Haiti </a:t>
            </a:r>
            <a:r>
              <a:rPr lang="ja" sz="1800" b="1" dirty="0"/>
              <a:t>Why was it so vulnerable? </a:t>
            </a:r>
          </a:p>
          <a:p>
            <a:pPr lvl="0" rtl="0">
              <a:buNone/>
            </a:pPr>
            <a:r>
              <a:rPr lang="ja" sz="1600" dirty="0"/>
              <a:t>- Poverty</a:t>
            </a:r>
          </a:p>
          <a:p>
            <a:pPr lvl="0" rtl="0">
              <a:buNone/>
            </a:pPr>
            <a:r>
              <a:rPr lang="ja" sz="1600" dirty="0"/>
              <a:t>- Young Population</a:t>
            </a:r>
          </a:p>
          <a:p>
            <a:pPr lvl="0" rtl="0">
              <a:buNone/>
            </a:pPr>
            <a:r>
              <a:rPr lang="ja" sz="1600" dirty="0"/>
              <a:t>- Large Population With Fatalist Perspectives</a:t>
            </a:r>
          </a:p>
          <a:p>
            <a:pPr lvl="0" rtl="0">
              <a:buNone/>
            </a:pPr>
            <a:r>
              <a:rPr lang="ja" sz="1600" dirty="0"/>
              <a:t>- Densely populated Area Affected</a:t>
            </a:r>
          </a:p>
          <a:p>
            <a:pPr lvl="0" rtl="0">
              <a:buNone/>
            </a:pPr>
            <a:r>
              <a:rPr lang="ja" sz="1600" dirty="0"/>
              <a:t>- Population Ignored Area Having High Seismic Hazard </a:t>
            </a:r>
          </a:p>
          <a:p>
            <a:pPr lvl="0" rtl="0">
              <a:buNone/>
            </a:pPr>
            <a:r>
              <a:rPr lang="ja" sz="1600" dirty="0"/>
              <a:t>- Speed Of Onset Was Only A Few Seconds</a:t>
            </a:r>
          </a:p>
          <a:p>
            <a:pPr lvl="0" rtl="0">
              <a:buNone/>
            </a:pPr>
            <a:r>
              <a:rPr lang="ja" sz="1600" dirty="0"/>
              <a:t>- Relatively weak earthquake compared to Japan but Haiti's vulnerability made the impact devastating</a:t>
            </a:r>
          </a:p>
          <a:p>
            <a:endParaRPr sz="1600" dirty="0"/>
          </a:p>
          <a:p>
            <a:pPr lvl="0" rtl="0">
              <a:buNone/>
            </a:pPr>
            <a:r>
              <a:rPr lang="ja" sz="1600" b="1" dirty="0"/>
              <a:t>How Did Haiti Recover?</a:t>
            </a:r>
          </a:p>
          <a:p>
            <a:pPr lvl="0" rtl="0">
              <a:buNone/>
            </a:pPr>
            <a:r>
              <a:rPr lang="ja" sz="1600" dirty="0"/>
              <a:t>- 10 million cubic meters of debris was cleaned up and 20% was recycled</a:t>
            </a:r>
          </a:p>
          <a:p>
            <a:pPr lvl="0" rtl="0">
              <a:buNone/>
            </a:pPr>
            <a:r>
              <a:rPr lang="ja" sz="1600" dirty="0"/>
              <a:t>- Haiti government commited to pay tuition for 900,000 children</a:t>
            </a:r>
          </a:p>
          <a:p>
            <a:pPr lvl="0" rtl="0">
              <a:buNone/>
            </a:pPr>
            <a:r>
              <a:rPr lang="ja" sz="1600" dirty="0"/>
              <a:t>- $9.5 billion pledged in relief and recovery aid to Haiti</a:t>
            </a:r>
          </a:p>
          <a:p>
            <a:pPr lvl="0" rtl="0">
              <a:buNone/>
            </a:pPr>
            <a:r>
              <a:rPr lang="ja" sz="1600" dirty="0"/>
              <a:t>- The American Red Cross spent $415 million on relief and recovery efforts to date</a:t>
            </a:r>
          </a:p>
          <a:p>
            <a:endParaRPr dirty="0"/>
          </a:p>
          <a:p>
            <a:endParaRPr dirty="0"/>
          </a:p>
        </p:txBody>
      </p:sp>
      <p:sp>
        <p:nvSpPr>
          <p:cNvPr id="128" name="Shape 128"/>
          <p:cNvSpPr txBox="1">
            <a:spLocks noGrp="1"/>
          </p:cNvSpPr>
          <p:nvPr>
            <p:ph type="title"/>
          </p:nvPr>
        </p:nvSpPr>
        <p:spPr>
          <a:xfrm rot="172290">
            <a:off x="885935" y="80286"/>
            <a:ext cx="3862549" cy="765663"/>
          </a:xfrm>
          <a:prstGeom prst="rect">
            <a:avLst/>
          </a:prstGeom>
          <a:solidFill>
            <a:srgbClr val="FFFFFF"/>
          </a:solidFill>
          <a:ln w="114300" cap="flat">
            <a:solidFill>
              <a:srgbClr val="000000"/>
            </a:solidFill>
            <a:prstDash val="solid"/>
            <a:round/>
            <a:headEnd type="none" w="med" len="med"/>
            <a:tailEnd type="none" w="med" len="med"/>
          </a:ln>
        </p:spPr>
        <p:txBody>
          <a:bodyPr lIns="91425" tIns="91425" rIns="91425" bIns="91425" anchor="b" anchorCtr="0">
            <a:noAutofit/>
          </a:bodyPr>
          <a:lstStyle/>
          <a:p>
            <a:pPr lvl="0" algn="ctr" rtl="0">
              <a:buNone/>
            </a:pPr>
            <a:r>
              <a:rPr lang="ja" b="0">
                <a:latin typeface="Impact"/>
                <a:ea typeface="Impact"/>
                <a:cs typeface="Impact"/>
                <a:sym typeface="Impact"/>
              </a:rPr>
              <a:t>Overall Evaluation</a:t>
            </a:r>
          </a:p>
        </p:txBody>
      </p:sp>
    </p:spTree>
  </p:cSld>
  <p:clrMapOvr>
    <a:masterClrMapping/>
  </p:clrMapOvr>
  <p:transition spd="slow">
    <p:cut/>
  </p:transition>
</p:sld>
</file>

<file path=ppt/theme/theme1.xml><?xml version="1.0" encoding="utf-8"?>
<a:theme xmlns:a="http://schemas.openxmlformats.org/drawingml/2006/main">
  <a:themeElements>
    <a:clrScheme name="Custom 424">
      <a:dk1>
        <a:srgbClr val="B0271C"/>
      </a:dk1>
      <a:lt1>
        <a:srgbClr val="FFE8BB"/>
      </a:lt1>
      <a:dk2>
        <a:srgbClr val="374252"/>
      </a:dk2>
      <a:lt2>
        <a:srgbClr val="A5BDC0"/>
      </a:lt2>
      <a:accent1>
        <a:srgbClr val="C0974D"/>
      </a:accent1>
      <a:accent2>
        <a:srgbClr val="E49C5F"/>
      </a:accent2>
      <a:accent3>
        <a:srgbClr val="5D7372"/>
      </a:accent3>
      <a:accent4>
        <a:srgbClr val="B92C00"/>
      </a:accent4>
      <a:accent5>
        <a:srgbClr val="804000"/>
      </a:accent5>
      <a:accent6>
        <a:srgbClr val="A49D80"/>
      </a:accent6>
      <a:hlink>
        <a:srgbClr val="B0271C"/>
      </a:hlink>
      <a:folHlink>
        <a:srgbClr val="5B5F6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1624</Words>
  <Application>Microsoft Macintosh PowerPoint</Application>
  <PresentationFormat>On-screen Show (4:3)</PresentationFormat>
  <Paragraphs>123</Paragraphs>
  <Slides>11</Slides>
  <Notes>11</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
      <vt:lpstr>Population Vulnerability:  Japan and Haiti Earthquakes</vt:lpstr>
      <vt:lpstr>Slide 2</vt:lpstr>
      <vt:lpstr>Characterization</vt:lpstr>
      <vt:lpstr>Human Development</vt:lpstr>
      <vt:lpstr>Socio-Economics: Wealth</vt:lpstr>
      <vt:lpstr>Preparedness: Education and Infrastructure</vt:lpstr>
      <vt:lpstr>Population Density</vt:lpstr>
      <vt:lpstr>Demographic Variations</vt:lpstr>
      <vt:lpstr>Overall Evaluation</vt:lpstr>
      <vt:lpstr>VULNERABILITY + HAZARD</vt:lpstr>
      <vt:lpstr>Bibliography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Vulnerability:  Japan and Haiti Earthquakes</dc:title>
  <cp:lastModifiedBy>Amy Reardon</cp:lastModifiedBy>
  <cp:revision>1</cp:revision>
  <dcterms:created xsi:type="dcterms:W3CDTF">2013-04-19T04:11:23Z</dcterms:created>
  <dcterms:modified xsi:type="dcterms:W3CDTF">2013-04-19T04:12:28Z</dcterms:modified>
</cp:coreProperties>
</file>