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71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6" r:id="rId19"/>
    <p:sldId id="274" r:id="rId20"/>
    <p:sldId id="277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0066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96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4A01E-76DA-4B45-97EA-D633687275C4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9D543-A139-4F0B-87D2-E4F7E0A44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750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863E07-6FC5-419F-90BC-5AAFFED48A32}" type="slidenum">
              <a:rPr lang="en-GB" smtClean="0"/>
              <a:pPr eaLnBrk="1" hangingPunct="1"/>
              <a:t>1</a:t>
            </a:fld>
            <a:endParaRPr lang="en-GB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863E07-6FC5-419F-90BC-5AAFFED48A32}" type="slidenum">
              <a:rPr lang="en-GB" smtClean="0"/>
              <a:pPr eaLnBrk="1" hangingPunct="1"/>
              <a:t>11</a:t>
            </a:fld>
            <a:endParaRPr lang="en-GB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863E07-6FC5-419F-90BC-5AAFFED48A32}" type="slidenum">
              <a:rPr lang="en-GB" smtClean="0"/>
              <a:pPr eaLnBrk="1" hangingPunct="1"/>
              <a:t>12</a:t>
            </a:fld>
            <a:endParaRPr lang="en-GB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863E07-6FC5-419F-90BC-5AAFFED48A32}" type="slidenum">
              <a:rPr lang="en-GB" smtClean="0"/>
              <a:pPr eaLnBrk="1" hangingPunct="1"/>
              <a:t>13</a:t>
            </a:fld>
            <a:endParaRPr lang="en-GB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863E07-6FC5-419F-90BC-5AAFFED48A32}" type="slidenum">
              <a:rPr lang="en-GB" smtClean="0"/>
              <a:pPr eaLnBrk="1" hangingPunct="1"/>
              <a:t>14</a:t>
            </a:fld>
            <a:endParaRPr lang="en-GB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863E07-6FC5-419F-90BC-5AAFFED48A32}" type="slidenum">
              <a:rPr lang="en-GB" smtClean="0"/>
              <a:pPr eaLnBrk="1" hangingPunct="1"/>
              <a:t>15</a:t>
            </a:fld>
            <a:endParaRPr lang="en-GB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863E07-6FC5-419F-90BC-5AAFFED48A32}" type="slidenum">
              <a:rPr lang="en-GB" smtClean="0"/>
              <a:pPr eaLnBrk="1" hangingPunct="1"/>
              <a:t>16</a:t>
            </a:fld>
            <a:endParaRPr lang="en-GB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863E07-6FC5-419F-90BC-5AAFFED48A32}" type="slidenum">
              <a:rPr lang="en-GB" smtClean="0"/>
              <a:pPr eaLnBrk="1" hangingPunct="1"/>
              <a:t>17</a:t>
            </a:fld>
            <a:endParaRPr lang="en-GB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863E07-6FC5-419F-90BC-5AAFFED48A32}" type="slidenum">
              <a:rPr lang="en-GB" smtClean="0"/>
              <a:pPr eaLnBrk="1" hangingPunct="1"/>
              <a:t>18</a:t>
            </a:fld>
            <a:endParaRPr lang="en-GB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863E07-6FC5-419F-90BC-5AAFFED48A32}" type="slidenum">
              <a:rPr lang="en-GB" smtClean="0"/>
              <a:pPr eaLnBrk="1" hangingPunct="1"/>
              <a:t>19</a:t>
            </a:fld>
            <a:endParaRPr lang="en-GB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863E07-6FC5-419F-90BC-5AAFFED48A32}" type="slidenum">
              <a:rPr lang="en-GB" smtClean="0"/>
              <a:pPr eaLnBrk="1" hangingPunct="1"/>
              <a:t>20</a:t>
            </a:fld>
            <a:endParaRPr lang="en-GB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863E07-6FC5-419F-90BC-5AAFFED48A32}" type="slidenum">
              <a:rPr lang="en-GB" smtClean="0"/>
              <a:pPr eaLnBrk="1" hangingPunct="1"/>
              <a:t>3</a:t>
            </a:fld>
            <a:endParaRPr lang="en-GB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863E07-6FC5-419F-90BC-5AAFFED48A32}" type="slidenum">
              <a:rPr lang="en-GB" smtClean="0"/>
              <a:pPr eaLnBrk="1" hangingPunct="1"/>
              <a:t>21</a:t>
            </a:fld>
            <a:endParaRPr lang="en-GB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863E07-6FC5-419F-90BC-5AAFFED48A32}" type="slidenum">
              <a:rPr lang="en-GB" smtClean="0"/>
              <a:pPr eaLnBrk="1" hangingPunct="1"/>
              <a:t>4</a:t>
            </a:fld>
            <a:endParaRPr lang="en-GB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863E07-6FC5-419F-90BC-5AAFFED48A32}" type="slidenum">
              <a:rPr lang="en-GB" smtClean="0"/>
              <a:pPr eaLnBrk="1" hangingPunct="1"/>
              <a:t>5</a:t>
            </a:fld>
            <a:endParaRPr lang="en-GB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863E07-6FC5-419F-90BC-5AAFFED48A32}" type="slidenum">
              <a:rPr lang="en-GB" smtClean="0"/>
              <a:pPr eaLnBrk="1" hangingPunct="1"/>
              <a:t>6</a:t>
            </a:fld>
            <a:endParaRPr lang="en-GB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863E07-6FC5-419F-90BC-5AAFFED48A32}" type="slidenum">
              <a:rPr lang="en-GB" smtClean="0"/>
              <a:pPr eaLnBrk="1" hangingPunct="1"/>
              <a:t>7</a:t>
            </a:fld>
            <a:endParaRPr lang="en-GB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863E07-6FC5-419F-90BC-5AAFFED48A32}" type="slidenum">
              <a:rPr lang="en-GB" smtClean="0"/>
              <a:pPr eaLnBrk="1" hangingPunct="1"/>
              <a:t>8</a:t>
            </a:fld>
            <a:endParaRPr lang="en-GB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863E07-6FC5-419F-90BC-5AAFFED48A32}" type="slidenum">
              <a:rPr lang="en-GB" smtClean="0"/>
              <a:pPr eaLnBrk="1" hangingPunct="1"/>
              <a:t>9</a:t>
            </a:fld>
            <a:endParaRPr lang="en-GB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863E07-6FC5-419F-90BC-5AAFFED48A32}" type="slidenum">
              <a:rPr lang="en-GB" smtClean="0"/>
              <a:pPr eaLnBrk="1" hangingPunct="1"/>
              <a:t>10</a:t>
            </a:fld>
            <a:endParaRPr lang="en-GB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565A2-D774-459F-9E6E-501956B296AA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20285-AC21-4C43-8313-CD8874C098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448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565A2-D774-459F-9E6E-501956B296AA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20285-AC21-4C43-8313-CD8874C098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069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565A2-D774-459F-9E6E-501956B296AA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20285-AC21-4C43-8313-CD8874C098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206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565A2-D774-459F-9E6E-501956B296AA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20285-AC21-4C43-8313-CD8874C098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58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565A2-D774-459F-9E6E-501956B296AA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20285-AC21-4C43-8313-CD8874C098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434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565A2-D774-459F-9E6E-501956B296AA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20285-AC21-4C43-8313-CD8874C098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208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565A2-D774-459F-9E6E-501956B296AA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20285-AC21-4C43-8313-CD8874C098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563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565A2-D774-459F-9E6E-501956B296AA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20285-AC21-4C43-8313-CD8874C098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607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565A2-D774-459F-9E6E-501956B296AA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20285-AC21-4C43-8313-CD8874C098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085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565A2-D774-459F-9E6E-501956B296AA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20285-AC21-4C43-8313-CD8874C098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180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565A2-D774-459F-9E6E-501956B296AA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20285-AC21-4C43-8313-CD8874C098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020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565A2-D774-459F-9E6E-501956B296AA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20285-AC21-4C43-8313-CD8874C098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229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www.google.co.uk/url?sa=i&amp;rct=j&amp;q=&amp;esrc=s&amp;frm=1&amp;source=images&amp;cd=&amp;cad=rja&amp;docid=8KJuZ7sgcAhU7M&amp;tbnid=6vijfUmv6m3rRM:&amp;ved=0CAUQjRw&amp;url=http://www.dreamstime.com/royalty-free-stock-photography-earth-waving-image10978217&amp;ei=xkwfUuX6PMTL0QX1uYGQBQ&amp;bvm=bv.51495398,d.d2k&amp;psig=AFQjCNEWeeDGfYI5R4LIxmo7QNfmh0HmBA&amp;ust=1377869344629766" TargetMode="External"/><Relationship Id="rId7" Type="http://schemas.openxmlformats.org/officeDocument/2006/relationships/hyperlink" Target="http://www.google.co.uk/url?sa=i&amp;rct=j&amp;q=&amp;esrc=s&amp;frm=1&amp;source=images&amp;cd=&amp;cad=rja&amp;docid=B_bprcppQOBl0M&amp;tbnid=n_JWHYpnj3PN-M:&amp;ved=0CAUQjRw&amp;url=http://sweetclipart.com/rain-cloud-weather-symbol-368&amp;ei=eU0fUqDuBcqT0QXLvICYCg&amp;psig=AFQjCNEcMrQwDwmqK4AkRrIdOi6QvD5kvA&amp;ust=137786955787915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://www.google.co.uk/url?sa=i&amp;rct=j&amp;q=&amp;esrc=s&amp;frm=1&amp;source=images&amp;cd=&amp;cad=rja&amp;docid=w1jeTrzVkBcw1M&amp;tbnid=cemJMka5dTXKVM:&amp;ved=0CAUQjRw&amp;url=http://openclipart.org/detail/64039/mountain-by-j_alves&amp;ei=Hk0fUqSLL-Or0AWm9YDACA&amp;bvm=bv.51495398,d.d2k&amp;psig=AFQjCNFujU6bIlZmrj1vwa5qAYSyEI16pw&amp;ust=1377869433102726" TargetMode="External"/><Relationship Id="rId10" Type="http://schemas.openxmlformats.org/officeDocument/2006/relationships/image" Target="../media/image4.jpeg"/><Relationship Id="rId4" Type="http://schemas.openxmlformats.org/officeDocument/2006/relationships/image" Target="../media/image1.jpeg"/><Relationship Id="rId9" Type="http://schemas.openxmlformats.org/officeDocument/2006/relationships/hyperlink" Target="http://www.google.co.uk/url?sa=i&amp;rct=j&amp;q=&amp;esrc=s&amp;frm=1&amp;source=images&amp;cd=&amp;cad=rja&amp;docid=XZApKoLScW2GBM&amp;tbnid=QUsKiNkimHILkM:&amp;ved=0CAUQjRw&amp;url=http://cghub.com/images/view/423047/&amp;ei=5U0fUoTwCKmV0AWWm4DoDw&amp;psig=AFQjCNGABu-dGOKqF22mDrQyyss3jO27XA&amp;ust=1377869646208750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docid=Xk8OUAUe_62rrM&amp;tbnid=5PEkDrutT681_M:&amp;ved=0CAUQjRw&amp;url=http://www.cs.siu.edu/csday/2011_2/earthquakes.shtml&amp;ei=VlofUuaKNcix0QXd3oEY&amp;psig=AFQjCNELsmVtXEWzVRSPXMY5PMlQoZUTJw&amp;ust=1377872732909737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docid=tfqvBvnqH_f94M&amp;tbnid=t80RJ_7oVJENkM:&amp;ved=0CAUQjRw&amp;url=http://www.egu.eu/medialibrary/image/14/karymsky-volcano-2004/&amp;ei=wFofUpuJF6K30QXJ3IHwBQ&amp;psig=AFQjCNFaQDoKlF7Yglx3Wb6eAyzGNVGR5g&amp;ust=1377872952590495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docid=pymiNLEM8exE_M&amp;tbnid=L-bk0O5oHMI4nM:&amp;ved=0CAUQjRw&amp;url=http://cacarc.wordpress.com/2012/01/31/keep-alert-from-tornadoes/&amp;ei=SlsfUveCCOrP0AWVwICgAQ&amp;psig=AFQjCNHC4mMDDMupqglO5R9PTFiaCgqbEA&amp;ust=1377873035136275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docid=S4ft3WymQWeKmM&amp;tbnid=XyX-xaHKmbyYlM:&amp;ved=0CAUQjRw&amp;url=http://www.scientifantastic.com/portfolio-item/hocina-favela-rio/&amp;ei=GFwfUqz7CqGk0QWd84HoBA&amp;psig=AFQjCNHp1Z6Vq0buihg3mfDB9wGneYQsWw&amp;ust=1377873294218798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docid=tV1MMjqgCT3L8M&amp;tbnid=2MPFqb9VkYwysM:&amp;ved=0CAUQjRw&amp;url=http://www.utility-exchange.co.uk/hill-farming-could-become-confined-to-history-if-rural-areas-dont-get-superfast-business-broadba-13425/&amp;ei=hF0fUtDtMKSm0AXt_IHYDw&amp;psig=AFQjCNHfE7HmBbDoc4NGCUPULX453t6zMA&amp;ust=1377873649393782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docid=G5FRbGrQ-8Pa7M&amp;tbnid=xvim9-E0TSfNHM:&amp;ved=0CAUQjRw&amp;url=http://lygsbtd.wordpress.com/tag/overpopulation/&amp;ei=210fUuOmFsao0wWwl4DACg&amp;psig=AFQjCNFzAyFNO80Ahpr_Sbz-5bb2ls4s6Q&amp;ust=1377873732211540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frm=1&amp;source=images&amp;cd=&amp;cad=rja&amp;docid=fuTFy7BMyk3ALM&amp;tbnid=5JQX0BhSrSxHOM:&amp;ved=0CAUQjRw&amp;url=https://spring12ell.wikispaces.com/Think-Pair-Share&amp;ei=R1EfUqCONKWd0wWPnYHIBQ&amp;psig=AFQjCNHTDYs1gCD0lPrwt2Q8Qw_h7VzrdQ&amp;ust=137787052411767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docid=CKABdLG3L0SWJM&amp;tbnid=bjvwkXZ5Fcz8HM:&amp;ved=0CAUQjRw&amp;url=http://www.telegraph.co.uk/finance/economics/9298517/Retail-sales-recovering-CBI-says.html&amp;ei=_1YfUrLXNOOr0QXHpoCwCw&amp;psig=AFQjCNFBiAebNyjtDOb_Bn16YEfTLUKjFw&amp;ust=1377871978884727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source=images&amp;cd=&amp;cad=rja&amp;docid=6S7m7Wm6kiX1XM&amp;tbnid=JESdQVpf0jswYM:&amp;ved=0CAUQjRw&amp;url=http://www.visitbritainsuperblog.com/2011/06/hiking-englands-jurassic-coast/&amp;ei=X1cfUv3wLI6b1AXa24DIDA&amp;psig=AFQjCNF7_OPfJUTMOYimryBlxUET9i3M7Q&amp;ust=1377872090132375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docid=xnANF5YDyWyVCM&amp;tbnid=eijkgozx0vPBqM:&amp;ved=0CAUQjRw&amp;url=http://www.southampton.ac.uk/~imw/Beaulieu-River-Estuary.htm&amp;ei=yFcfUuvtL8G00QXhwYHAAQ&amp;psig=AFQjCNEDDQy7qlbZB_gi94nfgAHesCyOMQ&amp;ust=137787217033738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thumbs.dreamstime.com/z/earth-waving-10978217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278" y="3898626"/>
            <a:ext cx="1987186" cy="236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Rectangle 33"/>
          <p:cNvSpPr>
            <a:spLocks noChangeArrowheads="1"/>
          </p:cNvSpPr>
          <p:nvPr/>
        </p:nvSpPr>
        <p:spPr bwMode="auto">
          <a:xfrm>
            <a:off x="0" y="260350"/>
            <a:ext cx="9144000" cy="52387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Segoe Print" pitchFamily="2" charset="0"/>
              </a:rPr>
              <a:t>What do you think of when you hear…</a:t>
            </a:r>
          </a:p>
        </p:txBody>
      </p:sp>
      <p:sp>
        <p:nvSpPr>
          <p:cNvPr id="10" name="WordArt 13"/>
          <p:cNvSpPr>
            <a:spLocks noChangeArrowheads="1" noChangeShapeType="1" noTextEdit="1"/>
          </p:cNvSpPr>
          <p:nvPr/>
        </p:nvSpPr>
        <p:spPr bwMode="auto">
          <a:xfrm>
            <a:off x="1331641" y="2492896"/>
            <a:ext cx="6319490" cy="17782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2800" kern="10" normalizeH="1" dirty="0">
                <a:ln w="1905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Geography</a:t>
            </a:r>
          </a:p>
        </p:txBody>
      </p:sp>
      <p:sp>
        <p:nvSpPr>
          <p:cNvPr id="4" name="AutoShape 4" descr="http://openclipart.org/people/J_Alves/mountain.svg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5575" y="-617538"/>
            <a:ext cx="645795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http://openclipart.org/people/J_Alves/mountain.svg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307975" y="-465138"/>
            <a:ext cx="645795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http://openclipart.org/people/J_Alves/mountain.svg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460375" y="-312738"/>
            <a:ext cx="645795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0" descr="http://openclipart.org/people/J_Alves/mountain.svg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612775" y="-160338"/>
            <a:ext cx="645795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85" y="1135063"/>
            <a:ext cx="5063879" cy="101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 descr="http://sweetclipart.com/multisite/sweetclipart/files/little_rain_cloud_2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751" y="784224"/>
            <a:ext cx="2508760" cy="178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http://s.cghub.com/files/Image/423001-424000/423047/054_max.jpg">
            <a:hlinkClick r:id="rId9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" t="4154" r="4518" b="14283"/>
          <a:stretch/>
        </p:blipFill>
        <p:spPr bwMode="auto">
          <a:xfrm>
            <a:off x="155575" y="4351993"/>
            <a:ext cx="4560441" cy="24541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9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3"/>
          <p:cNvSpPr>
            <a:spLocks noChangeArrowheads="1"/>
          </p:cNvSpPr>
          <p:nvPr/>
        </p:nvSpPr>
        <p:spPr bwMode="auto">
          <a:xfrm>
            <a:off x="0" y="260350"/>
            <a:ext cx="9144000" cy="52387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Segoe Print" pitchFamily="2" charset="0"/>
              </a:rPr>
              <a:t>Physical or human geography?</a:t>
            </a: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auto">
          <a:xfrm>
            <a:off x="323528" y="6093296"/>
            <a:ext cx="4320604" cy="639292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GB" sz="2800" kern="10" normalizeH="1" dirty="0">
                <a:ln w="25400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 Black"/>
              </a:rPr>
              <a:t>What is this picture of?</a:t>
            </a: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auto">
          <a:xfrm>
            <a:off x="5256045" y="6093296"/>
            <a:ext cx="3528454" cy="639292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GB" sz="2800" kern="10" normalizeH="1" dirty="0">
                <a:ln w="254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An earthquake</a:t>
            </a:r>
          </a:p>
        </p:txBody>
      </p:sp>
      <p:pic>
        <p:nvPicPr>
          <p:cNvPr id="17410" name="Picture 2" descr="http://www.cs.siu.edu/csday/2011_2/Natural%20Disaster/assets/earthquake-next-one-photo-rtre2o5-sw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34"/>
          <a:stretch/>
        </p:blipFill>
        <p:spPr bwMode="auto">
          <a:xfrm>
            <a:off x="323527" y="908720"/>
            <a:ext cx="7674997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05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3"/>
          <p:cNvSpPr>
            <a:spLocks noChangeArrowheads="1"/>
          </p:cNvSpPr>
          <p:nvPr/>
        </p:nvSpPr>
        <p:spPr bwMode="auto">
          <a:xfrm>
            <a:off x="0" y="260350"/>
            <a:ext cx="9144000" cy="52387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Segoe Print" pitchFamily="2" charset="0"/>
              </a:rPr>
              <a:t>Physical or human geography?</a:t>
            </a: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auto">
          <a:xfrm>
            <a:off x="323528" y="6093296"/>
            <a:ext cx="4320604" cy="639292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GB" sz="2800" kern="10" normalizeH="1" dirty="0">
                <a:ln w="25400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 Black"/>
              </a:rPr>
              <a:t>What is this picture of?</a:t>
            </a: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auto">
          <a:xfrm>
            <a:off x="5256045" y="6093296"/>
            <a:ext cx="3528454" cy="639292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GB" sz="2800" kern="10" normalizeH="1" dirty="0">
                <a:ln w="254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A volcano</a:t>
            </a:r>
          </a:p>
        </p:txBody>
      </p:sp>
      <p:pic>
        <p:nvPicPr>
          <p:cNvPr id="19458" name="Picture 2" descr="http://static2.egu.eu/media/filer_public_thumbnails/filer_public/2012/07/14/karymsky-3c438e544cb046916800fcbd69724d0f.jpg__1280x99999_q85_subject_location-1568,106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755074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92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3"/>
          <p:cNvSpPr>
            <a:spLocks noChangeArrowheads="1"/>
          </p:cNvSpPr>
          <p:nvPr/>
        </p:nvSpPr>
        <p:spPr bwMode="auto">
          <a:xfrm>
            <a:off x="0" y="260350"/>
            <a:ext cx="9144000" cy="52387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Segoe Print" pitchFamily="2" charset="0"/>
              </a:rPr>
              <a:t>Physical or human geography?</a:t>
            </a: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auto">
          <a:xfrm>
            <a:off x="323528" y="6093296"/>
            <a:ext cx="4320604" cy="639292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GB" sz="2800" kern="10" normalizeH="1" dirty="0">
                <a:ln w="25400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 Black"/>
              </a:rPr>
              <a:t>What is this picture of?</a:t>
            </a: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auto">
          <a:xfrm>
            <a:off x="5364087" y="6093296"/>
            <a:ext cx="3312369" cy="639292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GB" sz="2800" kern="10" normalizeH="1" dirty="0">
                <a:ln w="254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A tornado</a:t>
            </a:r>
          </a:p>
        </p:txBody>
      </p:sp>
      <p:pic>
        <p:nvPicPr>
          <p:cNvPr id="21506" name="Picture 2" descr="http://cacarc.files.wordpress.com/2012/01/tornado5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6640213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84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3"/>
          <p:cNvSpPr>
            <a:spLocks noChangeArrowheads="1"/>
          </p:cNvSpPr>
          <p:nvPr/>
        </p:nvSpPr>
        <p:spPr bwMode="auto">
          <a:xfrm>
            <a:off x="0" y="260350"/>
            <a:ext cx="9144000" cy="52387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Segoe Print" pitchFamily="2" charset="0"/>
              </a:rPr>
              <a:t>Physical or human geography?</a:t>
            </a: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auto">
          <a:xfrm>
            <a:off x="323528" y="6093296"/>
            <a:ext cx="4320604" cy="639292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GB" sz="2800" kern="10" normalizeH="1" dirty="0">
                <a:ln w="25400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 Black"/>
              </a:rPr>
              <a:t>What is this picture of?</a:t>
            </a: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auto">
          <a:xfrm>
            <a:off x="5256045" y="6093296"/>
            <a:ext cx="3528454" cy="639292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GB" sz="2800" kern="10" normalizeH="1" dirty="0">
                <a:ln w="254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A shanty town</a:t>
            </a:r>
          </a:p>
        </p:txBody>
      </p:sp>
      <p:pic>
        <p:nvPicPr>
          <p:cNvPr id="23554" name="Picture 2" descr="http://www.scientifantastic.com/wp-content/uploads/2012/08/favela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7690385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20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3"/>
          <p:cNvSpPr>
            <a:spLocks noChangeArrowheads="1"/>
          </p:cNvSpPr>
          <p:nvPr/>
        </p:nvSpPr>
        <p:spPr bwMode="auto">
          <a:xfrm>
            <a:off x="0" y="260350"/>
            <a:ext cx="9144000" cy="52387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Segoe Print" pitchFamily="2" charset="0"/>
              </a:rPr>
              <a:t>Physical or human geography?</a:t>
            </a: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auto">
          <a:xfrm>
            <a:off x="323528" y="6093296"/>
            <a:ext cx="4320604" cy="639292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GB" sz="2800" kern="10" normalizeH="1" dirty="0">
                <a:ln w="25400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 Black"/>
              </a:rPr>
              <a:t>What is this picture of?</a:t>
            </a: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auto">
          <a:xfrm>
            <a:off x="5580112" y="6093296"/>
            <a:ext cx="2952328" cy="639292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GB" sz="2800" kern="10" normalizeH="1" dirty="0">
                <a:ln w="254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Farming</a:t>
            </a:r>
          </a:p>
        </p:txBody>
      </p:sp>
      <p:pic>
        <p:nvPicPr>
          <p:cNvPr id="25602" name="Picture 2" descr="http://utility-exchange.co.uk/wp-content/uploads/2011/09/canstockphoto0080096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723680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23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3"/>
          <p:cNvSpPr>
            <a:spLocks noChangeArrowheads="1"/>
          </p:cNvSpPr>
          <p:nvPr/>
        </p:nvSpPr>
        <p:spPr bwMode="auto">
          <a:xfrm>
            <a:off x="0" y="260350"/>
            <a:ext cx="9144000" cy="52387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Segoe Print" pitchFamily="2" charset="0"/>
              </a:rPr>
              <a:t>Physical or human geography?</a:t>
            </a: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auto">
          <a:xfrm>
            <a:off x="323528" y="6093296"/>
            <a:ext cx="4320604" cy="639292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GB" sz="2800" kern="10" normalizeH="1" dirty="0">
                <a:ln w="25400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 Black"/>
              </a:rPr>
              <a:t>What is this picture of?</a:t>
            </a: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auto">
          <a:xfrm>
            <a:off x="5364087" y="6093296"/>
            <a:ext cx="3312369" cy="639292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GB" sz="2800" kern="10" normalizeH="1" dirty="0">
                <a:ln w="254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Overpopulation</a:t>
            </a:r>
          </a:p>
        </p:txBody>
      </p:sp>
      <p:pic>
        <p:nvPicPr>
          <p:cNvPr id="27650" name="Picture 2" descr="http://lygsbtd.files.wordpress.com/2012/11/overpopulation2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153546"/>
            <a:ext cx="7632849" cy="457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70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3"/>
          <p:cNvSpPr>
            <a:spLocks noChangeArrowheads="1"/>
          </p:cNvSpPr>
          <p:nvPr/>
        </p:nvSpPr>
        <p:spPr bwMode="auto">
          <a:xfrm>
            <a:off x="0" y="260350"/>
            <a:ext cx="9144000" cy="52387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Segoe Print" pitchFamily="2" charset="0"/>
              </a:rPr>
              <a:t>Categories of geography?</a:t>
            </a:r>
          </a:p>
        </p:txBody>
      </p:sp>
      <p:sp>
        <p:nvSpPr>
          <p:cNvPr id="17" name="WordArt 13"/>
          <p:cNvSpPr>
            <a:spLocks noChangeArrowheads="1" noChangeShapeType="1" noTextEdit="1"/>
          </p:cNvSpPr>
          <p:nvPr/>
        </p:nvSpPr>
        <p:spPr bwMode="auto">
          <a:xfrm>
            <a:off x="291712" y="2170601"/>
            <a:ext cx="3456446" cy="8379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2800" kern="10" normalizeH="1" dirty="0">
                <a:ln w="19050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 Black"/>
              </a:rPr>
              <a:t>Physical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9347" y="1011219"/>
            <a:ext cx="63168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B0F0"/>
                </a:solidFill>
                <a:latin typeface="Segoe Print" pitchFamily="2" charset="0"/>
              </a:rPr>
              <a:t>There are three main categories within geography:</a:t>
            </a:r>
          </a:p>
        </p:txBody>
      </p:sp>
      <p:pic>
        <p:nvPicPr>
          <p:cNvPr id="6146" name="Picture 2" descr="C:\Users\Staff\AppData\Local\Microsoft\Windows\Temporary Internet Files\Content.IE5\U1IFZ3L1\MC90043807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443" y="2780928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WordArt 13"/>
          <p:cNvSpPr>
            <a:spLocks noChangeArrowheads="1" noChangeShapeType="1" noTextEdit="1"/>
          </p:cNvSpPr>
          <p:nvPr/>
        </p:nvSpPr>
        <p:spPr bwMode="auto">
          <a:xfrm>
            <a:off x="291712" y="3791517"/>
            <a:ext cx="2768120" cy="8379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2800" kern="10" normalizeH="1" dirty="0">
                <a:ln w="1905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Human</a:t>
            </a:r>
          </a:p>
        </p:txBody>
      </p:sp>
      <p:sp>
        <p:nvSpPr>
          <p:cNvPr id="11" name="WordArt 13"/>
          <p:cNvSpPr>
            <a:spLocks noChangeArrowheads="1" noChangeShapeType="1" noTextEdit="1"/>
          </p:cNvSpPr>
          <p:nvPr/>
        </p:nvSpPr>
        <p:spPr bwMode="auto">
          <a:xfrm>
            <a:off x="291712" y="5410217"/>
            <a:ext cx="4712336" cy="8379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2800" kern="10" normalizeH="1" dirty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 Black"/>
              </a:rPr>
              <a:t>Environmental</a:t>
            </a:r>
          </a:p>
        </p:txBody>
      </p:sp>
      <p:sp>
        <p:nvSpPr>
          <p:cNvPr id="3" name="Rectangle 2"/>
          <p:cNvSpPr/>
          <p:nvPr/>
        </p:nvSpPr>
        <p:spPr>
          <a:xfrm>
            <a:off x="3289082" y="3791517"/>
            <a:ext cx="40192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dirty="0">
                <a:solidFill>
                  <a:srgbClr val="7030A0"/>
                </a:solidFill>
              </a:rPr>
              <a:t>All geography that involves human activity for instance industry and population.</a:t>
            </a:r>
          </a:p>
        </p:txBody>
      </p:sp>
      <p:sp>
        <p:nvSpPr>
          <p:cNvPr id="4" name="Rectangle 3"/>
          <p:cNvSpPr/>
          <p:nvPr/>
        </p:nvSpPr>
        <p:spPr>
          <a:xfrm>
            <a:off x="3923928" y="2170601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dirty="0">
                <a:solidFill>
                  <a:schemeClr val="accent1">
                    <a:lumMod val="75000"/>
                  </a:schemeClr>
                </a:solidFill>
              </a:rPr>
              <a:t>All geography that occurs naturally for instance rivers, coasts and earthquakes.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5166319" y="5367514"/>
            <a:ext cx="37973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dirty="0">
                <a:solidFill>
                  <a:schemeClr val="accent2">
                    <a:lumMod val="75000"/>
                  </a:schemeClr>
                </a:solidFill>
              </a:rPr>
              <a:t>All geography that involves humans working with, and changing, the natural world.</a:t>
            </a:r>
          </a:p>
        </p:txBody>
      </p:sp>
    </p:spTree>
    <p:extLst>
      <p:ext uri="{BB962C8B-B14F-4D97-AF65-F5344CB8AC3E}">
        <p14:creationId xmlns:p14="http://schemas.microsoft.com/office/powerpoint/2010/main" val="3761792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3"/>
          <p:cNvSpPr>
            <a:spLocks noChangeArrowheads="1"/>
          </p:cNvSpPr>
          <p:nvPr/>
        </p:nvSpPr>
        <p:spPr bwMode="auto">
          <a:xfrm>
            <a:off x="0" y="260350"/>
            <a:ext cx="9144000" cy="52387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Segoe Print" pitchFamily="2" charset="0"/>
              </a:rPr>
              <a:t>Physical or human geography?</a:t>
            </a:r>
          </a:p>
        </p:txBody>
      </p:sp>
      <p:sp>
        <p:nvSpPr>
          <p:cNvPr id="17" name="WordArt 13"/>
          <p:cNvSpPr>
            <a:spLocks noChangeArrowheads="1" noChangeShapeType="1" noTextEdit="1"/>
          </p:cNvSpPr>
          <p:nvPr/>
        </p:nvSpPr>
        <p:spPr bwMode="auto">
          <a:xfrm>
            <a:off x="283747" y="4658785"/>
            <a:ext cx="8604216" cy="576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2800" kern="10" normalizeH="1" dirty="0"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Arial Black"/>
              </a:rPr>
              <a:t>Physical human or environmental geography</a:t>
            </a:r>
            <a:r>
              <a:rPr lang="en-GB" sz="2800" kern="10" normalizeH="1" dirty="0">
                <a:ln w="1905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9892" y="1403234"/>
            <a:ext cx="63896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B050"/>
                </a:solidFill>
                <a:latin typeface="Segoe Print" pitchFamily="2" charset="0"/>
              </a:rPr>
              <a:t>Read through the list of topics within geography and next to each write whether it is a physical, human or environmental topic.</a:t>
            </a:r>
          </a:p>
        </p:txBody>
      </p:sp>
      <p:pic>
        <p:nvPicPr>
          <p:cNvPr id="6146" name="Picture 2" descr="C:\Users\Staff\AppData\Local\Microsoft\Windows\Temporary Internet Files\Content.IE5\U1IFZ3L1\MC90043807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6" y="2204864"/>
            <a:ext cx="2016125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765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3"/>
          <p:cNvSpPr>
            <a:spLocks noChangeArrowheads="1"/>
          </p:cNvSpPr>
          <p:nvPr/>
        </p:nvSpPr>
        <p:spPr bwMode="auto">
          <a:xfrm>
            <a:off x="0" y="260350"/>
            <a:ext cx="9144000" cy="52387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Segoe Print" pitchFamily="2" charset="0"/>
              </a:rPr>
              <a:t>Physical or human geography?</a:t>
            </a:r>
          </a:p>
        </p:txBody>
      </p:sp>
      <p:sp>
        <p:nvSpPr>
          <p:cNvPr id="2056" name="WordArt 30"/>
          <p:cNvSpPr>
            <a:spLocks noChangeArrowheads="1" noChangeShapeType="1" noTextEdit="1"/>
          </p:cNvSpPr>
          <p:nvPr/>
        </p:nvSpPr>
        <p:spPr bwMode="auto">
          <a:xfrm>
            <a:off x="6804026" y="333376"/>
            <a:ext cx="201612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GB" sz="3600" kern="10" normalizeH="1" dirty="0">
              <a:ln w="22225">
                <a:solidFill>
                  <a:schemeClr val="bg1"/>
                </a:solidFill>
                <a:round/>
                <a:headEnd/>
                <a:tailEnd/>
              </a:ln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7" name="WordArt 13"/>
          <p:cNvSpPr>
            <a:spLocks noChangeArrowheads="1" noChangeShapeType="1" noTextEdit="1"/>
          </p:cNvSpPr>
          <p:nvPr/>
        </p:nvSpPr>
        <p:spPr bwMode="auto">
          <a:xfrm>
            <a:off x="287372" y="6093296"/>
            <a:ext cx="8604216" cy="576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2800" kern="10" normalizeH="1" dirty="0"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Arial Black"/>
              </a:rPr>
              <a:t>Physical human or environmental geography</a:t>
            </a:r>
            <a:r>
              <a:rPr lang="en-GB" sz="2800" kern="10" normalizeH="1" dirty="0">
                <a:ln w="1905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?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226659" y="1392394"/>
            <a:ext cx="4071937" cy="40068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600" i="1" dirty="0">
                <a:solidFill>
                  <a:schemeClr val="accent1"/>
                </a:solidFill>
              </a:rPr>
              <a:t>Coasts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600" i="1" dirty="0">
                <a:solidFill>
                  <a:schemeClr val="accent1"/>
                </a:solidFill>
              </a:rPr>
              <a:t>Map Skills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600" i="1" dirty="0">
                <a:solidFill>
                  <a:schemeClr val="accent1"/>
                </a:solidFill>
              </a:rPr>
              <a:t>Fantastic Places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600" i="1" dirty="0">
                <a:solidFill>
                  <a:schemeClr val="accent1"/>
                </a:solidFill>
              </a:rPr>
              <a:t>Population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600" i="1" dirty="0">
                <a:solidFill>
                  <a:schemeClr val="accent1"/>
                </a:solidFill>
              </a:rPr>
              <a:t>Settlement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600" i="1" dirty="0">
                <a:solidFill>
                  <a:schemeClr val="accent1"/>
                </a:solidFill>
              </a:rPr>
              <a:t>Shopping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600" i="1" dirty="0">
                <a:solidFill>
                  <a:schemeClr val="accent1"/>
                </a:solidFill>
              </a:rPr>
              <a:t>Weather and Climate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600" i="1" dirty="0">
                <a:solidFill>
                  <a:schemeClr val="accent1"/>
                </a:solidFill>
              </a:rPr>
              <a:t>Crime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600" i="1" dirty="0">
                <a:solidFill>
                  <a:schemeClr val="accent1"/>
                </a:solidFill>
              </a:rPr>
              <a:t>Ecosystems (Rainforests)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GB" sz="2600" dirty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GB" sz="2600" dirty="0"/>
          </a:p>
        </p:txBody>
      </p:sp>
      <p:sp>
        <p:nvSpPr>
          <p:cNvPr id="3" name="Rectangle 2"/>
          <p:cNvSpPr/>
          <p:nvPr/>
        </p:nvSpPr>
        <p:spPr>
          <a:xfrm>
            <a:off x="3779912" y="1392394"/>
            <a:ext cx="4572000" cy="38318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GB" i="1" dirty="0">
                <a:solidFill>
                  <a:schemeClr val="accent1"/>
                </a:solidFill>
              </a:rPr>
              <a:t>Globalisation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GB" i="1" dirty="0">
                <a:solidFill>
                  <a:schemeClr val="accent1"/>
                </a:solidFill>
              </a:rPr>
              <a:t>Volcanoes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GB" i="1" dirty="0">
                <a:solidFill>
                  <a:schemeClr val="accent1"/>
                </a:solidFill>
              </a:rPr>
              <a:t>Tourism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GB" i="1" dirty="0">
                <a:solidFill>
                  <a:schemeClr val="accent1"/>
                </a:solidFill>
              </a:rPr>
              <a:t>Earthquakes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GB" i="1" dirty="0">
                <a:solidFill>
                  <a:schemeClr val="accent1"/>
                </a:solidFill>
              </a:rPr>
              <a:t>Billionaires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GB" i="1" dirty="0">
                <a:solidFill>
                  <a:schemeClr val="accent1"/>
                </a:solidFill>
              </a:rPr>
              <a:t>Rivers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GB" i="1" dirty="0">
                <a:solidFill>
                  <a:schemeClr val="accent1"/>
                </a:solidFill>
              </a:rPr>
              <a:t>Megacities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GB" i="1" dirty="0">
                <a:solidFill>
                  <a:schemeClr val="accent1"/>
                </a:solidFill>
              </a:rPr>
              <a:t>Environmental issues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GB" i="1" dirty="0">
                <a:solidFill>
                  <a:schemeClr val="accent1"/>
                </a:solidFill>
              </a:rPr>
              <a:t>Climate change</a:t>
            </a:r>
          </a:p>
        </p:txBody>
      </p:sp>
      <p:sp>
        <p:nvSpPr>
          <p:cNvPr id="4" name="Oval 3"/>
          <p:cNvSpPr/>
          <p:nvPr/>
        </p:nvSpPr>
        <p:spPr>
          <a:xfrm rot="937946">
            <a:off x="6107475" y="2468610"/>
            <a:ext cx="2808312" cy="2304256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MV Boli" pitchFamily="2" charset="0"/>
                <a:cs typeface="MV Boli" pitchFamily="2" charset="0"/>
              </a:rPr>
              <a:t>Select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3</a:t>
            </a:r>
            <a:r>
              <a:rPr lang="en-GB" dirty="0">
                <a:latin typeface="MV Boli" pitchFamily="2" charset="0"/>
                <a:cs typeface="MV Boli" pitchFamily="2" charset="0"/>
              </a:rPr>
              <a:t>, why did you categorise them as physical, human or environmental geography. </a:t>
            </a:r>
          </a:p>
        </p:txBody>
      </p:sp>
    </p:spTree>
    <p:extLst>
      <p:ext uri="{BB962C8B-B14F-4D97-AF65-F5344CB8AC3E}">
        <p14:creationId xmlns:p14="http://schemas.microsoft.com/office/powerpoint/2010/main" val="1324976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3"/>
          <p:cNvSpPr>
            <a:spLocks noChangeArrowheads="1"/>
          </p:cNvSpPr>
          <p:nvPr/>
        </p:nvSpPr>
        <p:spPr bwMode="auto">
          <a:xfrm>
            <a:off x="0" y="260350"/>
            <a:ext cx="9144000" cy="52387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Segoe Print" pitchFamily="2" charset="0"/>
              </a:rPr>
              <a:t>Over to you . . .</a:t>
            </a:r>
          </a:p>
        </p:txBody>
      </p:sp>
      <p:sp>
        <p:nvSpPr>
          <p:cNvPr id="17" name="WordArt 13"/>
          <p:cNvSpPr>
            <a:spLocks noChangeArrowheads="1" noChangeShapeType="1" noTextEdit="1"/>
          </p:cNvSpPr>
          <p:nvPr/>
        </p:nvSpPr>
        <p:spPr bwMode="auto">
          <a:xfrm>
            <a:off x="283747" y="4658785"/>
            <a:ext cx="8604216" cy="576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2800" kern="10" normalizeH="1" dirty="0"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Arial Black"/>
              </a:rPr>
              <a:t>Physical human or environmental geography</a:t>
            </a:r>
            <a:r>
              <a:rPr lang="en-GB" sz="2800" kern="10" normalizeH="1" dirty="0">
                <a:ln w="1905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9892" y="1403234"/>
            <a:ext cx="63896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B050"/>
                </a:solidFill>
                <a:latin typeface="Segoe Print" pitchFamily="2" charset="0"/>
              </a:rPr>
              <a:t>Other than the topics we have already discussed today can you think of any other topics geographers may be interested in?</a:t>
            </a:r>
          </a:p>
        </p:txBody>
      </p:sp>
      <p:pic>
        <p:nvPicPr>
          <p:cNvPr id="6146" name="Picture 2" descr="C:\Users\Staff\AppData\Local\Microsoft\Windows\Temporary Internet Files\Content.IE5\U1IFZ3L1\MC90043807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6" y="2204864"/>
            <a:ext cx="2016125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728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4"/>
          <p:cNvSpPr>
            <a:spLocks noChangeArrowheads="1" noChangeShapeType="1" noTextEdit="1"/>
          </p:cNvSpPr>
          <p:nvPr/>
        </p:nvSpPr>
        <p:spPr bwMode="auto">
          <a:xfrm>
            <a:off x="92075" y="188913"/>
            <a:ext cx="89439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normalizeH="1">
                <a:ln w="25400">
                  <a:solidFill>
                    <a:srgbClr val="FFC000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Arial Black"/>
              </a:rPr>
              <a:t>Key question / Learning objectives</a:t>
            </a:r>
          </a:p>
        </p:txBody>
      </p:sp>
      <p:sp>
        <p:nvSpPr>
          <p:cNvPr id="3075" name="Text Box 9"/>
          <p:cNvSpPr txBox="1">
            <a:spLocks noChangeArrowheads="1"/>
          </p:cNvSpPr>
          <p:nvPr/>
        </p:nvSpPr>
        <p:spPr bwMode="auto">
          <a:xfrm>
            <a:off x="250825" y="3717032"/>
            <a:ext cx="864235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2400" i="1" dirty="0">
                <a:latin typeface="Calibri" pitchFamily="34" charset="0"/>
              </a:rPr>
              <a:t>Learning Objectives:</a:t>
            </a:r>
            <a:br>
              <a:rPr lang="en-US" sz="2400" dirty="0"/>
            </a:br>
            <a:r>
              <a:rPr lang="en-US" dirty="0"/>
              <a:t>•To </a:t>
            </a:r>
            <a:r>
              <a:rPr lang="en-US" u="sng" dirty="0"/>
              <a:t>know</a:t>
            </a:r>
            <a:r>
              <a:rPr lang="en-US" dirty="0"/>
              <a:t> what the study of geography involves. </a:t>
            </a:r>
            <a:br>
              <a:rPr lang="en-US" sz="2400" dirty="0"/>
            </a:br>
            <a:r>
              <a:rPr lang="en-US" dirty="0"/>
              <a:t>•To </a:t>
            </a:r>
            <a:r>
              <a:rPr lang="en-US" u="sng" dirty="0"/>
              <a:t>understand</a:t>
            </a:r>
            <a:r>
              <a:rPr lang="en-US" dirty="0"/>
              <a:t> the difference between physical and human geography and where they overlap, environmental geography. </a:t>
            </a:r>
            <a:br>
              <a:rPr lang="en-US" sz="2400" dirty="0"/>
            </a:br>
            <a:r>
              <a:rPr lang="en-US" dirty="0"/>
              <a:t>•To </a:t>
            </a:r>
            <a:r>
              <a:rPr lang="en-US" u="sng" dirty="0"/>
              <a:t>be able to </a:t>
            </a:r>
            <a:r>
              <a:rPr lang="en-US" dirty="0"/>
              <a:t>classify different topics into these categories</a:t>
            </a:r>
            <a:endParaRPr lang="en-GB" sz="2400" dirty="0">
              <a:latin typeface="Calibri" pitchFamily="34" charset="0"/>
            </a:endParaRP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395536" y="1772816"/>
            <a:ext cx="835292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4400" dirty="0">
                <a:solidFill>
                  <a:srgbClr val="FF0066"/>
                </a:solidFill>
                <a:latin typeface="Segoe Print" pitchFamily="2" charset="0"/>
              </a:rPr>
              <a:t>What are the different types of geography?</a:t>
            </a:r>
          </a:p>
        </p:txBody>
      </p:sp>
    </p:spTree>
    <p:extLst>
      <p:ext uri="{BB962C8B-B14F-4D97-AF65-F5344CB8AC3E}">
        <p14:creationId xmlns:p14="http://schemas.microsoft.com/office/powerpoint/2010/main" val="15471417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3"/>
          <p:cNvSpPr>
            <a:spLocks noChangeArrowheads="1"/>
          </p:cNvSpPr>
          <p:nvPr/>
        </p:nvSpPr>
        <p:spPr bwMode="auto">
          <a:xfrm>
            <a:off x="0" y="260350"/>
            <a:ext cx="9144000" cy="52387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Segoe Print" pitchFamily="2" charset="0"/>
              </a:rPr>
              <a:t>Main Activity: Poster!</a:t>
            </a:r>
          </a:p>
        </p:txBody>
      </p:sp>
      <p:sp>
        <p:nvSpPr>
          <p:cNvPr id="2055" name="Rectangle 29"/>
          <p:cNvSpPr>
            <a:spLocks noChangeArrowheads="1"/>
          </p:cNvSpPr>
          <p:nvPr/>
        </p:nvSpPr>
        <p:spPr bwMode="auto">
          <a:xfrm>
            <a:off x="6659563" y="188913"/>
            <a:ext cx="2232025" cy="1776413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WordArt 30"/>
          <p:cNvSpPr>
            <a:spLocks noChangeArrowheads="1" noChangeShapeType="1" noTextEdit="1"/>
          </p:cNvSpPr>
          <p:nvPr/>
        </p:nvSpPr>
        <p:spPr bwMode="auto">
          <a:xfrm>
            <a:off x="6804026" y="333376"/>
            <a:ext cx="201612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normalizeH="1">
                <a:ln w="222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Remember</a:t>
            </a:r>
          </a:p>
        </p:txBody>
      </p:sp>
      <p:sp>
        <p:nvSpPr>
          <p:cNvPr id="2057" name="Text Box 31"/>
          <p:cNvSpPr txBox="1">
            <a:spLocks noChangeArrowheads="1"/>
          </p:cNvSpPr>
          <p:nvPr/>
        </p:nvSpPr>
        <p:spPr bwMode="auto">
          <a:xfrm>
            <a:off x="6659563" y="765176"/>
            <a:ext cx="22320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Identify  [level 3]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Describe  [Level 4]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Explain  [Level 5]</a:t>
            </a:r>
            <a:endParaRPr lang="en-US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7" name="WordArt 13"/>
          <p:cNvSpPr>
            <a:spLocks noChangeArrowheads="1" noChangeShapeType="1" noTextEdit="1"/>
          </p:cNvSpPr>
          <p:nvPr/>
        </p:nvSpPr>
        <p:spPr bwMode="auto">
          <a:xfrm>
            <a:off x="143508" y="2132856"/>
            <a:ext cx="8856983" cy="576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2800" kern="10" normalizeH="1" dirty="0">
                <a:ln w="19050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 Black"/>
              </a:rPr>
              <a:t>Physical</a:t>
            </a:r>
            <a:r>
              <a:rPr lang="en-GB" sz="2800" kern="10" normalizeH="1" dirty="0"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Arial Black"/>
              </a:rPr>
              <a:t> </a:t>
            </a:r>
            <a:r>
              <a:rPr lang="en-GB" sz="2800" kern="10" normalizeH="1" dirty="0">
                <a:ln w="1905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human</a:t>
            </a:r>
            <a:r>
              <a:rPr lang="en-GB" sz="2800" kern="10" normalizeH="1" dirty="0"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Arial Black"/>
              </a:rPr>
              <a:t> and </a:t>
            </a:r>
            <a:r>
              <a:rPr lang="en-GB" sz="2800" kern="10" normalizeH="1" dirty="0">
                <a:ln w="19050">
                  <a:solidFill>
                    <a:srgbClr val="FFC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 Black"/>
              </a:rPr>
              <a:t>environmental</a:t>
            </a:r>
            <a:r>
              <a:rPr lang="en-GB" sz="2800" kern="10" normalizeH="1" dirty="0"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Arial Black"/>
              </a:rPr>
              <a:t> geography</a:t>
            </a:r>
            <a:endParaRPr lang="en-GB" sz="2800" kern="10" normalizeH="1" dirty="0">
              <a:ln w="19050">
                <a:solidFill>
                  <a:srgbClr val="7030A0"/>
                </a:solidFill>
                <a:round/>
                <a:headEnd/>
                <a:tailEnd/>
              </a:ln>
              <a:solidFill>
                <a:srgbClr val="7030A0"/>
              </a:solidFill>
              <a:latin typeface="Arial Blac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3068960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Segoe Print" pitchFamily="2" charset="0"/>
              </a:rPr>
              <a:t>Produce a poster to show the differences between physical, human and environmental geography.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123728" y="4421444"/>
            <a:ext cx="68767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                  </a:t>
            </a:r>
            <a:r>
              <a:rPr lang="en-GB" b="1" i="1" dirty="0">
                <a:solidFill>
                  <a:schemeClr val="tx2"/>
                </a:solidFill>
              </a:rPr>
              <a:t>Success Criteria: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>
                <a:solidFill>
                  <a:schemeClr val="accent1"/>
                </a:solidFill>
              </a:rPr>
              <a:t>Detailed differences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>
                <a:solidFill>
                  <a:schemeClr val="accent1"/>
                </a:solidFill>
              </a:rPr>
              <a:t>Colourful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>
                <a:solidFill>
                  <a:schemeClr val="accent1"/>
                </a:solidFill>
              </a:rPr>
              <a:t>Pictures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>
                <a:solidFill>
                  <a:schemeClr val="accent1"/>
                </a:solidFill>
              </a:rPr>
              <a:t>Use key terms – human, physical, environmental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>
                <a:solidFill>
                  <a:schemeClr val="accent1"/>
                </a:solidFill>
              </a:rPr>
              <a:t>Well presented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>
                <a:solidFill>
                  <a:schemeClr val="accent1"/>
                </a:solidFill>
              </a:rPr>
              <a:t>Easy to understand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5" name="5-Point Star 4"/>
          <p:cNvSpPr/>
          <p:nvPr/>
        </p:nvSpPr>
        <p:spPr>
          <a:xfrm>
            <a:off x="261508" y="4991766"/>
            <a:ext cx="1440160" cy="1152128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1083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WordArt 13"/>
          <p:cNvSpPr>
            <a:spLocks noChangeArrowheads="1" noChangeShapeType="1" noTextEdit="1"/>
          </p:cNvSpPr>
          <p:nvPr/>
        </p:nvSpPr>
        <p:spPr bwMode="auto">
          <a:xfrm>
            <a:off x="899592" y="548680"/>
            <a:ext cx="7416824" cy="576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2800" kern="10" normalizeH="1" dirty="0">
                <a:ln w="1905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Odd one out</a:t>
            </a:r>
            <a:r>
              <a:rPr lang="en-GB" sz="2800" kern="10" normalizeH="1" dirty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 Black"/>
              </a:rPr>
              <a:t>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536" y="2402086"/>
            <a:ext cx="82809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B050"/>
                </a:solidFill>
                <a:latin typeface="Segoe Print" pitchFamily="2" charset="0"/>
              </a:rPr>
              <a:t>Mountains, earthquakes, cities, rivers</a:t>
            </a:r>
          </a:p>
          <a:p>
            <a:pPr algn="ctr"/>
            <a:endParaRPr lang="en-GB" sz="2800" dirty="0">
              <a:solidFill>
                <a:srgbClr val="00B050"/>
              </a:solidFill>
              <a:latin typeface="Segoe Print" pitchFamily="2" charset="0"/>
            </a:endParaRPr>
          </a:p>
          <a:p>
            <a:pPr algn="ctr"/>
            <a:r>
              <a:rPr lang="en-GB" sz="2800" dirty="0">
                <a:solidFill>
                  <a:srgbClr val="00B0F0"/>
                </a:solidFill>
                <a:latin typeface="Segoe Print" pitchFamily="2" charset="0"/>
              </a:rPr>
              <a:t>Deforestation, pollution, housing, recycling</a:t>
            </a:r>
          </a:p>
          <a:p>
            <a:pPr algn="ctr"/>
            <a:endParaRPr lang="en-GB" sz="2800" dirty="0">
              <a:solidFill>
                <a:srgbClr val="00B0F0"/>
              </a:solidFill>
              <a:latin typeface="Segoe Print" pitchFamily="2" charset="0"/>
            </a:endParaRPr>
          </a:p>
          <a:p>
            <a:pPr algn="ctr"/>
            <a:r>
              <a:rPr lang="en-GB" sz="2800" dirty="0">
                <a:solidFill>
                  <a:srgbClr val="7030A0"/>
                </a:solidFill>
                <a:latin typeface="Segoe Print" pitchFamily="2" charset="0"/>
              </a:rPr>
              <a:t>Glaciers, population, commuting, industry</a:t>
            </a:r>
          </a:p>
          <a:p>
            <a:pPr algn="ctr"/>
            <a:endParaRPr lang="en-GB" sz="2800" dirty="0">
              <a:solidFill>
                <a:srgbClr val="7030A0"/>
              </a:solidFill>
              <a:latin typeface="Segoe Print" pitchFamily="2" charset="0"/>
            </a:endParaRPr>
          </a:p>
          <a:p>
            <a:pPr algn="ctr"/>
            <a:r>
              <a:rPr lang="en-GB" sz="2800" dirty="0">
                <a:solidFill>
                  <a:srgbClr val="FF0000"/>
                </a:solidFill>
                <a:latin typeface="Segoe Print" pitchFamily="2" charset="0"/>
              </a:rPr>
              <a:t>Deserts, volcanoes, oceans, shanty towns</a:t>
            </a:r>
          </a:p>
        </p:txBody>
      </p:sp>
    </p:spTree>
    <p:extLst>
      <p:ext uri="{BB962C8B-B14F-4D97-AF65-F5344CB8AC3E}">
        <p14:creationId xmlns:p14="http://schemas.microsoft.com/office/powerpoint/2010/main" val="3565219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3"/>
          <p:cNvSpPr>
            <a:spLocks noChangeArrowheads="1"/>
          </p:cNvSpPr>
          <p:nvPr/>
        </p:nvSpPr>
        <p:spPr bwMode="auto">
          <a:xfrm>
            <a:off x="0" y="260350"/>
            <a:ext cx="9144000" cy="52387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Segoe Print" pitchFamily="2" charset="0"/>
              </a:rPr>
              <a:t>What is geography?</a:t>
            </a:r>
          </a:p>
        </p:txBody>
      </p:sp>
      <p:sp>
        <p:nvSpPr>
          <p:cNvPr id="2055" name="Rectangle 29"/>
          <p:cNvSpPr>
            <a:spLocks noChangeArrowheads="1"/>
          </p:cNvSpPr>
          <p:nvPr/>
        </p:nvSpPr>
        <p:spPr bwMode="auto">
          <a:xfrm>
            <a:off x="6659563" y="188913"/>
            <a:ext cx="2232025" cy="1776413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WordArt 30"/>
          <p:cNvSpPr>
            <a:spLocks noChangeArrowheads="1" noChangeShapeType="1" noTextEdit="1"/>
          </p:cNvSpPr>
          <p:nvPr/>
        </p:nvSpPr>
        <p:spPr bwMode="auto">
          <a:xfrm>
            <a:off x="6804026" y="333376"/>
            <a:ext cx="201612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normalizeH="1">
                <a:ln w="222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Remember</a:t>
            </a:r>
          </a:p>
        </p:txBody>
      </p:sp>
      <p:sp>
        <p:nvSpPr>
          <p:cNvPr id="2057" name="Text Box 31"/>
          <p:cNvSpPr txBox="1">
            <a:spLocks noChangeArrowheads="1"/>
          </p:cNvSpPr>
          <p:nvPr/>
        </p:nvSpPr>
        <p:spPr bwMode="auto">
          <a:xfrm>
            <a:off x="6659563" y="765176"/>
            <a:ext cx="22320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Identify  [level 3]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Describe  [Level 4]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Explain  [Level 5]</a:t>
            </a:r>
            <a:endParaRPr lang="en-US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8136" y="2636912"/>
            <a:ext cx="862080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Geography</a:t>
            </a:r>
            <a:r>
              <a:rPr lang="en-GB" sz="3200" dirty="0">
                <a:solidFill>
                  <a:srgbClr val="00B050"/>
                </a:solidFill>
                <a:latin typeface="Segoe Print" pitchFamily="2" charset="0"/>
              </a:rPr>
              <a:t> is the study of Earth’s landscapes, people, places and environments. It is the study about the world in which we live. </a:t>
            </a:r>
          </a:p>
        </p:txBody>
      </p:sp>
      <p:pic>
        <p:nvPicPr>
          <p:cNvPr id="6147" name="Picture 3" descr="C:\Users\Staff\AppData\Local\Microsoft\Windows\Temporary Internet Files\Content.IE5\PLS598XI\MC90043761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773703"/>
            <a:ext cx="1296144" cy="108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645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4"/>
          <p:cNvSpPr>
            <a:spLocks noChangeArrowheads="1" noChangeShapeType="1" noTextEdit="1"/>
          </p:cNvSpPr>
          <p:nvPr/>
        </p:nvSpPr>
        <p:spPr bwMode="auto">
          <a:xfrm>
            <a:off x="179388" y="6237288"/>
            <a:ext cx="2857500" cy="495300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GB" sz="2800" kern="10" normalizeH="1" dirty="0">
                <a:ln w="25400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 Black"/>
              </a:rPr>
              <a:t>Learning Links</a:t>
            </a:r>
          </a:p>
        </p:txBody>
      </p:sp>
      <p:sp>
        <p:nvSpPr>
          <p:cNvPr id="2053" name="Rectangle 33"/>
          <p:cNvSpPr>
            <a:spLocks noChangeArrowheads="1"/>
          </p:cNvSpPr>
          <p:nvPr/>
        </p:nvSpPr>
        <p:spPr bwMode="auto">
          <a:xfrm>
            <a:off x="0" y="260350"/>
            <a:ext cx="9144000" cy="52387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Segoe Print" pitchFamily="2" charset="0"/>
              </a:rPr>
              <a:t>Physical and human geography!</a:t>
            </a:r>
          </a:p>
        </p:txBody>
      </p:sp>
      <p:sp>
        <p:nvSpPr>
          <p:cNvPr id="11" name="WordArt 13"/>
          <p:cNvSpPr>
            <a:spLocks noChangeArrowheads="1" noChangeShapeType="1" noTextEdit="1"/>
          </p:cNvSpPr>
          <p:nvPr/>
        </p:nvSpPr>
        <p:spPr bwMode="auto">
          <a:xfrm>
            <a:off x="179388" y="1268760"/>
            <a:ext cx="6321308" cy="6129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2800" kern="10" normalizeH="1" dirty="0"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Arial Black"/>
              </a:rPr>
              <a:t>What do you think is meant by</a:t>
            </a:r>
            <a:endParaRPr lang="en-GB" sz="2800" kern="10" normalizeH="1" dirty="0">
              <a:ln w="19050">
                <a:solidFill>
                  <a:srgbClr val="FF0066"/>
                </a:solidFill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pic>
        <p:nvPicPr>
          <p:cNvPr id="4098" name="Picture 2" descr="https://spring12ell.wikispaces.com/file/view/18277796401.jpg/336878612/1827779640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591" y="2906791"/>
            <a:ext cx="5040560" cy="395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388" y="3429000"/>
            <a:ext cx="3384500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seconds to think</a:t>
            </a:r>
          </a:p>
          <a:p>
            <a:pPr algn="ctr"/>
            <a:endParaRPr lang="en-GB" sz="2400" b="1" i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24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minute to discuss with the person next to you</a:t>
            </a:r>
          </a:p>
          <a:p>
            <a:pPr algn="ctr"/>
            <a:endParaRPr lang="en-GB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24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Share with the class</a:t>
            </a:r>
          </a:p>
        </p:txBody>
      </p:sp>
      <p:sp>
        <p:nvSpPr>
          <p:cNvPr id="17" name="WordArt 13"/>
          <p:cNvSpPr>
            <a:spLocks noChangeArrowheads="1" noChangeShapeType="1" noTextEdit="1"/>
          </p:cNvSpPr>
          <p:nvPr/>
        </p:nvSpPr>
        <p:spPr bwMode="auto">
          <a:xfrm>
            <a:off x="215935" y="2060849"/>
            <a:ext cx="8604216" cy="8379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2800" kern="10" normalizeH="1" dirty="0"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Arial Black"/>
              </a:rPr>
              <a:t>Physical and human geography</a:t>
            </a:r>
            <a:r>
              <a:rPr lang="en-GB" sz="2800" kern="10" normalizeH="1" dirty="0">
                <a:ln w="1905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65896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3"/>
          <p:cNvSpPr>
            <a:spLocks noChangeArrowheads="1"/>
          </p:cNvSpPr>
          <p:nvPr/>
        </p:nvSpPr>
        <p:spPr bwMode="auto">
          <a:xfrm>
            <a:off x="0" y="260350"/>
            <a:ext cx="9144000" cy="52387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Segoe Print" pitchFamily="2" charset="0"/>
              </a:rPr>
              <a:t>Physical or human geography?</a:t>
            </a:r>
          </a:p>
        </p:txBody>
      </p:sp>
      <p:sp>
        <p:nvSpPr>
          <p:cNvPr id="2055" name="Rectangle 29"/>
          <p:cNvSpPr>
            <a:spLocks noChangeArrowheads="1"/>
          </p:cNvSpPr>
          <p:nvPr/>
        </p:nvSpPr>
        <p:spPr bwMode="auto">
          <a:xfrm>
            <a:off x="6659563" y="188913"/>
            <a:ext cx="2232025" cy="1776413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WordArt 30"/>
          <p:cNvSpPr>
            <a:spLocks noChangeArrowheads="1" noChangeShapeType="1" noTextEdit="1"/>
          </p:cNvSpPr>
          <p:nvPr/>
        </p:nvSpPr>
        <p:spPr bwMode="auto">
          <a:xfrm>
            <a:off x="6804026" y="333376"/>
            <a:ext cx="201612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normalizeH="1">
                <a:ln w="222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Remember</a:t>
            </a:r>
          </a:p>
        </p:txBody>
      </p:sp>
      <p:sp>
        <p:nvSpPr>
          <p:cNvPr id="2057" name="Text Box 31"/>
          <p:cNvSpPr txBox="1">
            <a:spLocks noChangeArrowheads="1"/>
          </p:cNvSpPr>
          <p:nvPr/>
        </p:nvSpPr>
        <p:spPr bwMode="auto">
          <a:xfrm>
            <a:off x="6659563" y="765176"/>
            <a:ext cx="22320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Identify  [level 3]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Describe  [Level 4]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Explain  [Level 5]</a:t>
            </a:r>
            <a:endParaRPr lang="en-US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7" name="WordArt 13"/>
          <p:cNvSpPr>
            <a:spLocks noChangeArrowheads="1" noChangeShapeType="1" noTextEdit="1"/>
          </p:cNvSpPr>
          <p:nvPr/>
        </p:nvSpPr>
        <p:spPr bwMode="auto">
          <a:xfrm>
            <a:off x="269892" y="4797152"/>
            <a:ext cx="8604216" cy="8379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2800" kern="10" normalizeH="1" dirty="0"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Arial Black"/>
              </a:rPr>
              <a:t>Physical or human geography</a:t>
            </a:r>
            <a:r>
              <a:rPr lang="en-GB" sz="2800" kern="10" normalizeH="1" dirty="0">
                <a:ln w="1905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8136" y="3396585"/>
            <a:ext cx="86208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B050"/>
                </a:solidFill>
                <a:latin typeface="Segoe Print" pitchFamily="2" charset="0"/>
              </a:rPr>
              <a:t>Looking at the pictures on the following slides you need to decide whether each one is a picture of . . </a:t>
            </a:r>
          </a:p>
        </p:txBody>
      </p:sp>
      <p:pic>
        <p:nvPicPr>
          <p:cNvPr id="6146" name="Picture 2" descr="C:\Users\Staff\AppData\Local\Microsoft\Windows\Temporary Internet Files\Content.IE5\U1IFZ3L1\MC90043807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921159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Staff\AppData\Local\Microsoft\Windows\Temporary Internet Files\Content.IE5\PLS598XI\MC90043761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773703"/>
            <a:ext cx="1296144" cy="108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062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3"/>
          <p:cNvSpPr>
            <a:spLocks noChangeArrowheads="1"/>
          </p:cNvSpPr>
          <p:nvPr/>
        </p:nvSpPr>
        <p:spPr bwMode="auto">
          <a:xfrm>
            <a:off x="0" y="260350"/>
            <a:ext cx="9144000" cy="52387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Segoe Print" pitchFamily="2" charset="0"/>
              </a:rPr>
              <a:t>Physical or human geography?</a:t>
            </a:r>
          </a:p>
        </p:txBody>
      </p:sp>
      <p:pic>
        <p:nvPicPr>
          <p:cNvPr id="8194" name="Picture 2" descr="http://upload.wikimedia.org/wikipedia/commons/thumb/0/0f/Rain_forest_NZ.JPG/1280px-Rain_forest_N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3845"/>
            <a:ext cx="6696744" cy="494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WordArt 4"/>
          <p:cNvSpPr>
            <a:spLocks noChangeArrowheads="1" noChangeShapeType="1" noTextEdit="1"/>
          </p:cNvSpPr>
          <p:nvPr/>
        </p:nvSpPr>
        <p:spPr bwMode="auto">
          <a:xfrm>
            <a:off x="323528" y="6093296"/>
            <a:ext cx="4320604" cy="639292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GB" sz="2800" kern="10" normalizeH="1" dirty="0">
                <a:ln w="25400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 Black"/>
              </a:rPr>
              <a:t>What is this picture of?</a:t>
            </a: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auto">
          <a:xfrm>
            <a:off x="5256045" y="6093296"/>
            <a:ext cx="3528454" cy="639292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GB" sz="2800" kern="10" normalizeH="1" dirty="0">
                <a:ln w="254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A rainforest</a:t>
            </a:r>
          </a:p>
        </p:txBody>
      </p:sp>
    </p:spTree>
    <p:extLst>
      <p:ext uri="{BB962C8B-B14F-4D97-AF65-F5344CB8AC3E}">
        <p14:creationId xmlns:p14="http://schemas.microsoft.com/office/powerpoint/2010/main" val="352257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3"/>
          <p:cNvSpPr>
            <a:spLocks noChangeArrowheads="1"/>
          </p:cNvSpPr>
          <p:nvPr/>
        </p:nvSpPr>
        <p:spPr bwMode="auto">
          <a:xfrm>
            <a:off x="0" y="260350"/>
            <a:ext cx="9144000" cy="52387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Segoe Print" pitchFamily="2" charset="0"/>
              </a:rPr>
              <a:t>Physical or human geography?</a:t>
            </a: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auto">
          <a:xfrm>
            <a:off x="323528" y="6093296"/>
            <a:ext cx="4320604" cy="639292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GB" sz="2800" kern="10" normalizeH="1" dirty="0">
                <a:ln w="25400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 Black"/>
              </a:rPr>
              <a:t>What is this picture of?</a:t>
            </a: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auto">
          <a:xfrm>
            <a:off x="5148064" y="6093296"/>
            <a:ext cx="3672470" cy="639292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GB" sz="2800" kern="10" normalizeH="1" dirty="0">
                <a:ln w="254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A high street</a:t>
            </a:r>
          </a:p>
        </p:txBody>
      </p:sp>
      <p:pic>
        <p:nvPicPr>
          <p:cNvPr id="11266" name="Picture 2" descr="http://i.telegraph.co.uk/multimedia/archive/02173/high-street_2173351b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7447986" cy="466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04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3"/>
          <p:cNvSpPr>
            <a:spLocks noChangeArrowheads="1"/>
          </p:cNvSpPr>
          <p:nvPr/>
        </p:nvSpPr>
        <p:spPr bwMode="auto">
          <a:xfrm>
            <a:off x="0" y="260350"/>
            <a:ext cx="9144000" cy="52387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Segoe Print" pitchFamily="2" charset="0"/>
              </a:rPr>
              <a:t>Physical or human geography?</a:t>
            </a: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auto">
          <a:xfrm>
            <a:off x="323528" y="6093296"/>
            <a:ext cx="4320604" cy="639292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GB" sz="2800" kern="10" normalizeH="1" dirty="0">
                <a:ln w="25400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 Black"/>
              </a:rPr>
              <a:t>What is this picture of?</a:t>
            </a: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auto">
          <a:xfrm>
            <a:off x="5292080" y="6093296"/>
            <a:ext cx="3528454" cy="639292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GB" sz="2800" kern="10" normalizeH="1" dirty="0">
                <a:ln w="254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A coastline</a:t>
            </a:r>
          </a:p>
        </p:txBody>
      </p:sp>
      <p:pic>
        <p:nvPicPr>
          <p:cNvPr id="13314" name="Picture 2" descr="http://www.visitbritainsuperblog.com/wp-content/uploads/2011/06/DSCN1644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6480720" cy="486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61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3"/>
          <p:cNvSpPr>
            <a:spLocks noChangeArrowheads="1"/>
          </p:cNvSpPr>
          <p:nvPr/>
        </p:nvSpPr>
        <p:spPr bwMode="auto">
          <a:xfrm>
            <a:off x="0" y="260350"/>
            <a:ext cx="9144000" cy="52387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Segoe Print" pitchFamily="2" charset="0"/>
              </a:rPr>
              <a:t>Physical or human geography?</a:t>
            </a: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auto">
          <a:xfrm>
            <a:off x="323528" y="6093296"/>
            <a:ext cx="4320604" cy="639292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GB" sz="2800" kern="10" normalizeH="1" dirty="0">
                <a:ln w="25400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 Black"/>
              </a:rPr>
              <a:t>What is this picture of?</a:t>
            </a: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auto">
          <a:xfrm>
            <a:off x="5436095" y="6093296"/>
            <a:ext cx="3168353" cy="639292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GB" sz="2800" kern="10" normalizeH="1" dirty="0">
                <a:ln w="254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A river</a:t>
            </a:r>
          </a:p>
        </p:txBody>
      </p:sp>
      <p:pic>
        <p:nvPicPr>
          <p:cNvPr id="15362" name="Picture 2" descr="http://www.southampton.ac.uk/~imw/jpg-new-forest/8BLR-Beaulieu-River-Ipley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10"/>
          <a:stretch/>
        </p:blipFill>
        <p:spPr bwMode="auto">
          <a:xfrm>
            <a:off x="323526" y="908720"/>
            <a:ext cx="7502669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23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580</Words>
  <Application>Microsoft Office PowerPoint</Application>
  <PresentationFormat>On-screen Show (4:3)</PresentationFormat>
  <Paragraphs>134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 Black</vt:lpstr>
      <vt:lpstr>Calibri</vt:lpstr>
      <vt:lpstr>MV Boli</vt:lpstr>
      <vt:lpstr>Segoe Print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Staff</dc:creator>
  <cp:lastModifiedBy>Steven Heath</cp:lastModifiedBy>
  <cp:revision>16</cp:revision>
  <dcterms:created xsi:type="dcterms:W3CDTF">2013-08-29T13:23:23Z</dcterms:created>
  <dcterms:modified xsi:type="dcterms:W3CDTF">2019-04-29T03:46:00Z</dcterms:modified>
</cp:coreProperties>
</file>