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52" d="100"/>
          <a:sy n="52" d="100"/>
        </p:scale>
        <p:origin x="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we measure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factors might we consider when comparing the development of countries?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3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Life </a:t>
            </a:r>
            <a:r>
              <a:rPr lang="en-US" b="1" dirty="0"/>
              <a:t>expectancy</a:t>
            </a:r>
            <a:r>
              <a:rPr lang="en-US" dirty="0"/>
              <a:t> - the average age to which a person lives, </a:t>
            </a:r>
            <a:r>
              <a:rPr lang="en-US" dirty="0" err="1"/>
              <a:t>eg</a:t>
            </a:r>
            <a:r>
              <a:rPr lang="en-US" dirty="0"/>
              <a:t> this is 79 in the UK and 48 in Kenya.</a:t>
            </a:r>
          </a:p>
          <a:p>
            <a:r>
              <a:rPr lang="en-US" b="1" dirty="0"/>
              <a:t>Infant mortality rate</a:t>
            </a:r>
            <a:r>
              <a:rPr lang="en-US" dirty="0"/>
              <a:t> - counts the number of babies, per 1000 live births, who die under the age of one. This is 5 in the UK and 61 in Kenya.</a:t>
            </a:r>
          </a:p>
          <a:p>
            <a:r>
              <a:rPr lang="en-US" b="1" dirty="0"/>
              <a:t>Poverty</a:t>
            </a:r>
            <a:r>
              <a:rPr lang="en-US" dirty="0"/>
              <a:t> - indices count the percentage of people living below the poverty level, or on very small incomes (</a:t>
            </a:r>
            <a:r>
              <a:rPr lang="en-US" dirty="0" err="1"/>
              <a:t>eg</a:t>
            </a:r>
            <a:r>
              <a:rPr lang="en-US" dirty="0"/>
              <a:t> under £1 per day).</a:t>
            </a:r>
          </a:p>
          <a:p>
            <a:r>
              <a:rPr lang="en-US" b="1" dirty="0"/>
              <a:t>Access to basic services</a:t>
            </a:r>
            <a:r>
              <a:rPr lang="en-US" dirty="0"/>
              <a:t> - the availability of services necessary for a healthy life, such as clean water and sanitation.</a:t>
            </a:r>
          </a:p>
          <a:p>
            <a:r>
              <a:rPr lang="en-US" b="1" dirty="0"/>
              <a:t>Access to healthcare</a:t>
            </a:r>
            <a:r>
              <a:rPr lang="en-US" dirty="0"/>
              <a:t> - takes into account statistics such as how many doctors there are for every patient.</a:t>
            </a:r>
          </a:p>
          <a:p>
            <a:r>
              <a:rPr lang="en-US" b="1" dirty="0"/>
              <a:t>Risk of disease</a:t>
            </a:r>
            <a:r>
              <a:rPr lang="en-US" dirty="0"/>
              <a:t> - calculates the percentage of people with diseases such as AIDS, malaria and tuberculosis.</a:t>
            </a:r>
          </a:p>
          <a:p>
            <a:r>
              <a:rPr lang="en-US" b="1" dirty="0"/>
              <a:t>Access to education</a:t>
            </a:r>
            <a:r>
              <a:rPr lang="en-US" dirty="0"/>
              <a:t> - measures how many people attend primary school, secondary school and higher education.</a:t>
            </a:r>
          </a:p>
          <a:p>
            <a:r>
              <a:rPr lang="en-US" b="1" dirty="0"/>
              <a:t>Literacy rate</a:t>
            </a:r>
            <a:r>
              <a:rPr lang="en-US" dirty="0"/>
              <a:t> - is the percentage of adults who can read and write. This is 99 per cent in the UK, 85 per cent in Kenya and 60 per cent in India.</a:t>
            </a:r>
          </a:p>
          <a:p>
            <a:r>
              <a:rPr lang="en-US" b="1" dirty="0"/>
              <a:t>Access to technology</a:t>
            </a:r>
            <a:r>
              <a:rPr lang="en-US" dirty="0"/>
              <a:t> - includes statistics such as the percentage of people with access to phones, mobile phones, television and the internet.</a:t>
            </a:r>
          </a:p>
          <a:p>
            <a:r>
              <a:rPr lang="en-US" b="1" dirty="0"/>
              <a:t>Male/female equality</a:t>
            </a:r>
            <a:r>
              <a:rPr lang="en-US" dirty="0"/>
              <a:t> - compares statistics such as the literacy rates and employment between the sexes.</a:t>
            </a:r>
          </a:p>
          <a:p>
            <a:r>
              <a:rPr lang="en-US" b="1" dirty="0"/>
              <a:t>Government spending priorities</a:t>
            </a:r>
            <a:r>
              <a:rPr lang="en-US" dirty="0"/>
              <a:t> - compares health and education expenditure with military expenditure and paying off debts.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Gross Domestic Product (GDP)</a:t>
            </a:r>
            <a:r>
              <a:rPr lang="en-US" dirty="0"/>
              <a:t> is the total value of goods and services produced by a country in a year.</a:t>
            </a:r>
          </a:p>
          <a:p>
            <a:r>
              <a:rPr lang="en-US" b="1" dirty="0"/>
              <a:t>Gross National Product (GNP)</a:t>
            </a:r>
            <a:r>
              <a:rPr lang="en-US" dirty="0"/>
              <a:t> measures the total economic output of a country, including earnings from foreign investments.</a:t>
            </a:r>
          </a:p>
          <a:p>
            <a:r>
              <a:rPr lang="en-US" b="1" dirty="0"/>
              <a:t>GNP per capita</a:t>
            </a:r>
            <a:r>
              <a:rPr lang="en-US" dirty="0"/>
              <a:t> is a country's GNP divided by its population. (</a:t>
            </a:r>
            <a:r>
              <a:rPr lang="en-US" i="1" dirty="0"/>
              <a:t>Per </a:t>
            </a:r>
            <a:r>
              <a:rPr lang="en-US" i="1" dirty="0" smtClean="0"/>
              <a:t>capita </a:t>
            </a:r>
            <a:r>
              <a:rPr lang="en-US" dirty="0" smtClean="0"/>
              <a:t>means</a:t>
            </a:r>
            <a:r>
              <a:rPr lang="en-US" dirty="0"/>
              <a:t> </a:t>
            </a:r>
            <a:r>
              <a:rPr lang="en-US" i="1" dirty="0"/>
              <a:t>per person</a:t>
            </a:r>
            <a:r>
              <a:rPr lang="en-US" dirty="0"/>
              <a:t>.)</a:t>
            </a:r>
          </a:p>
          <a:p>
            <a:r>
              <a:rPr lang="en-US" b="1" dirty="0"/>
              <a:t>Economic growth</a:t>
            </a:r>
            <a:r>
              <a:rPr lang="en-US" dirty="0"/>
              <a:t> measures the annual increase in GDP, GNP, GDP per capita, or GNP per capita.</a:t>
            </a:r>
          </a:p>
          <a:p>
            <a:r>
              <a:rPr lang="en-US" b="1" dirty="0"/>
              <a:t>Inequality of wealth</a:t>
            </a:r>
            <a:r>
              <a:rPr lang="en-US" dirty="0"/>
              <a:t> is the gap in income between a country's richest and poorest people. It can be measured in many ways, (</a:t>
            </a:r>
            <a:r>
              <a:rPr lang="en-US" dirty="0" err="1"/>
              <a:t>eg</a:t>
            </a:r>
            <a:r>
              <a:rPr lang="en-US" dirty="0"/>
              <a:t> the proportion of a country's wealth owned by the richest 10 per cent of the population, compared with the proportion owned by the remaining 90 per cent).</a:t>
            </a:r>
          </a:p>
          <a:p>
            <a:r>
              <a:rPr lang="en-US" b="1" dirty="0"/>
              <a:t>Inflation</a:t>
            </a:r>
            <a:r>
              <a:rPr lang="en-US" dirty="0"/>
              <a:t> measures how much the prices of goods, services and wages increase each year. High inflation (above a few percent) can be a bad thing, and suggests a government lacks control over the economy.</a:t>
            </a:r>
          </a:p>
          <a:p>
            <a:r>
              <a:rPr lang="en-US" b="1" dirty="0"/>
              <a:t>Unemployment</a:t>
            </a:r>
            <a:r>
              <a:rPr lang="en-US" dirty="0"/>
              <a:t> is the number of people who cannot find work.</a:t>
            </a:r>
          </a:p>
          <a:p>
            <a:r>
              <a:rPr lang="en-US" b="1" dirty="0"/>
              <a:t>Economic structure</a:t>
            </a:r>
            <a:r>
              <a:rPr lang="en-US" dirty="0"/>
              <a:t> shows the division of a country's economy </a:t>
            </a:r>
            <a:r>
              <a:rPr lang="en-US" dirty="0" smtClean="0"/>
              <a:t>between </a:t>
            </a:r>
            <a:r>
              <a:rPr lang="en-US" i="1" dirty="0" smtClean="0"/>
              <a:t>primary</a:t>
            </a:r>
            <a:r>
              <a:rPr lang="en-US" dirty="0"/>
              <a:t>, </a:t>
            </a:r>
            <a:r>
              <a:rPr lang="en-US" i="1" dirty="0"/>
              <a:t>secondary</a:t>
            </a:r>
            <a:r>
              <a:rPr lang="en-US" dirty="0"/>
              <a:t> and </a:t>
            </a:r>
            <a:r>
              <a:rPr lang="en-US" i="1" dirty="0"/>
              <a:t>tertiary</a:t>
            </a:r>
            <a:r>
              <a:rPr lang="en-US" dirty="0"/>
              <a:t> industries.</a:t>
            </a:r>
          </a:p>
          <a:p>
            <a:r>
              <a:rPr lang="en-US" b="1" dirty="0"/>
              <a:t>Demographics</a:t>
            </a:r>
            <a:r>
              <a:rPr lang="en-US" dirty="0"/>
              <a:t> study population growth and structure. It compares birth rates to death rates, life expectancy and urban and rural ratios. Many </a:t>
            </a:r>
            <a:r>
              <a:rPr lang="en-US" i="1" dirty="0" smtClean="0"/>
              <a:t>LEDCs </a:t>
            </a:r>
            <a:r>
              <a:rPr lang="en-US" dirty="0" smtClean="0"/>
              <a:t>have </a:t>
            </a:r>
            <a:r>
              <a:rPr lang="en-US" dirty="0"/>
              <a:t>a younger, faster-growing population than </a:t>
            </a:r>
            <a:r>
              <a:rPr lang="en-US" i="1" dirty="0"/>
              <a:t>MEDCs</a:t>
            </a:r>
            <a:r>
              <a:rPr lang="en-US" dirty="0"/>
              <a:t>, with more people living in the countryside than in towns. The birth rate in the UK is 11 per 1,000, whereas in Kenya it is 40.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7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do you think is best and why?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043283"/>
              </p:ext>
            </p:extLst>
          </p:nvPr>
        </p:nvGraphicFramePr>
        <p:xfrm>
          <a:off x="1096963" y="1846263"/>
          <a:ext cx="10058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561"/>
                <a:gridCol w="73618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293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39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How we measure development</vt:lpstr>
      <vt:lpstr>Human Factors</vt:lpstr>
      <vt:lpstr>Economic Factors</vt:lpstr>
      <vt:lpstr>Which do you think is best and why?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measure development</dc:title>
  <dc:creator>HEATH Steven</dc:creator>
  <cp:lastModifiedBy>HEATH Steven</cp:lastModifiedBy>
  <cp:revision>1</cp:revision>
  <dcterms:created xsi:type="dcterms:W3CDTF">2015-03-02T10:34:07Z</dcterms:created>
  <dcterms:modified xsi:type="dcterms:W3CDTF">2015-03-02T10:38:44Z</dcterms:modified>
</cp:coreProperties>
</file>