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7.xml" Type="http://schemas.openxmlformats.org/officeDocument/2006/relationships/slide" Id="rId32"/><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51" name="Shape 5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08" name="Shape 10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14" name="Shape 11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8" name="Shape 118"/>
        <p:cNvGrpSpPr/>
        <p:nvPr/>
      </p:nvGrpSpPr>
      <p:grpSpPr>
        <a:xfrm>
          <a:off y="0" x="0"/>
          <a:ext cy="0" cx="0"/>
          <a:chOff y="0" x="0"/>
          <a:chExt cy="0" cx="0"/>
        </a:xfrm>
      </p:grpSpPr>
      <p:sp>
        <p:nvSpPr>
          <p:cNvPr id="119" name="Shape 119"/>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20" name="Shape 12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25" name="Shape 12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30" name="Shape 13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35" name="Shape 13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 name="Shape 140"/>
        <p:cNvGrpSpPr/>
        <p:nvPr/>
      </p:nvGrpSpPr>
      <p:grpSpPr>
        <a:xfrm>
          <a:off y="0" x="0"/>
          <a:ext cy="0" cx="0"/>
          <a:chOff y="0" x="0"/>
          <a:chExt cy="0" cx="0"/>
        </a:xfrm>
      </p:grpSpPr>
      <p:sp>
        <p:nvSpPr>
          <p:cNvPr id="141" name="Shape 141"/>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42" name="Shape 14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48" name="Shape 14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3" name="Shape 153"/>
        <p:cNvGrpSpPr/>
        <p:nvPr/>
      </p:nvGrpSpPr>
      <p:grpSpPr>
        <a:xfrm>
          <a:off y="0" x="0"/>
          <a:ext cy="0" cx="0"/>
          <a:chOff y="0" x="0"/>
          <a:chExt cy="0" cx="0"/>
        </a:xfrm>
      </p:grpSpPr>
      <p:sp>
        <p:nvSpPr>
          <p:cNvPr id="154" name="Shape 154"/>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55" name="Shape 15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60" name="Shape 16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56" name="Shape 5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3" name="Shape 163"/>
        <p:cNvGrpSpPr/>
        <p:nvPr/>
      </p:nvGrpSpPr>
      <p:grpSpPr>
        <a:xfrm>
          <a:off y="0" x="0"/>
          <a:ext cy="0" cx="0"/>
          <a:chOff y="0" x="0"/>
          <a:chExt cy="0" cx="0"/>
        </a:xfrm>
      </p:grpSpPr>
      <p:sp>
        <p:nvSpPr>
          <p:cNvPr id="164" name="Shape 164"/>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65" name="Shape 16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8" name="Shape 168"/>
        <p:cNvGrpSpPr/>
        <p:nvPr/>
      </p:nvGrpSpPr>
      <p:grpSpPr>
        <a:xfrm>
          <a:off y="0" x="0"/>
          <a:ext cy="0" cx="0"/>
          <a:chOff y="0" x="0"/>
          <a:chExt cy="0" cx="0"/>
        </a:xfrm>
      </p:grpSpPr>
      <p:sp>
        <p:nvSpPr>
          <p:cNvPr id="169" name="Shape 169"/>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70" name="Shape 17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75" name="Shape 17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0" name="Shape 180"/>
        <p:cNvGrpSpPr/>
        <p:nvPr/>
      </p:nvGrpSpPr>
      <p:grpSpPr>
        <a:xfrm>
          <a:off y="0" x="0"/>
          <a:ext cy="0" cx="0"/>
          <a:chOff y="0" x="0"/>
          <a:chExt cy="0" cx="0"/>
        </a:xfrm>
      </p:grpSpPr>
      <p:sp>
        <p:nvSpPr>
          <p:cNvPr id="181" name="Shape 181"/>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82" name="Shape 18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89" name="Shape 18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4" name="Shape 194"/>
        <p:cNvGrpSpPr/>
        <p:nvPr/>
      </p:nvGrpSpPr>
      <p:grpSpPr>
        <a:xfrm>
          <a:off y="0" x="0"/>
          <a:ext cy="0" cx="0"/>
          <a:chOff y="0" x="0"/>
          <a:chExt cy="0" cx="0"/>
        </a:xfrm>
      </p:grpSpPr>
      <p:sp>
        <p:nvSpPr>
          <p:cNvPr id="195" name="Shape 195"/>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96" name="Shape 19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 name="Shape 199"/>
        <p:cNvGrpSpPr/>
        <p:nvPr/>
      </p:nvGrpSpPr>
      <p:grpSpPr>
        <a:xfrm>
          <a:off y="0" x="0"/>
          <a:ext cy="0" cx="0"/>
          <a:chOff y="0" x="0"/>
          <a:chExt cy="0" cx="0"/>
        </a:xfrm>
      </p:grpSpPr>
      <p:sp>
        <p:nvSpPr>
          <p:cNvPr id="200" name="Shape 200"/>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01" name="Shape 20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 name="Shape 204"/>
        <p:cNvGrpSpPr/>
        <p:nvPr/>
      </p:nvGrpSpPr>
      <p:grpSpPr>
        <a:xfrm>
          <a:off y="0" x="0"/>
          <a:ext cy="0" cx="0"/>
          <a:chOff y="0" x="0"/>
          <a:chExt cy="0" cx="0"/>
        </a:xfrm>
      </p:grpSpPr>
      <p:sp>
        <p:nvSpPr>
          <p:cNvPr id="205" name="Shape 205"/>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06" name="Shape 20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9" name="Shape 59"/>
        <p:cNvGrpSpPr/>
        <p:nvPr/>
      </p:nvGrpSpPr>
      <p:grpSpPr>
        <a:xfrm>
          <a:off y="0" x="0"/>
          <a:ext cy="0" cx="0"/>
          <a:chOff y="0" x="0"/>
          <a:chExt cy="0" cx="0"/>
        </a:xfrm>
      </p:grpSpPr>
      <p:sp>
        <p:nvSpPr>
          <p:cNvPr id="60" name="Shape 60"/>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61" name="Shape 6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 name="Shape 65"/>
        <p:cNvGrpSpPr/>
        <p:nvPr/>
      </p:nvGrpSpPr>
      <p:grpSpPr>
        <a:xfrm>
          <a:off y="0" x="0"/>
          <a:ext cy="0" cx="0"/>
          <a:chOff y="0" x="0"/>
          <a:chExt cy="0" cx="0"/>
        </a:xfrm>
      </p:grpSpPr>
      <p:sp>
        <p:nvSpPr>
          <p:cNvPr id="66" name="Shape 66"/>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67" name="Shape 6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 name="Shape 71"/>
        <p:cNvGrpSpPr/>
        <p:nvPr/>
      </p:nvGrpSpPr>
      <p:grpSpPr>
        <a:xfrm>
          <a:off y="0" x="0"/>
          <a:ext cy="0" cx="0"/>
          <a:chOff y="0" x="0"/>
          <a:chExt cy="0" cx="0"/>
        </a:xfrm>
      </p:grpSpPr>
      <p:sp>
        <p:nvSpPr>
          <p:cNvPr id="72" name="Shape 72"/>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73" name="Shape 7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80" name="Shape 8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89" name="Shape 8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4" name="Shape 94"/>
        <p:cNvGrpSpPr/>
        <p:nvPr/>
      </p:nvGrpSpPr>
      <p:grpSpPr>
        <a:xfrm>
          <a:off y="0" x="0"/>
          <a:ext cy="0" cx="0"/>
          <a:chOff y="0" x="0"/>
          <a:chExt cy="0" cx="0"/>
        </a:xfrm>
      </p:grpSpPr>
      <p:sp>
        <p:nvSpPr>
          <p:cNvPr id="95" name="Shape 95"/>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96" name="Shape 9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02" name="Shape 10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0" name="Shape 10"/>
        <p:cNvGrpSpPr/>
        <p:nvPr/>
      </p:nvGrpSpPr>
      <p:grpSpPr>
        <a:xfrm>
          <a:off y="0" x="0"/>
          <a:ext cy="0" cx="0"/>
          <a:chOff y="0" x="0"/>
          <a:chExt cy="0" cx="0"/>
        </a:xfrm>
      </p:grpSpPr>
      <p:sp>
        <p:nvSpPr>
          <p:cNvPr id="11" name="Shape 11"/>
          <p:cNvSpPr txBox="1"/>
          <p:nvPr>
            <p:ph type="title"/>
          </p:nvPr>
        </p:nvSpPr>
        <p:spPr>
          <a:xfrm rot="5400000">
            <a:off y="2171700" x="4732337"/>
            <a:ext cy="2057400" cx="5851525"/>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12" name="Shape 12"/>
          <p:cNvSpPr txBox="1"/>
          <p:nvPr>
            <p:ph idx="1" type="body"/>
          </p:nvPr>
        </p:nvSpPr>
        <p:spPr>
          <a:xfrm rot="5400000">
            <a:off y="190500" x="541337"/>
            <a:ext cy="6019799" cx="5851525"/>
          </a:xfrm>
          <a:prstGeom prst="rect">
            <a:avLst/>
          </a:prstGeom>
          <a:noFill/>
          <a:ln>
            <a:noFill/>
          </a:ln>
        </p:spPr>
        <p:txBody>
          <a:bodyPr bIns="91425" rIns="91425" lIns="91425" tIns="91425" anchor="t" anchorCtr="0"/>
          <a:lstStyle>
            <a:lvl1pPr algn="l" rtl="0" indent="-139700" marL="342900">
              <a:spcBef>
                <a:spcPts val="640"/>
              </a:spcBef>
              <a:spcAft>
                <a:spcPts val="0"/>
              </a:spcAft>
              <a:buClr>
                <a:schemeClr val="dk1"/>
              </a:buClr>
              <a:buFont typeface="Arial"/>
              <a:buChar char="•"/>
              <a:defRPr/>
            </a:lvl1pPr>
            <a:lvl2pPr algn="l" rtl="0" indent="-107950" marL="742950">
              <a:spcBef>
                <a:spcPts val="560"/>
              </a:spcBef>
              <a:spcAft>
                <a:spcPts val="0"/>
              </a:spcAft>
              <a:buClr>
                <a:schemeClr val="dk1"/>
              </a:buClr>
              <a:buFont typeface="Arial"/>
              <a:buChar char="–"/>
              <a:defRPr/>
            </a:lvl2pPr>
            <a:lvl3pPr algn="l" rtl="0" indent="-76200" marL="1143000">
              <a:spcBef>
                <a:spcPts val="480"/>
              </a:spcBef>
              <a:spcAft>
                <a:spcPts val="0"/>
              </a:spcAft>
              <a:buClr>
                <a:schemeClr val="dk1"/>
              </a:buClr>
              <a:buFont typeface="Arial"/>
              <a:buChar char="•"/>
              <a:defRPr/>
            </a:lvl3pPr>
            <a:lvl4pPr algn="l" rtl="0" indent="-101600" marL="1600200">
              <a:spcBef>
                <a:spcPts val="400"/>
              </a:spcBef>
              <a:spcAft>
                <a:spcPts val="0"/>
              </a:spcAft>
              <a:buClr>
                <a:schemeClr val="dk1"/>
              </a:buClr>
              <a:buFont typeface="Arial"/>
              <a:buChar char="–"/>
              <a:defRPr/>
            </a:lvl4pPr>
            <a:lvl5pPr algn="l" rtl="0" indent="-101600" marL="2057400">
              <a:spcBef>
                <a:spcPts val="400"/>
              </a:spcBef>
              <a:spcAft>
                <a:spcPts val="0"/>
              </a:spcAft>
              <a:buClr>
                <a:schemeClr val="dk1"/>
              </a:buClr>
              <a:buFont typeface="Arial"/>
              <a:buChar char="»"/>
              <a:defRPr/>
            </a:lvl5pPr>
            <a:lvl6pPr algn="l" rtl="0" indent="-101600" marL="2514600">
              <a:spcBef>
                <a:spcPts val="400"/>
              </a:spcBef>
              <a:spcAft>
                <a:spcPts val="0"/>
              </a:spcAft>
              <a:buClr>
                <a:schemeClr val="dk1"/>
              </a:buClr>
              <a:buFont typeface="Arial"/>
              <a:buChar char="»"/>
              <a:defRPr/>
            </a:lvl6pPr>
            <a:lvl7pPr algn="l" rtl="0" indent="-101600" marL="2971800">
              <a:spcBef>
                <a:spcPts val="400"/>
              </a:spcBef>
              <a:spcAft>
                <a:spcPts val="0"/>
              </a:spcAft>
              <a:buClr>
                <a:schemeClr val="dk1"/>
              </a:buClr>
              <a:buFont typeface="Arial"/>
              <a:buChar char="»"/>
              <a:defRPr/>
            </a:lvl7pPr>
            <a:lvl8pPr algn="l" rtl="0" indent="-101600" marL="3429000">
              <a:spcBef>
                <a:spcPts val="400"/>
              </a:spcBef>
              <a:spcAft>
                <a:spcPts val="0"/>
              </a:spcAft>
              <a:buClr>
                <a:schemeClr val="dk1"/>
              </a:buClr>
              <a:buFont typeface="Arial"/>
              <a:buChar char="»"/>
              <a:defRPr/>
            </a:lvl8pPr>
            <a:lvl9pPr algn="l" rtl="0" indent="-101600" marL="3886200">
              <a:spcBef>
                <a:spcPts val="400"/>
              </a:spcBef>
              <a:spcAft>
                <a:spcPts val="0"/>
              </a:spcAft>
              <a:buClr>
                <a:schemeClr val="dk1"/>
              </a:buClr>
              <a:buFont typeface="Arial"/>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0" name="Shape 40"/>
        <p:cNvGrpSpPr/>
        <p:nvPr/>
      </p:nvGrpSpPr>
      <p:grpSpPr>
        <a:xfrm>
          <a:off y="0" x="0"/>
          <a:ext cy="0" cx="0"/>
          <a:chOff y="0" x="0"/>
          <a:chExt cy="0" cx="0"/>
        </a:xfrm>
      </p:grpSpPr>
      <p:sp>
        <p:nvSpPr>
          <p:cNvPr id="41" name="Shape 41"/>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42" name="Shape 42"/>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indent="-139700" marL="342900">
              <a:spcBef>
                <a:spcPts val="640"/>
              </a:spcBef>
              <a:spcAft>
                <a:spcPts val="0"/>
              </a:spcAft>
              <a:buClr>
                <a:schemeClr val="dk1"/>
              </a:buClr>
              <a:buFont typeface="Arial"/>
              <a:buChar char="•"/>
              <a:defRPr/>
            </a:lvl1pPr>
            <a:lvl2pPr algn="l" rtl="0" indent="-107950" marL="742950">
              <a:spcBef>
                <a:spcPts val="560"/>
              </a:spcBef>
              <a:spcAft>
                <a:spcPts val="0"/>
              </a:spcAft>
              <a:buClr>
                <a:schemeClr val="dk1"/>
              </a:buClr>
              <a:buFont typeface="Arial"/>
              <a:buChar char="–"/>
              <a:defRPr/>
            </a:lvl2pPr>
            <a:lvl3pPr algn="l" rtl="0" indent="-76200" marL="1143000">
              <a:spcBef>
                <a:spcPts val="480"/>
              </a:spcBef>
              <a:spcAft>
                <a:spcPts val="0"/>
              </a:spcAft>
              <a:buClr>
                <a:schemeClr val="dk1"/>
              </a:buClr>
              <a:buFont typeface="Arial"/>
              <a:buChar char="•"/>
              <a:defRPr/>
            </a:lvl3pPr>
            <a:lvl4pPr algn="l" rtl="0" indent="-101600" marL="1600200">
              <a:spcBef>
                <a:spcPts val="400"/>
              </a:spcBef>
              <a:spcAft>
                <a:spcPts val="0"/>
              </a:spcAft>
              <a:buClr>
                <a:schemeClr val="dk1"/>
              </a:buClr>
              <a:buFont typeface="Arial"/>
              <a:buChar char="–"/>
              <a:defRPr/>
            </a:lvl4pPr>
            <a:lvl5pPr algn="l" rtl="0" indent="-101600" marL="2057400">
              <a:spcBef>
                <a:spcPts val="400"/>
              </a:spcBef>
              <a:spcAft>
                <a:spcPts val="0"/>
              </a:spcAft>
              <a:buClr>
                <a:schemeClr val="dk1"/>
              </a:buClr>
              <a:buFont typeface="Arial"/>
              <a:buChar char="»"/>
              <a:defRPr/>
            </a:lvl5pPr>
            <a:lvl6pPr algn="l" rtl="0" indent="-101600" marL="2514600">
              <a:spcBef>
                <a:spcPts val="400"/>
              </a:spcBef>
              <a:spcAft>
                <a:spcPts val="0"/>
              </a:spcAft>
              <a:buClr>
                <a:schemeClr val="dk1"/>
              </a:buClr>
              <a:buFont typeface="Arial"/>
              <a:buChar char="»"/>
              <a:defRPr/>
            </a:lvl6pPr>
            <a:lvl7pPr algn="l" rtl="0" indent="-101600" marL="2971800">
              <a:spcBef>
                <a:spcPts val="400"/>
              </a:spcBef>
              <a:spcAft>
                <a:spcPts val="0"/>
              </a:spcAft>
              <a:buClr>
                <a:schemeClr val="dk1"/>
              </a:buClr>
              <a:buFont typeface="Arial"/>
              <a:buChar char="»"/>
              <a:defRPr/>
            </a:lvl7pPr>
            <a:lvl8pPr algn="l" rtl="0" indent="-101600" marL="3429000">
              <a:spcBef>
                <a:spcPts val="400"/>
              </a:spcBef>
              <a:spcAft>
                <a:spcPts val="0"/>
              </a:spcAft>
              <a:buClr>
                <a:schemeClr val="dk1"/>
              </a:buClr>
              <a:buFont typeface="Arial"/>
              <a:buChar char="»"/>
              <a:defRPr/>
            </a:lvl8pPr>
            <a:lvl9pPr algn="l" rtl="0" indent="-101600" marL="3886200">
              <a:spcBef>
                <a:spcPts val="400"/>
              </a:spcBef>
              <a:spcAft>
                <a:spcPts val="0"/>
              </a:spcAft>
              <a:buClr>
                <a:schemeClr val="dk1"/>
              </a:buClr>
              <a:buFont typeface="Arial"/>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3" name="Shape 43"/>
        <p:cNvGrpSpPr/>
        <p:nvPr/>
      </p:nvGrpSpPr>
      <p:grpSpPr>
        <a:xfrm>
          <a:off y="0" x="0"/>
          <a:ext cy="0" cx="0"/>
          <a:chOff y="0" x="0"/>
          <a:chExt cy="0" cx="0"/>
        </a:xfrm>
      </p:grpSpPr>
      <p:sp>
        <p:nvSpPr>
          <p:cNvPr id="44" name="Shape 44"/>
          <p:cNvSpPr txBox="1"/>
          <p:nvPr>
            <p:ph type="ctrTitle"/>
          </p:nvPr>
        </p:nvSpPr>
        <p:spPr>
          <a:xfrm>
            <a:off y="2130425" x="685800"/>
            <a:ext cy="1470024" cx="7772400"/>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ctr" rtl="0" marR="0" indent="0" marL="0">
              <a:spcBef>
                <a:spcPts val="0"/>
              </a:spcBef>
              <a:spcAft>
                <a:spcPts val="0"/>
              </a:spcAft>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45" name="Shape 45"/>
          <p:cNvSpPr txBox="1"/>
          <p:nvPr>
            <p:ph idx="1" type="subTitle"/>
          </p:nvPr>
        </p:nvSpPr>
        <p:spPr>
          <a:xfrm>
            <a:off y="3886200" x="1371600"/>
            <a:ext cy="1752600" cx="6400799"/>
          </a:xfrm>
          <a:prstGeom prst="rect">
            <a:avLst/>
          </a:prstGeom>
          <a:noFill/>
          <a:ln>
            <a:noFill/>
          </a:ln>
        </p:spPr>
        <p:txBody>
          <a:bodyPr bIns="91425" rIns="91425" lIns="91425" tIns="91425" anchor="t" anchorCtr="0"/>
          <a:lstStyle>
            <a:lvl1pPr algn="ctr" rtl="0" marR="0" indent="0" marL="0">
              <a:spcBef>
                <a:spcPts val="640"/>
              </a:spcBef>
              <a:spcAft>
                <a:spcPts val="0"/>
              </a:spcAft>
              <a:buClr>
                <a:schemeClr val="dk1"/>
              </a:buClr>
              <a:buFont typeface="Arial"/>
              <a:buNone/>
              <a:defRPr/>
            </a:lvl1pPr>
            <a:lvl2pPr algn="ctr" rtl="0" marR="0" indent="0" marL="457200">
              <a:spcBef>
                <a:spcPts val="560"/>
              </a:spcBef>
              <a:spcAft>
                <a:spcPts val="0"/>
              </a:spcAft>
              <a:buClr>
                <a:schemeClr val="dk1"/>
              </a:buClr>
              <a:buFont typeface="Arial"/>
              <a:buNone/>
              <a:defRPr/>
            </a:lvl2pPr>
            <a:lvl3pPr algn="ctr" rtl="0" marR="0" indent="0" marL="914400">
              <a:spcBef>
                <a:spcPts val="480"/>
              </a:spcBef>
              <a:spcAft>
                <a:spcPts val="0"/>
              </a:spcAft>
              <a:buClr>
                <a:schemeClr val="dk1"/>
              </a:buClr>
              <a:buFont typeface="Arial"/>
              <a:buNone/>
              <a:defRPr/>
            </a:lvl3pPr>
            <a:lvl4pPr algn="ctr" rtl="0" marR="0" indent="0" marL="1371600">
              <a:spcBef>
                <a:spcPts val="400"/>
              </a:spcBef>
              <a:spcAft>
                <a:spcPts val="0"/>
              </a:spcAft>
              <a:buClr>
                <a:schemeClr val="dk1"/>
              </a:buClr>
              <a:buFont typeface="Arial"/>
              <a:buNone/>
              <a:defRPr/>
            </a:lvl4pPr>
            <a:lvl5pPr algn="ctr" rtl="0" marR="0" indent="0" marL="1828800">
              <a:spcBef>
                <a:spcPts val="400"/>
              </a:spcBef>
              <a:spcAft>
                <a:spcPts val="0"/>
              </a:spcAft>
              <a:buClr>
                <a:schemeClr val="dk1"/>
              </a:buClr>
              <a:buFont typeface="Arial"/>
              <a:buNone/>
              <a:defRPr/>
            </a:lvl5pPr>
            <a:lvl6pPr algn="ctr" rtl="0" marR="0" indent="0" marL="2286000">
              <a:spcBef>
                <a:spcPts val="400"/>
              </a:spcBef>
              <a:spcAft>
                <a:spcPts val="0"/>
              </a:spcAft>
              <a:buClr>
                <a:schemeClr val="dk1"/>
              </a:buClr>
              <a:buFont typeface="Arial"/>
              <a:buNone/>
              <a:defRPr/>
            </a:lvl6pPr>
            <a:lvl7pPr algn="ctr" rtl="0" marR="0" indent="0" marL="2743200">
              <a:spcBef>
                <a:spcPts val="400"/>
              </a:spcBef>
              <a:spcAft>
                <a:spcPts val="0"/>
              </a:spcAft>
              <a:buClr>
                <a:schemeClr val="dk1"/>
              </a:buClr>
              <a:buFont typeface="Arial"/>
              <a:buNone/>
              <a:defRPr/>
            </a:lvl7pPr>
            <a:lvl8pPr algn="ctr" rtl="0" marR="0" indent="0" marL="3200400">
              <a:spcBef>
                <a:spcPts val="400"/>
              </a:spcBef>
              <a:spcAft>
                <a:spcPts val="0"/>
              </a:spcAft>
              <a:buClr>
                <a:schemeClr val="dk1"/>
              </a:buClr>
              <a:buFont typeface="Arial"/>
              <a:buNone/>
              <a:defRPr/>
            </a:lvl8pPr>
            <a:lvl9pPr algn="ctr" rtl="0" marR="0" indent="0" marL="3657600">
              <a:spcBef>
                <a:spcPts val="400"/>
              </a:spcBef>
              <a:spcAft>
                <a:spcPts val="0"/>
              </a:spcAft>
              <a:buClr>
                <a:schemeClr val="dk1"/>
              </a:buClr>
              <a:buFont typeface="Arial"/>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15" name="Shape 15"/>
          <p:cNvSpPr txBox="1"/>
          <p:nvPr>
            <p:ph idx="1" type="body"/>
          </p:nvPr>
        </p:nvSpPr>
        <p:spPr>
          <a:xfrm rot="5400000">
            <a:off y="-251619" x="2309018"/>
            <a:ext cy="8229600" cx="4525961"/>
          </a:xfrm>
          <a:prstGeom prst="rect">
            <a:avLst/>
          </a:prstGeom>
          <a:noFill/>
          <a:ln>
            <a:noFill/>
          </a:ln>
        </p:spPr>
        <p:txBody>
          <a:bodyPr bIns="91425" rIns="91425" lIns="91425" tIns="91425" anchor="t" anchorCtr="0"/>
          <a:lstStyle>
            <a:lvl1pPr algn="l" rtl="0" indent="-139700" marL="342900">
              <a:spcBef>
                <a:spcPts val="640"/>
              </a:spcBef>
              <a:spcAft>
                <a:spcPts val="0"/>
              </a:spcAft>
              <a:buClr>
                <a:schemeClr val="dk1"/>
              </a:buClr>
              <a:buFont typeface="Arial"/>
              <a:buChar char="•"/>
              <a:defRPr/>
            </a:lvl1pPr>
            <a:lvl2pPr algn="l" rtl="0" indent="-107950" marL="742950">
              <a:spcBef>
                <a:spcPts val="560"/>
              </a:spcBef>
              <a:spcAft>
                <a:spcPts val="0"/>
              </a:spcAft>
              <a:buClr>
                <a:schemeClr val="dk1"/>
              </a:buClr>
              <a:buFont typeface="Arial"/>
              <a:buChar char="–"/>
              <a:defRPr/>
            </a:lvl2pPr>
            <a:lvl3pPr algn="l" rtl="0" indent="-76200" marL="1143000">
              <a:spcBef>
                <a:spcPts val="480"/>
              </a:spcBef>
              <a:spcAft>
                <a:spcPts val="0"/>
              </a:spcAft>
              <a:buClr>
                <a:schemeClr val="dk1"/>
              </a:buClr>
              <a:buFont typeface="Arial"/>
              <a:buChar char="•"/>
              <a:defRPr/>
            </a:lvl3pPr>
            <a:lvl4pPr algn="l" rtl="0" indent="-101600" marL="1600200">
              <a:spcBef>
                <a:spcPts val="400"/>
              </a:spcBef>
              <a:spcAft>
                <a:spcPts val="0"/>
              </a:spcAft>
              <a:buClr>
                <a:schemeClr val="dk1"/>
              </a:buClr>
              <a:buFont typeface="Arial"/>
              <a:buChar char="–"/>
              <a:defRPr/>
            </a:lvl4pPr>
            <a:lvl5pPr algn="l" rtl="0" indent="-101600" marL="2057400">
              <a:spcBef>
                <a:spcPts val="400"/>
              </a:spcBef>
              <a:spcAft>
                <a:spcPts val="0"/>
              </a:spcAft>
              <a:buClr>
                <a:schemeClr val="dk1"/>
              </a:buClr>
              <a:buFont typeface="Arial"/>
              <a:buChar char="»"/>
              <a:defRPr/>
            </a:lvl5pPr>
            <a:lvl6pPr algn="l" rtl="0" indent="-101600" marL="2514600">
              <a:spcBef>
                <a:spcPts val="400"/>
              </a:spcBef>
              <a:spcAft>
                <a:spcPts val="0"/>
              </a:spcAft>
              <a:buClr>
                <a:schemeClr val="dk1"/>
              </a:buClr>
              <a:buFont typeface="Arial"/>
              <a:buChar char="»"/>
              <a:defRPr/>
            </a:lvl6pPr>
            <a:lvl7pPr algn="l" rtl="0" indent="-101600" marL="2971800">
              <a:spcBef>
                <a:spcPts val="400"/>
              </a:spcBef>
              <a:spcAft>
                <a:spcPts val="0"/>
              </a:spcAft>
              <a:buClr>
                <a:schemeClr val="dk1"/>
              </a:buClr>
              <a:buFont typeface="Arial"/>
              <a:buChar char="»"/>
              <a:defRPr/>
            </a:lvl7pPr>
            <a:lvl8pPr algn="l" rtl="0" indent="-101600" marL="3429000">
              <a:spcBef>
                <a:spcPts val="400"/>
              </a:spcBef>
              <a:spcAft>
                <a:spcPts val="0"/>
              </a:spcAft>
              <a:buClr>
                <a:schemeClr val="dk1"/>
              </a:buClr>
              <a:buFont typeface="Arial"/>
              <a:buChar char="»"/>
              <a:defRPr/>
            </a:lvl8pPr>
            <a:lvl9pPr algn="l" rtl="0" indent="-101600" marL="3886200">
              <a:spcBef>
                <a:spcPts val="400"/>
              </a:spcBef>
              <a:spcAft>
                <a:spcPts val="0"/>
              </a:spcAft>
              <a:buClr>
                <a:schemeClr val="dk1"/>
              </a:buClr>
              <a:buFont typeface="Arial"/>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6" name="Shape 16"/>
        <p:cNvGrpSpPr/>
        <p:nvPr/>
      </p:nvGrpSpPr>
      <p:grpSpPr>
        <a:xfrm>
          <a:off y="0" x="0"/>
          <a:ext cy="0" cx="0"/>
          <a:chOff y="0" x="0"/>
          <a:chExt cy="0" cx="0"/>
        </a:xfrm>
      </p:grpSpPr>
      <p:sp>
        <p:nvSpPr>
          <p:cNvPr id="17" name="Shape 17"/>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pic>
        <p:nvPicPr>
          <p:cNvPr id="18" name="Shape 18"/>
          <p:cNvPicPr preferRelativeResize="0"/>
          <p:nvPr>
            <p:ph idx="2" type="pic"/>
          </p:nvPr>
        </p:nvPicPr>
        <p:spPr>
          <a:xfrm>
            <a:off y="612775" x="1792288"/>
            <a:ext cy="4114800" cx="5486399"/>
          </a:xfrm>
          <a:prstGeom prst="rect">
            <a:avLst/>
          </a:prstGeom>
          <a:noFill/>
          <a:ln>
            <a:noFill/>
          </a:ln>
        </p:spPr>
      </p:pic>
      <p:sp>
        <p:nvSpPr>
          <p:cNvPr id="19" name="Shape 19"/>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buFont typeface="Arial"/>
              <a:buNone/>
              <a:defRPr/>
            </a:lvl1pPr>
            <a:lvl2pPr rtl="0" indent="0" marL="457200">
              <a:buFont typeface="Arial"/>
              <a:buNone/>
              <a:defRPr/>
            </a:lvl2pPr>
            <a:lvl3pPr rtl="0" indent="0" marL="914400">
              <a:buFont typeface="Arial"/>
              <a:buNone/>
              <a:defRPr/>
            </a:lvl3pPr>
            <a:lvl4pPr rtl="0" indent="0" marL="1371600">
              <a:buFont typeface="Arial"/>
              <a:buNone/>
              <a:defRPr/>
            </a:lvl4pPr>
            <a:lvl5pPr rtl="0" indent="0" marL="1828800">
              <a:buFont typeface="Arial"/>
              <a:buNone/>
              <a:defRPr/>
            </a:lvl5pPr>
            <a:lvl6pPr rtl="0" indent="0" marL="2286000">
              <a:buFont typeface="Arial"/>
              <a:buNone/>
              <a:defRPr/>
            </a:lvl6pPr>
            <a:lvl7pPr rtl="0" indent="0" marL="2743200">
              <a:buFont typeface="Arial"/>
              <a:buNone/>
              <a:defRPr/>
            </a:lvl7pPr>
            <a:lvl8pPr rtl="0" indent="0" marL="3200400">
              <a:buFont typeface="Arial"/>
              <a:buNone/>
              <a:defRPr/>
            </a:lvl8pPr>
            <a:lvl9pPr rtl="0" indent="0" marL="3657600">
              <a:buFont typeface="Arial"/>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0" name="Shape 20"/>
        <p:cNvGrpSpPr/>
        <p:nvPr/>
      </p:nvGrpSpPr>
      <p:grpSpPr>
        <a:xfrm>
          <a:off y="0" x="0"/>
          <a:ext cy="0" cx="0"/>
          <a:chOff y="0" x="0"/>
          <a:chExt cy="0" cx="0"/>
        </a:xfrm>
      </p:grpSpPr>
      <p:sp>
        <p:nvSpPr>
          <p:cNvPr id="21" name="Shape 21"/>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22" name="Shape 22"/>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23" name="Shape 23"/>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buFont typeface="Arial"/>
              <a:buNone/>
              <a:defRPr/>
            </a:lvl1pPr>
            <a:lvl2pPr rtl="0" indent="0" marL="457200">
              <a:buFont typeface="Arial"/>
              <a:buNone/>
              <a:defRPr/>
            </a:lvl2pPr>
            <a:lvl3pPr rtl="0" indent="0" marL="914400">
              <a:buFont typeface="Arial"/>
              <a:buNone/>
              <a:defRPr/>
            </a:lvl3pPr>
            <a:lvl4pPr rtl="0" indent="0" marL="1371600">
              <a:buFont typeface="Arial"/>
              <a:buNone/>
              <a:defRPr/>
            </a:lvl4pPr>
            <a:lvl5pPr rtl="0" indent="0" marL="1828800">
              <a:buFont typeface="Arial"/>
              <a:buNone/>
              <a:defRPr/>
            </a:lvl5pPr>
            <a:lvl6pPr rtl="0" indent="0" marL="2286000">
              <a:buFont typeface="Arial"/>
              <a:buNone/>
              <a:defRPr/>
            </a:lvl6pPr>
            <a:lvl7pPr rtl="0" indent="0" marL="2743200">
              <a:buFont typeface="Arial"/>
              <a:buNone/>
              <a:defRPr/>
            </a:lvl7pPr>
            <a:lvl8pPr rtl="0" indent="0" marL="3200400">
              <a:buFont typeface="Arial"/>
              <a:buNone/>
              <a:defRPr/>
            </a:lvl8pPr>
            <a:lvl9pPr rtl="0" indent="0" marL="3657600">
              <a:buFont typeface="Arial"/>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4" name="Shape 24"/>
        <p:cNvGrpSpPr/>
        <p:nvPr/>
      </p:nvGrpSpPr>
      <p:grpSpPr>
        <a:xfrm>
          <a:off y="0" x="0"/>
          <a:ext cy="0" cx="0"/>
          <a:chOff y="0" x="0"/>
          <a:chExt cy="0" cx="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y="0" x="0"/>
          <a:ext cy="0" cx="0"/>
          <a:chOff y="0" x="0"/>
          <a:chExt cy="0" cx="0"/>
        </a:xfrm>
      </p:grpSpPr>
      <p:sp>
        <p:nvSpPr>
          <p:cNvPr id="26" name="Shape 26"/>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7" name="Shape 27"/>
        <p:cNvGrpSpPr/>
        <p:nvPr/>
      </p:nvGrpSpPr>
      <p:grpSpPr>
        <a:xfrm>
          <a:off y="0" x="0"/>
          <a:ext cy="0" cx="0"/>
          <a:chOff y="0" x="0"/>
          <a:chExt cy="0" cx="0"/>
        </a:xfrm>
      </p:grpSpPr>
      <p:sp>
        <p:nvSpPr>
          <p:cNvPr id="28" name="Shape 28"/>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29" name="Shape 29"/>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buFont typeface="Arial"/>
              <a:buNone/>
              <a:defRPr/>
            </a:lvl1pPr>
            <a:lvl2pPr rtl="0" indent="0" marL="457200">
              <a:buFont typeface="Arial"/>
              <a:buNone/>
              <a:defRPr/>
            </a:lvl2pPr>
            <a:lvl3pPr rtl="0" indent="0" marL="914400">
              <a:buFont typeface="Arial"/>
              <a:buNone/>
              <a:defRPr/>
            </a:lvl3pPr>
            <a:lvl4pPr rtl="0" indent="0" marL="1371600">
              <a:buFont typeface="Arial"/>
              <a:buNone/>
              <a:defRPr/>
            </a:lvl4pPr>
            <a:lvl5pPr rtl="0" indent="0" marL="1828800">
              <a:buFont typeface="Arial"/>
              <a:buNone/>
              <a:defRPr/>
            </a:lvl5pPr>
            <a:lvl6pPr rtl="0" indent="0" marL="2286000">
              <a:buFont typeface="Arial"/>
              <a:buNone/>
              <a:defRPr/>
            </a:lvl6pPr>
            <a:lvl7pPr rtl="0" indent="0" marL="2743200">
              <a:buFont typeface="Arial"/>
              <a:buNone/>
              <a:defRPr/>
            </a:lvl7pPr>
            <a:lvl8pPr rtl="0" indent="0" marL="3200400">
              <a:buFont typeface="Arial"/>
              <a:buNone/>
              <a:defRPr/>
            </a:lvl8pPr>
            <a:lvl9pPr rtl="0" indent="0" marL="3657600">
              <a:buFont typeface="Arial"/>
              <a:buNone/>
              <a:defRPr/>
            </a:lvl9pPr>
          </a:lstStyle>
          <a:p/>
        </p:txBody>
      </p:sp>
      <p:sp>
        <p:nvSpPr>
          <p:cNvPr id="30" name="Shape 30"/>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31" name="Shape 31"/>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buFont typeface="Arial"/>
              <a:buNone/>
              <a:defRPr/>
            </a:lvl1pPr>
            <a:lvl2pPr rtl="0" indent="0" marL="457200">
              <a:buFont typeface="Arial"/>
              <a:buNone/>
              <a:defRPr/>
            </a:lvl2pPr>
            <a:lvl3pPr rtl="0" indent="0" marL="914400">
              <a:buFont typeface="Arial"/>
              <a:buNone/>
              <a:defRPr/>
            </a:lvl3pPr>
            <a:lvl4pPr rtl="0" indent="0" marL="1371600">
              <a:buFont typeface="Arial"/>
              <a:buNone/>
              <a:defRPr/>
            </a:lvl4pPr>
            <a:lvl5pPr rtl="0" indent="0" marL="1828800">
              <a:buFont typeface="Arial"/>
              <a:buNone/>
              <a:defRPr/>
            </a:lvl5pPr>
            <a:lvl6pPr rtl="0" indent="0" marL="2286000">
              <a:buFont typeface="Arial"/>
              <a:buNone/>
              <a:defRPr/>
            </a:lvl6pPr>
            <a:lvl7pPr rtl="0" indent="0" marL="2743200">
              <a:buFont typeface="Arial"/>
              <a:buNone/>
              <a:defRPr/>
            </a:lvl7pPr>
            <a:lvl8pPr rtl="0" indent="0" marL="3200400">
              <a:buFont typeface="Arial"/>
              <a:buNone/>
              <a:defRPr/>
            </a:lvl8pPr>
            <a:lvl9pPr rtl="0" indent="0" marL="3657600">
              <a:buFont typeface="Arial"/>
              <a:buNone/>
              <a:defRPr/>
            </a:lvl9pPr>
          </a:lstStyle>
          <a:p/>
        </p:txBody>
      </p:sp>
      <p:sp>
        <p:nvSpPr>
          <p:cNvPr id="32" name="Shape 32"/>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y="0" x="0"/>
          <a:ext cy="0" cx="0"/>
          <a:chOff y="0" x="0"/>
          <a:chExt cy="0" cx="0"/>
        </a:xfrm>
      </p:grpSpPr>
      <p:sp>
        <p:nvSpPr>
          <p:cNvPr id="34" name="Shape 34"/>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35" name="Shape 35"/>
          <p:cNvSpPr txBox="1"/>
          <p:nvPr>
            <p:ph idx="1" type="body"/>
          </p:nvPr>
        </p:nvSpPr>
        <p:spPr>
          <a:xfrm>
            <a:off y="1600200" x="457200"/>
            <a:ext cy="4525963" cx="4038599"/>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36" name="Shape 36"/>
          <p:cNvSpPr txBox="1"/>
          <p:nvPr>
            <p:ph idx="2" type="body"/>
          </p:nvPr>
        </p:nvSpPr>
        <p:spPr>
          <a:xfrm>
            <a:off y="1600200" x="4648200"/>
            <a:ext cy="4525963" cx="4038599"/>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7" name="Shape 37"/>
        <p:cNvGrpSpPr/>
        <p:nvPr/>
      </p:nvGrpSpPr>
      <p:grpSpPr>
        <a:xfrm>
          <a:off y="0" x="0"/>
          <a:ext cy="0" cx="0"/>
          <a:chOff y="0" x="0"/>
          <a:chExt cy="0" cx="0"/>
        </a:xfrm>
      </p:grpSpPr>
      <p:sp>
        <p:nvSpPr>
          <p:cNvPr id="38" name="Shape 38"/>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39" name="Shape 39"/>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buFont typeface="Arial"/>
              <a:buNone/>
              <a:defRPr/>
            </a:lvl1pPr>
            <a:lvl2pPr rtl="0" indent="0" marL="457200">
              <a:buFont typeface="Arial"/>
              <a:buNone/>
              <a:defRPr/>
            </a:lvl2pPr>
            <a:lvl3pPr rtl="0" indent="0" marL="914400">
              <a:buFont typeface="Arial"/>
              <a:buNone/>
              <a:defRPr/>
            </a:lvl3pPr>
            <a:lvl4pPr rtl="0" indent="0" marL="1371600">
              <a:buFont typeface="Arial"/>
              <a:buNone/>
              <a:defRPr/>
            </a:lvl4pPr>
            <a:lvl5pPr rtl="0" indent="0" marL="1828800">
              <a:buFont typeface="Arial"/>
              <a:buNone/>
              <a:defRPr/>
            </a:lvl5pPr>
            <a:lvl6pPr rtl="0" indent="0" marL="2286000">
              <a:buFont typeface="Arial"/>
              <a:buNone/>
              <a:defRPr/>
            </a:lvl6pPr>
            <a:lvl7pPr rtl="0" indent="0" marL="2743200">
              <a:buFont typeface="Arial"/>
              <a:buNone/>
              <a:defRPr/>
            </a:lvl7pPr>
            <a:lvl8pPr rtl="0" indent="0" marL="3200400">
              <a:buFont typeface="Arial"/>
              <a:buNone/>
              <a:defRPr/>
            </a:lvl8pPr>
            <a:lvl9pPr rtl="0" indent="0" marL="3657600">
              <a:buFont typeface="Arial"/>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1.xml" Type="http://schemas.openxmlformats.org/officeDocument/2006/relationships/theme" Id="rId12"/><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10.xml" Type="http://schemas.openxmlformats.org/officeDocument/2006/relationships/slideLayout" Id="rId10"/><Relationship Target="../slideLayouts/slideLayout4.xml" Type="http://schemas.openxmlformats.org/officeDocument/2006/relationships/slideLayout" Id="rId4"/><Relationship Target="../slideLayouts/slideLayout11.xml" Type="http://schemas.openxmlformats.org/officeDocument/2006/relationships/slideLayout" Id="rId11"/><Relationship Target="../slideLayouts/slideLayout3.xml" Type="http://schemas.openxmlformats.org/officeDocument/2006/relationships/slideLayout" Id="rId3"/><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spcAft>
                <a:spcPts val="0"/>
              </a:spcAft>
              <a:defRPr/>
            </a:lvl1pPr>
            <a:lvl2pPr algn="ctr" rtl="0" marR="0" indent="0" marL="0">
              <a:spcBef>
                <a:spcPts val="0"/>
              </a:spcBef>
              <a:spcAft>
                <a:spcPts val="0"/>
              </a:spcAft>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6" name="Shape 6"/>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139700" marL="342900">
              <a:spcBef>
                <a:spcPts val="640"/>
              </a:spcBef>
              <a:spcAft>
                <a:spcPts val="0"/>
              </a:spcAft>
              <a:buClr>
                <a:schemeClr val="dk1"/>
              </a:buClr>
              <a:buFont typeface="Arial"/>
              <a:buChar char="•"/>
              <a:defRPr/>
            </a:lvl1pPr>
            <a:lvl2pPr algn="l" rtl="0" marR="0" indent="-107950" marL="742950">
              <a:spcBef>
                <a:spcPts val="560"/>
              </a:spcBef>
              <a:spcAft>
                <a:spcPts val="0"/>
              </a:spcAft>
              <a:buClr>
                <a:schemeClr val="dk1"/>
              </a:buClr>
              <a:buFont typeface="Arial"/>
              <a:buChar char="–"/>
              <a:defRPr/>
            </a:lvl2pPr>
            <a:lvl3pPr algn="l" rtl="0" marR="0" indent="-76200" marL="1143000">
              <a:spcBef>
                <a:spcPts val="480"/>
              </a:spcBef>
              <a:spcAft>
                <a:spcPts val="0"/>
              </a:spcAft>
              <a:buClr>
                <a:schemeClr val="dk1"/>
              </a:buClr>
              <a:buFont typeface="Arial"/>
              <a:buChar char="•"/>
              <a:defRPr/>
            </a:lvl3pPr>
            <a:lvl4pPr algn="l" rtl="0" marR="0" indent="-101600" marL="1600200">
              <a:spcBef>
                <a:spcPts val="400"/>
              </a:spcBef>
              <a:spcAft>
                <a:spcPts val="0"/>
              </a:spcAft>
              <a:buClr>
                <a:schemeClr val="dk1"/>
              </a:buClr>
              <a:buFont typeface="Arial"/>
              <a:buChar char="–"/>
              <a:defRPr/>
            </a:lvl4pPr>
            <a:lvl5pPr algn="l" rtl="0" marR="0" indent="-101600" marL="2057400">
              <a:spcBef>
                <a:spcPts val="400"/>
              </a:spcBef>
              <a:spcAft>
                <a:spcPts val="0"/>
              </a:spcAft>
              <a:buClr>
                <a:schemeClr val="dk1"/>
              </a:buClr>
              <a:buFont typeface="Arial"/>
              <a:buChar char="»"/>
              <a:defRPr/>
            </a:lvl5pPr>
            <a:lvl6pPr algn="l" rtl="0" marR="0" indent="-101600" marL="2514600">
              <a:spcBef>
                <a:spcPts val="400"/>
              </a:spcBef>
              <a:spcAft>
                <a:spcPts val="0"/>
              </a:spcAft>
              <a:buClr>
                <a:schemeClr val="dk1"/>
              </a:buClr>
              <a:buFont typeface="Arial"/>
              <a:buChar char="»"/>
              <a:defRPr/>
            </a:lvl6pPr>
            <a:lvl7pPr algn="l" rtl="0" marR="0" indent="-101600" marL="2971800">
              <a:spcBef>
                <a:spcPts val="400"/>
              </a:spcBef>
              <a:spcAft>
                <a:spcPts val="0"/>
              </a:spcAft>
              <a:buClr>
                <a:schemeClr val="dk1"/>
              </a:buClr>
              <a:buFont typeface="Arial"/>
              <a:buChar char="»"/>
              <a:defRPr/>
            </a:lvl7pPr>
            <a:lvl8pPr algn="l" rtl="0" marR="0" indent="-101600" marL="3429000">
              <a:spcBef>
                <a:spcPts val="400"/>
              </a:spcBef>
              <a:spcAft>
                <a:spcPts val="0"/>
              </a:spcAft>
              <a:buClr>
                <a:schemeClr val="dk1"/>
              </a:buClr>
              <a:buFont typeface="Arial"/>
              <a:buChar char="»"/>
              <a:defRPr/>
            </a:lvl8pPr>
            <a:lvl9pPr algn="l" rtl="0" marR="0" indent="-101600" marL="3886200">
              <a:spcBef>
                <a:spcPts val="400"/>
              </a:spcBef>
              <a:spcAft>
                <a:spcPts val="0"/>
              </a:spcAft>
              <a:buClr>
                <a:schemeClr val="dk1"/>
              </a:buClr>
              <a:buFont typeface="Arial"/>
              <a:buChar char="»"/>
              <a:defRPr/>
            </a:lvl9pPr>
          </a:lstStyle>
          <a:p/>
        </p:txBody>
      </p:sp>
      <p:sp>
        <p:nvSpPr>
          <p:cNvPr id="7" name="Shape 7"/>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8" name="Shape 8"/>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9" name="Shape 9"/>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1.xml" Type="http://schemas.openxmlformats.org/officeDocument/2006/relationships/slideLayout" Id="rId1"/><Relationship Target="../media/image04.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0.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0.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5.xml" Type="http://schemas.openxmlformats.org/officeDocument/2006/relationships/slideLayout" Id="rId1"/><Relationship Target="../media/image12.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1.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5.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5.xml" Type="http://schemas.openxmlformats.org/officeDocument/2006/relationships/slideLayout" Id="rId1"/><Relationship Target="../media/image03.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0.xml" Type="http://schemas.openxmlformats.org/officeDocument/2006/relationships/slideLayout" Id="rId1"/><Relationship Target="../media/image06.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5.xml" Type="http://schemas.openxmlformats.org/officeDocument/2006/relationships/slideLayout" Id="rId1"/><Relationship Target="../media/image07.jp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0.xml" Type="http://schemas.openxmlformats.org/officeDocument/2006/relationships/slideLayout" Id="rId1"/><Relationship Target="../media/image09.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5.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5.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5.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5.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5.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5.xml" Type="http://schemas.openxmlformats.org/officeDocument/2006/relationships/slideLayout" Id="rId1"/><Relationship Target="../media/image05.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5.xml" Type="http://schemas.openxmlformats.org/officeDocument/2006/relationships/slideLayout" Id="rId1"/><Relationship Target="../media/image10.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5.xml" Type="http://schemas.openxmlformats.org/officeDocument/2006/relationships/slideLayout" Id="rId1"/><Relationship Target="../media/image10.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5.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5.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5.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0.xml" Type="http://schemas.openxmlformats.org/officeDocument/2006/relationships/slideLayout" Id="rId1"/><Relationship Target="../media/image02.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0.xml" Type="http://schemas.openxmlformats.org/officeDocument/2006/relationships/slideLayout" Id="rId1"/><Relationship Target="../media/image11.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0.xml" Type="http://schemas.openxmlformats.org/officeDocument/2006/relationships/slideLayout" Id="rId1"/><Relationship Target="../media/image00.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5.xml" Type="http://schemas.openxmlformats.org/officeDocument/2006/relationships/slideLayout" Id="rId1"/><Relationship Target="../media/image01.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5.xml" Type="http://schemas.openxmlformats.org/officeDocument/2006/relationships/slideLayout" Id="rId1"/><Relationship Target="../media/image08.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0.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y="0" x="0"/>
          <a:ext cy="0" cx="0"/>
          <a:chOff y="0" x="0"/>
          <a:chExt cy="0" cx="0"/>
        </a:xfrm>
      </p:grpSpPr>
      <p:pic>
        <p:nvPicPr>
          <p:cNvPr id="47" name="Shape 47"/>
          <p:cNvPicPr preferRelativeResize="0"/>
          <p:nvPr/>
        </p:nvPicPr>
        <p:blipFill>
          <a:blip r:embed="rId3"/>
          <a:stretch>
            <a:fillRect/>
          </a:stretch>
        </p:blipFill>
        <p:spPr>
          <a:xfrm>
            <a:off y="914400" x="685800"/>
            <a:ext cy="4848225" cx="4762500"/>
          </a:xfrm>
          <a:prstGeom prst="rect">
            <a:avLst/>
          </a:prstGeom>
        </p:spPr>
      </p:pic>
      <p:sp>
        <p:nvSpPr>
          <p:cNvPr id="48" name="Shape 48"/>
          <p:cNvSpPr txBox="1"/>
          <p:nvPr/>
        </p:nvSpPr>
        <p:spPr>
          <a:xfrm>
            <a:off y="1981200" x="5257800"/>
            <a:ext cy="1431924" cx="36576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4400" lang="en-US" i="0">
                <a:solidFill>
                  <a:schemeClr val="dk1"/>
                </a:solidFill>
                <a:latin typeface="Arial"/>
                <a:ea typeface="Arial"/>
                <a:cs typeface="Arial"/>
                <a:sym typeface="Arial"/>
              </a:rPr>
              <a:t>The Global Economy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US" i="0">
                <a:solidFill>
                  <a:schemeClr val="dk2"/>
                </a:solidFill>
                <a:latin typeface="Arial"/>
                <a:ea typeface="Arial"/>
                <a:cs typeface="Arial"/>
                <a:sym typeface="Arial"/>
              </a:rPr>
              <a:t>Semi Periphery</a:t>
            </a:r>
          </a:p>
        </p:txBody>
      </p:sp>
      <p:sp>
        <p:nvSpPr>
          <p:cNvPr id="105" name="Shape 105"/>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A wide range of countries.</a:t>
            </a:r>
          </a:p>
          <a:p>
            <a:pPr algn="l" rtl="0" lvl="0" marR="0" indent="-342900" marL="342900">
              <a:lnSpc>
                <a:spcPct val="80000"/>
              </a:lnSpc>
              <a:spcBef>
                <a:spcPts val="48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First waves of NICs – South Korea, Taiwan, Hong Kong, Singapore</a:t>
            </a:r>
          </a:p>
          <a:p>
            <a:pPr algn="l" rtl="0" lvl="0" marR="0" indent="-342900" marL="342900">
              <a:lnSpc>
                <a:spcPct val="80000"/>
              </a:lnSpc>
              <a:spcBef>
                <a:spcPts val="48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Second wave of NICs or RICs – eg Malaysia, Mexico, South Africa</a:t>
            </a:r>
          </a:p>
          <a:p>
            <a:pPr algn="l" rtl="0" lvl="0" marR="0" indent="-342900" marL="342900">
              <a:lnSpc>
                <a:spcPct val="80000"/>
              </a:lnSpc>
              <a:spcBef>
                <a:spcPts val="48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BRICs – Brazil, Russia, India, China.</a:t>
            </a:r>
          </a:p>
          <a:p>
            <a:r>
              <a:t/>
            </a:r>
          </a:p>
          <a:p>
            <a:pPr algn="l" rtl="0" lvl="0" marR="0" indent="-342900" marL="342900">
              <a:lnSpc>
                <a:spcPct val="80000"/>
              </a:lnSpc>
              <a:spcBef>
                <a:spcPts val="48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Resource exporting countries, Recently and Newly Industrialised Countries, Former Socialist Countries, Poorer European Countries.</a:t>
            </a:r>
          </a:p>
          <a:p>
            <a:pPr algn="l" rtl="0" lvl="0" marR="0" indent="-342900" marL="342900">
              <a:lnSpc>
                <a:spcPct val="80000"/>
              </a:lnSpc>
              <a:spcBef>
                <a:spcPts val="48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Some of these countries could now be seen as part of the CORE (South Korea) others are characterised by regional disparities and social polarisation (Brazil) others with very rapid economic growth (Slovakia, China)</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400" lang="en-US" i="0">
                <a:solidFill>
                  <a:schemeClr val="dk2"/>
                </a:solidFill>
                <a:latin typeface="Arial"/>
                <a:ea typeface="Arial"/>
                <a:cs typeface="Arial"/>
                <a:sym typeface="Arial"/>
              </a:rPr>
              <a:t>The Periphery</a:t>
            </a:r>
          </a:p>
        </p:txBody>
      </p:sp>
      <p:sp>
        <p:nvSpPr>
          <p:cNvPr id="111" name="Shape 111"/>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LEDCs. Mainly Africa.</a:t>
            </a:r>
          </a:p>
          <a:p>
            <a:pPr algn="l" rtl="0" lvl="0" marR="0" indent="-342900" marL="342900">
              <a:lnSpc>
                <a:spcPct val="100000"/>
              </a:lnSpc>
              <a:spcBef>
                <a:spcPts val="64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Small domestic markets, lack of infrastructure, population increase, low economic output, low levels of economic diversification, high agricultural population.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pic>
        <p:nvPicPr>
          <p:cNvPr id="116" name="Shape 116"/>
          <p:cNvPicPr preferRelativeResize="0"/>
          <p:nvPr/>
        </p:nvPicPr>
        <p:blipFill>
          <a:blip r:embed="rId3"/>
          <a:stretch>
            <a:fillRect/>
          </a:stretch>
        </p:blipFill>
        <p:spPr>
          <a:xfrm>
            <a:off y="2565400" x="0"/>
            <a:ext cy="3551237" cx="9144000"/>
          </a:xfrm>
          <a:prstGeom prst="rect">
            <a:avLst/>
          </a:prstGeom>
        </p:spPr>
      </p:pic>
      <p:sp>
        <p:nvSpPr>
          <p:cNvPr id="117" name="Shape 117"/>
          <p:cNvSpPr txBox="1"/>
          <p:nvPr/>
        </p:nvSpPr>
        <p:spPr>
          <a:xfrm>
            <a:off y="1052512" x="684212"/>
            <a:ext cy="1470024" cx="7772400"/>
          </a:xfrm>
          <a:prstGeom prst="rect">
            <a:avLst/>
          </a:prstGeom>
          <a:noFill/>
          <a:ln>
            <a:noFill/>
          </a:ln>
        </p:spPr>
        <p:txBody>
          <a:bodyPr bIns="45700" rIns="91425" lIns="91425" tIns="45700" anchor="ctr" anchorCtr="0">
            <a:noAutofit/>
          </a:bodyPr>
          <a:lstStyle/>
          <a:p>
            <a:pPr algn="r" rtl="0" lvl="0" marR="0" indent="0" marL="0">
              <a:lnSpc>
                <a:spcPct val="100000"/>
              </a:lnSpc>
              <a:spcBef>
                <a:spcPts val="0"/>
              </a:spcBef>
              <a:spcAft>
                <a:spcPts val="0"/>
              </a:spcAft>
              <a:buClr>
                <a:schemeClr val="dk2"/>
              </a:buClr>
              <a:buSzPct val="25000"/>
              <a:buFont typeface="Arial"/>
              <a:buNone/>
            </a:pPr>
            <a:r>
              <a:rPr strike="noStrike" u="none" b="1" cap="none" baseline="0" sz="4000" lang="en-US" i="0">
                <a:solidFill>
                  <a:schemeClr val="dk2"/>
                </a:solidFill>
                <a:latin typeface="Arial"/>
                <a:ea typeface="Arial"/>
                <a:cs typeface="Arial"/>
                <a:sym typeface="Arial"/>
              </a:rPr>
              <a:t>Theoretical attempts to explain disparities in development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y="0" x="0"/>
          <a:ext cy="0" cx="0"/>
          <a:chOff y="0" x="0"/>
          <a:chExt cy="0" cx="0"/>
        </a:xfrm>
      </p:grpSpPr>
      <p:sp>
        <p:nvSpPr>
          <p:cNvPr id="122" name="Shape 122"/>
          <p:cNvSpPr txBox="1"/>
          <p:nvPr>
            <p:ph idx="1" type="subTitle"/>
          </p:nvPr>
        </p:nvSpPr>
        <p:spPr>
          <a:xfrm>
            <a:off y="1412875" x="395287"/>
            <a:ext cy="4895850" cx="8280399"/>
          </a:xfrm>
          <a:prstGeom prst="rect">
            <a:avLst/>
          </a:prstGeom>
          <a:noFill/>
          <a:ln>
            <a:noFill/>
          </a:ln>
        </p:spPr>
        <p:txBody>
          <a:bodyPr bIns="45700" rIns="91425" lIns="91425" tIns="45700" anchor="t" anchorCtr="0">
            <a:noAutofit/>
          </a:bodyPr>
          <a:lstStyle/>
          <a:p>
            <a:pPr algn="ctr" rtl="0" lvl="0" marR="0" indent="0" marL="0">
              <a:lnSpc>
                <a:spcPct val="80000"/>
              </a:lnSpc>
              <a:spcBef>
                <a:spcPts val="0"/>
              </a:spcBef>
              <a:spcAft>
                <a:spcPts val="0"/>
              </a:spcAft>
              <a:buClr>
                <a:schemeClr val="dk1"/>
              </a:buClr>
              <a:buSzPct val="25000"/>
              <a:buFont typeface="Arial"/>
              <a:buNone/>
            </a:pPr>
            <a:r>
              <a:rPr strike="noStrike" u="none" b="0" cap="none" baseline="0" sz="3200" lang="en-US" i="0">
                <a:solidFill>
                  <a:schemeClr val="dk1"/>
                </a:solidFill>
                <a:latin typeface="Arial"/>
                <a:ea typeface="Arial"/>
                <a:cs typeface="Arial"/>
                <a:sym typeface="Arial"/>
              </a:rPr>
              <a:t>“A theory must be tempered with reality.” </a:t>
            </a:r>
          </a:p>
          <a:p>
            <a:r>
              <a:t/>
            </a:r>
          </a:p>
          <a:p>
            <a:pPr algn="ctr" rtl="0" lvl="1" marR="0" indent="0" marL="457200">
              <a:lnSpc>
                <a:spcPct val="80000"/>
              </a:lnSpc>
              <a:spcBef>
                <a:spcPts val="640"/>
              </a:spcBef>
              <a:spcAft>
                <a:spcPts val="0"/>
              </a:spcAft>
              <a:buClr>
                <a:schemeClr val="dk1"/>
              </a:buClr>
              <a:buSzPct val="25000"/>
              <a:buFont typeface="Arial"/>
              <a:buNone/>
            </a:pPr>
            <a:r>
              <a:rPr strike="noStrike" u="none" b="1" cap="none" baseline="0" sz="3200" lang="en-US" i="0">
                <a:solidFill>
                  <a:schemeClr val="dk1"/>
                </a:solidFill>
                <a:latin typeface="Arial"/>
                <a:ea typeface="Arial"/>
                <a:cs typeface="Arial"/>
                <a:sym typeface="Arial"/>
              </a:rPr>
              <a:t>Jawaharlal Nehru</a:t>
            </a:r>
          </a:p>
          <a:p>
            <a:pPr algn="ctr" rtl="0" lvl="1" marR="0" indent="0" marL="457200">
              <a:lnSpc>
                <a:spcPct val="80000"/>
              </a:lnSpc>
              <a:spcBef>
                <a:spcPts val="460"/>
              </a:spcBef>
              <a:spcAft>
                <a:spcPts val="0"/>
              </a:spcAft>
              <a:buClr>
                <a:schemeClr val="dk1"/>
              </a:buClr>
              <a:buSzPct val="25000"/>
              <a:buFont typeface="Arial"/>
              <a:buNone/>
            </a:pPr>
            <a:r>
              <a:rPr strike="noStrike" u="none" b="0" cap="none" baseline="0" sz="2300" lang="en-US" i="1">
                <a:solidFill>
                  <a:schemeClr val="dk1"/>
                </a:solidFill>
                <a:latin typeface="Arial"/>
                <a:ea typeface="Arial"/>
                <a:cs typeface="Arial"/>
                <a:sym typeface="Arial"/>
              </a:rPr>
              <a:t>Indian politician (1889 - 1964)</a:t>
            </a:r>
          </a:p>
          <a:p>
            <a:r>
              <a:t/>
            </a:r>
          </a:p>
          <a:p>
            <a:pPr algn="ctr" rtl="0" lvl="1" marR="0" indent="0" marL="457200">
              <a:lnSpc>
                <a:spcPct val="80000"/>
              </a:lnSpc>
              <a:spcBef>
                <a:spcPts val="460"/>
              </a:spcBef>
              <a:spcAft>
                <a:spcPts val="0"/>
              </a:spcAft>
              <a:buClr>
                <a:schemeClr val="dk1"/>
              </a:buClr>
              <a:buSzPct val="25000"/>
              <a:buFont typeface="Arial"/>
              <a:buNone/>
            </a:pPr>
            <a:r>
              <a:rPr strike="noStrike" u="none" b="0" cap="none" baseline="0" sz="2300" lang="en-US" i="1">
                <a:solidFill>
                  <a:schemeClr val="dk1"/>
                </a:solidFill>
                <a:latin typeface="Arial"/>
                <a:ea typeface="Arial"/>
                <a:cs typeface="Arial"/>
                <a:sym typeface="Arial"/>
              </a:rPr>
              <a:t>In other words all the following theories are not “truths”. </a:t>
            </a:r>
          </a:p>
          <a:p>
            <a:pPr algn="ctr" rtl="0" lvl="1" marR="0" indent="0" marL="457200">
              <a:lnSpc>
                <a:spcPct val="80000"/>
              </a:lnSpc>
              <a:spcBef>
                <a:spcPts val="460"/>
              </a:spcBef>
              <a:spcAft>
                <a:spcPts val="0"/>
              </a:spcAft>
              <a:buClr>
                <a:schemeClr val="dk1"/>
              </a:buClr>
              <a:buSzPct val="25000"/>
              <a:buFont typeface="Arial"/>
              <a:buNone/>
            </a:pPr>
            <a:r>
              <a:rPr strike="noStrike" u="none" b="0" cap="none" baseline="0" sz="2300" lang="en-US" i="1">
                <a:solidFill>
                  <a:schemeClr val="dk1"/>
                </a:solidFill>
                <a:latin typeface="Arial"/>
                <a:ea typeface="Arial"/>
                <a:cs typeface="Arial"/>
                <a:sym typeface="Arial"/>
              </a:rPr>
              <a:t>There is empirical evidence to prove and disprove all these theories. We are dealing with the real world not a controlled lab experiment!</a:t>
            </a:r>
          </a:p>
          <a:p>
            <a:r>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y="0" x="0"/>
          <a:ext cy="0" cx="0"/>
          <a:chOff y="0" x="0"/>
          <a:chExt cy="0" cx="0"/>
        </a:xfrm>
      </p:grpSpPr>
      <p:sp>
        <p:nvSpPr>
          <p:cNvPr id="127" name="Shape 127"/>
          <p:cNvSpPr txBox="1"/>
          <p:nvPr/>
        </p:nvSpPr>
        <p:spPr>
          <a:xfrm>
            <a:off y="620712" x="611187"/>
            <a:ext cy="5359400" cx="7777162"/>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sng" b="1" cap="none" baseline="0" sz="2800" lang="en-US" i="0">
                <a:solidFill>
                  <a:schemeClr val="dk1"/>
                </a:solidFill>
                <a:latin typeface="Arial"/>
                <a:ea typeface="Arial"/>
                <a:cs typeface="Arial"/>
                <a:sym typeface="Arial"/>
              </a:rPr>
              <a:t>Resource Endowment and </a:t>
            </a:r>
          </a:p>
          <a:p>
            <a:pPr algn="ctr" rtl="0" lvl="0" marR="0" indent="0" marL="0">
              <a:lnSpc>
                <a:spcPct val="100000"/>
              </a:lnSpc>
              <a:spcBef>
                <a:spcPts val="1400"/>
              </a:spcBef>
              <a:spcAft>
                <a:spcPts val="0"/>
              </a:spcAft>
              <a:buClr>
                <a:schemeClr val="dk1"/>
              </a:buClr>
              <a:buSzPct val="25000"/>
              <a:buFont typeface="Arial"/>
              <a:buNone/>
            </a:pPr>
            <a:r>
              <a:rPr strike="noStrike" u="sng" b="1" cap="none" baseline="0" sz="2800" lang="en-US" i="0">
                <a:solidFill>
                  <a:schemeClr val="dk1"/>
                </a:solidFill>
                <a:latin typeface="Arial"/>
                <a:ea typeface="Arial"/>
                <a:cs typeface="Arial"/>
                <a:sym typeface="Arial"/>
              </a:rPr>
              <a:t>Environmental Determinism</a:t>
            </a:r>
          </a:p>
          <a:p>
            <a:pPr algn="l" rtl="0" lvl="0" marR="0" indent="0" marL="0">
              <a:lnSpc>
                <a:spcPct val="100000"/>
              </a:lnSpc>
              <a:spcBef>
                <a:spcPts val="1200"/>
              </a:spcBef>
              <a:spcAft>
                <a:spcPts val="0"/>
              </a:spcAft>
              <a:buClr>
                <a:schemeClr val="dk1"/>
              </a:buClr>
              <a:buSzPct val="25000"/>
              <a:buFont typeface="Arial"/>
              <a:buNone/>
            </a:pPr>
            <a:r>
              <a:rPr strike="noStrike" u="none" b="1" cap="none" baseline="0" sz="2400" lang="en-US" i="0">
                <a:solidFill>
                  <a:schemeClr val="dk1"/>
                </a:solidFill>
                <a:latin typeface="Arial"/>
                <a:ea typeface="Arial"/>
                <a:cs typeface="Arial"/>
                <a:sym typeface="Arial"/>
              </a:rPr>
              <a:t>Resource endowment</a:t>
            </a:r>
            <a:r>
              <a:rPr strike="noStrike" u="none" b="0" cap="none" baseline="0" sz="2400" lang="en-US" i="0">
                <a:solidFill>
                  <a:schemeClr val="dk1"/>
                </a:solidFill>
                <a:latin typeface="Arial"/>
                <a:ea typeface="Arial"/>
                <a:cs typeface="Arial"/>
                <a:sym typeface="Arial"/>
              </a:rPr>
              <a:t> suggest that development is dependent on the resources (both natural and human) the country has to exploit. </a:t>
            </a:r>
          </a:p>
          <a:p>
            <a:pPr algn="l" rtl="0" lvl="0" marR="0" indent="0" marL="0">
              <a:lnSpc>
                <a:spcPct val="100000"/>
              </a:lnSpc>
              <a:spcBef>
                <a:spcPts val="120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There are links with the theory of </a:t>
            </a:r>
            <a:r>
              <a:rPr strike="noStrike" u="none" b="1" cap="none" baseline="0" sz="2400" lang="en-US" i="1">
                <a:solidFill>
                  <a:schemeClr val="dk1"/>
                </a:solidFill>
                <a:latin typeface="Arial"/>
                <a:ea typeface="Arial"/>
                <a:cs typeface="Arial"/>
                <a:sym typeface="Arial"/>
              </a:rPr>
              <a:t>environmental determinism</a:t>
            </a:r>
            <a:r>
              <a:rPr strike="noStrike" u="none" b="0" cap="none" baseline="0" sz="2400" lang="en-US" i="0">
                <a:solidFill>
                  <a:schemeClr val="dk1"/>
                </a:solidFill>
                <a:latin typeface="Arial"/>
                <a:ea typeface="Arial"/>
                <a:cs typeface="Arial"/>
                <a:sym typeface="Arial"/>
              </a:rPr>
              <a:t> which suggests that human activity is determined by the environment. European development due to its coal and iron reserves, fertile soils, temperate climate and low frequency and intensity of natural hazards.</a:t>
            </a:r>
          </a:p>
          <a:p>
            <a:pPr algn="l" rtl="0" lvl="0" marR="0" indent="0" marL="0">
              <a:lnSpc>
                <a:spcPct val="100000"/>
              </a:lnSpc>
              <a:spcBef>
                <a:spcPts val="120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Taiwan, Japan, Brazil, Nigeria?</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pic>
        <p:nvPicPr>
          <p:cNvPr id="132" name="Shape 132"/>
          <p:cNvPicPr preferRelativeResize="0"/>
          <p:nvPr/>
        </p:nvPicPr>
        <p:blipFill>
          <a:blip r:embed="rId3"/>
          <a:stretch>
            <a:fillRect/>
          </a:stretch>
        </p:blipFill>
        <p:spPr>
          <a:xfrm>
            <a:off y="836612" x="179386"/>
            <a:ext cy="4959350" cx="8713787"/>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y="0" x="0"/>
          <a:ext cy="0" cx="0"/>
          <a:chOff y="0" x="0"/>
          <a:chExt cy="0" cx="0"/>
        </a:xfrm>
      </p:grpSpPr>
      <p:sp>
        <p:nvSpPr>
          <p:cNvPr id="137" name="Shape 137"/>
          <p:cNvSpPr txBox="1"/>
          <p:nvPr>
            <p:ph type="title"/>
          </p:nvPr>
        </p:nvSpPr>
        <p:spPr>
          <a:xfrm>
            <a:off y="404812" x="323850"/>
            <a:ext cy="1143000" cx="4402136"/>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sng" b="1" cap="none" baseline="0" sz="2100" lang="en-US" i="0">
                <a:solidFill>
                  <a:schemeClr val="dk2"/>
                </a:solidFill>
                <a:latin typeface="Arial"/>
                <a:ea typeface="Arial"/>
                <a:cs typeface="Arial"/>
                <a:sym typeface="Arial"/>
              </a:rPr>
              <a:t>Rostow’s Stages of Economic Growth Model</a:t>
            </a:r>
          </a:p>
        </p:txBody>
      </p:sp>
      <p:pic>
        <p:nvPicPr>
          <p:cNvPr id="138" name="Shape 138"/>
          <p:cNvPicPr preferRelativeResize="0"/>
          <p:nvPr/>
        </p:nvPicPr>
        <p:blipFill>
          <a:blip r:embed="rId3"/>
          <a:stretch>
            <a:fillRect/>
          </a:stretch>
        </p:blipFill>
        <p:spPr>
          <a:xfrm>
            <a:off y="476250" x="4932362"/>
            <a:ext cy="5703886" cx="3833811"/>
          </a:xfrm>
          <a:prstGeom prst="rect">
            <a:avLst/>
          </a:prstGeom>
        </p:spPr>
      </p:pic>
      <p:sp>
        <p:nvSpPr>
          <p:cNvPr id="139" name="Shape 139"/>
          <p:cNvSpPr txBox="1"/>
          <p:nvPr/>
        </p:nvSpPr>
        <p:spPr>
          <a:xfrm>
            <a:off y="1557337" x="250825"/>
            <a:ext cy="4765674" cx="4537074"/>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This is a linear model. It suggests that all countries go through the same stages. There are disparities because we are no longer all subsistence farmers.  </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Just like the demographic transition model it is based on the experiences of Western Europe and North America.</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It does not take into account spatial differences within a country.</a:t>
            </a:r>
          </a:p>
          <a:p>
            <a:r>
              <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The big question is why do countries fail to “take off”?</a:t>
            </a:r>
          </a:p>
          <a:p>
            <a:r>
              <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Nagle – page 442</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y="0" x="0"/>
          <a:ext cy="0" cx="0"/>
          <a:chOff y="0" x="0"/>
          <a:chExt cy="0" cx="0"/>
        </a:xfrm>
      </p:grpSpPr>
      <p:sp>
        <p:nvSpPr>
          <p:cNvPr id="144" name="Shape 144"/>
          <p:cNvSpPr txBox="1"/>
          <p:nvPr/>
        </p:nvSpPr>
        <p:spPr>
          <a:xfrm>
            <a:off y="620712" x="179386"/>
            <a:ext cy="1281111" cx="8713786"/>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sng" b="1" cap="none" baseline="0" sz="2800" lang="en-US" i="0">
                <a:solidFill>
                  <a:schemeClr val="dk1"/>
                </a:solidFill>
                <a:latin typeface="Arial"/>
                <a:ea typeface="Arial"/>
                <a:cs typeface="Arial"/>
                <a:sym typeface="Arial"/>
              </a:rPr>
              <a:t>Cycle of Poverty</a:t>
            </a:r>
          </a:p>
          <a:p>
            <a:pPr algn="l" rtl="0" lvl="0" marR="0" indent="0" marL="0">
              <a:lnSpc>
                <a:spcPct val="100000"/>
              </a:lnSpc>
              <a:spcBef>
                <a:spcPts val="100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Countries can be seen as trapped in a Cycle of Poverty. A self perpetuating combination of factors which unless broken will stop development.</a:t>
            </a:r>
          </a:p>
        </p:txBody>
      </p:sp>
      <p:pic>
        <p:nvPicPr>
          <p:cNvPr id="145" name="Shape 145"/>
          <p:cNvPicPr preferRelativeResize="0"/>
          <p:nvPr/>
        </p:nvPicPr>
        <p:blipFill>
          <a:blip r:embed="rId3"/>
          <a:stretch>
            <a:fillRect/>
          </a:stretch>
        </p:blipFill>
        <p:spPr>
          <a:xfrm>
            <a:off y="1916111" x="1042987"/>
            <a:ext cy="4606925" cx="6769099"/>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pic>
        <p:nvPicPr>
          <p:cNvPr id="150" name="Shape 150"/>
          <p:cNvPicPr preferRelativeResize="0"/>
          <p:nvPr/>
        </p:nvPicPr>
        <p:blipFill>
          <a:blip r:embed="rId3"/>
          <a:stretch>
            <a:fillRect/>
          </a:stretch>
        </p:blipFill>
        <p:spPr>
          <a:xfrm>
            <a:off y="1557337" x="3903662"/>
            <a:ext cy="4248149" cx="5240336"/>
          </a:xfrm>
          <a:prstGeom prst="rect">
            <a:avLst/>
          </a:prstGeom>
        </p:spPr>
      </p:pic>
      <p:sp>
        <p:nvSpPr>
          <p:cNvPr id="151" name="Shape 151"/>
          <p:cNvSpPr txBox="1"/>
          <p:nvPr/>
        </p:nvSpPr>
        <p:spPr>
          <a:xfrm>
            <a:off y="1628775" x="179386"/>
            <a:ext cy="4214812" cx="3744912"/>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Another linear model. This time suggesting that all economies start off as agricultural and then go through a period of industrialisation and then develop into post industrial economies. Success in one sector sets the conditions to move to the next stage.</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Why do some countries fail to industrialise? </a:t>
            </a:r>
          </a:p>
          <a:p>
            <a:r>
              <a:t/>
            </a:r>
          </a:p>
          <a:p>
            <a:r>
              <a:t/>
            </a:r>
          </a:p>
          <a:p>
            <a:r>
              <a:t/>
            </a:r>
          </a:p>
        </p:txBody>
      </p:sp>
      <p:sp>
        <p:nvSpPr>
          <p:cNvPr id="152" name="Shape 152"/>
          <p:cNvSpPr txBox="1"/>
          <p:nvPr/>
        </p:nvSpPr>
        <p:spPr>
          <a:xfrm>
            <a:off y="404812" x="395287"/>
            <a:ext cy="579436" cx="7705724"/>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sng" b="1" cap="none" baseline="0" sz="3200" lang="en-US" i="0">
                <a:solidFill>
                  <a:schemeClr val="dk1"/>
                </a:solidFill>
                <a:latin typeface="Arial"/>
                <a:ea typeface="Arial"/>
                <a:cs typeface="Arial"/>
                <a:sym typeface="Arial"/>
              </a:rPr>
              <a:t>Clarke’s Sector Model</a:t>
            </a:r>
            <a:r>
              <a:rPr strike="noStrike" u="none" b="0" cap="none" baseline="0" sz="1800" lang="en-US" i="0">
                <a:solidFill>
                  <a:schemeClr val="dk1"/>
                </a:solidFill>
                <a:latin typeface="Arial"/>
                <a:ea typeface="Arial"/>
                <a:cs typeface="Arial"/>
                <a:sym typeface="Arial"/>
              </a:rPr>
              <a:t> (Colin Clarke 1905 – 1989)</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y="0" x="0"/>
          <a:ext cy="0" cx="0"/>
          <a:chOff y="0" x="0"/>
          <a:chExt cy="0" cx="0"/>
        </a:xfrm>
      </p:grpSpPr>
      <p:sp>
        <p:nvSpPr>
          <p:cNvPr id="157" name="Shape 157"/>
          <p:cNvSpPr txBox="1"/>
          <p:nvPr/>
        </p:nvSpPr>
        <p:spPr>
          <a:xfrm>
            <a:off y="609600" x="381000"/>
            <a:ext cy="4413249" cx="83819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sng" b="1" cap="none" baseline="0" sz="3200" lang="en-US" i="0">
                <a:solidFill>
                  <a:schemeClr val="dk1"/>
                </a:solidFill>
                <a:latin typeface="Arial"/>
                <a:ea typeface="Arial"/>
                <a:cs typeface="Arial"/>
                <a:sym typeface="Arial"/>
              </a:rPr>
              <a:t>The New International Division of Labour</a:t>
            </a:r>
          </a:p>
          <a:p>
            <a:r>
              <a:t/>
            </a:r>
          </a:p>
          <a:p>
            <a:pPr algn="l" rtl="0" lvl="0" marR="0" indent="0" marL="0">
              <a:lnSpc>
                <a:spcPct val="100000"/>
              </a:lnSpc>
              <a:spcBef>
                <a:spcPts val="120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The </a:t>
            </a:r>
            <a:r>
              <a:rPr strike="noStrike" u="none" b="1" cap="none" baseline="0" sz="2400" lang="en-US" i="1">
                <a:solidFill>
                  <a:schemeClr val="dk1"/>
                </a:solidFill>
                <a:latin typeface="Arial"/>
                <a:ea typeface="Arial"/>
                <a:cs typeface="Arial"/>
                <a:sym typeface="Arial"/>
              </a:rPr>
              <a:t>spatial decentralisation</a:t>
            </a:r>
            <a:r>
              <a:rPr strike="noStrike" u="none" b="0" cap="none" baseline="0" sz="2400" lang="en-US" i="0">
                <a:solidFill>
                  <a:schemeClr val="dk1"/>
                </a:solidFill>
                <a:latin typeface="Arial"/>
                <a:ea typeface="Arial"/>
                <a:cs typeface="Arial"/>
                <a:sym typeface="Arial"/>
              </a:rPr>
              <a:t> of many economic activities.</a:t>
            </a:r>
          </a:p>
          <a:p>
            <a:pPr algn="l" rtl="0" lvl="0" marR="0" indent="0" marL="0">
              <a:lnSpc>
                <a:spcPct val="100000"/>
              </a:lnSpc>
              <a:spcBef>
                <a:spcPts val="120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Until recently the NIDL was seen as the spatial decentralisation of manufacturing away from the Core to Semi Peripheral areas. </a:t>
            </a:r>
          </a:p>
          <a:p>
            <a:pPr algn="l" rtl="0" lvl="0" marR="0" indent="0" marL="0">
              <a:lnSpc>
                <a:spcPct val="100000"/>
              </a:lnSpc>
              <a:spcBef>
                <a:spcPts val="120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Now we can observe a NIDL in services and an increasing decentralisation of coordination and control operations.</a:t>
            </a:r>
          </a:p>
          <a:p>
            <a:r>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sp>
        <p:nvSpPr>
          <p:cNvPr id="53" name="Shape 53"/>
          <p:cNvSpPr txBox="1"/>
          <p:nvPr/>
        </p:nvSpPr>
        <p:spPr>
          <a:xfrm>
            <a:off y="609600" x="228600"/>
            <a:ext cy="5089524" cx="87630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sng" b="1" cap="none" baseline="0" sz="2400" lang="en-US" i="0">
                <a:solidFill>
                  <a:schemeClr val="dk1"/>
                </a:solidFill>
                <a:latin typeface="Arial"/>
                <a:ea typeface="Arial"/>
                <a:cs typeface="Arial"/>
                <a:sym typeface="Arial"/>
              </a:rPr>
              <a:t>The Global Economy – Basic features</a:t>
            </a:r>
          </a:p>
          <a:p>
            <a:pPr algn="l" rtl="0" lvl="0" marR="0" indent="0" marL="0">
              <a:lnSpc>
                <a:spcPct val="100000"/>
              </a:lnSpc>
              <a:spcBef>
                <a:spcPts val="160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Single World market –  Producers produce to exchange rather than use. Price is determined on a global scale.</a:t>
            </a:r>
          </a:p>
          <a:p>
            <a:pPr algn="l" rtl="0" lvl="0" marR="0" indent="0" marL="0">
              <a:lnSpc>
                <a:spcPct val="100000"/>
              </a:lnSpc>
              <a:spcBef>
                <a:spcPts val="160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3 Geographical tiers – Core / Semi Periphery / Periphery</a:t>
            </a:r>
          </a:p>
          <a:p>
            <a:pPr algn="l" rtl="0" lvl="0" marR="0" indent="0" marL="0">
              <a:lnSpc>
                <a:spcPct val="100000"/>
              </a:lnSpc>
              <a:spcBef>
                <a:spcPts val="160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Temporal Patterns – Growth then stagnation. Hegemony (dominance of one country UK &gt; USA &gt; Japan &gt; China?)</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y="0" x="0"/>
          <a:ext cy="0" cx="0"/>
          <a:chOff y="0" x="0"/>
          <a:chExt cy="0" cx="0"/>
        </a:xfrm>
      </p:grpSpPr>
      <p:sp>
        <p:nvSpPr>
          <p:cNvPr id="162" name="Shape 162"/>
          <p:cNvSpPr txBox="1"/>
          <p:nvPr/>
        </p:nvSpPr>
        <p:spPr>
          <a:xfrm>
            <a:off y="549275" x="684212"/>
            <a:ext cy="6124574" cx="7920036"/>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sng" b="1" cap="none" baseline="0" sz="2800" lang="en-US" i="0">
                <a:solidFill>
                  <a:schemeClr val="dk1"/>
                </a:solidFill>
                <a:latin typeface="Arial"/>
                <a:ea typeface="Arial"/>
                <a:cs typeface="Arial"/>
                <a:sym typeface="Arial"/>
              </a:rPr>
              <a:t>World Systems Analysis</a:t>
            </a:r>
          </a:p>
          <a:p>
            <a:r>
              <a:t/>
            </a:r>
          </a:p>
          <a:p>
            <a:pPr algn="l" rtl="0" lvl="0" marR="0" indent="0" marL="0">
              <a:lnSpc>
                <a:spcPct val="100000"/>
              </a:lnSpc>
              <a:spcBef>
                <a:spcPts val="100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There is a </a:t>
            </a:r>
            <a:r>
              <a:rPr strike="noStrike" u="none" b="1" cap="none" baseline="0" sz="2000" lang="en-US" i="0">
                <a:solidFill>
                  <a:schemeClr val="dk1"/>
                </a:solidFill>
                <a:latin typeface="Arial"/>
                <a:ea typeface="Arial"/>
                <a:cs typeface="Arial"/>
                <a:sym typeface="Arial"/>
              </a:rPr>
              <a:t>Global Economy</a:t>
            </a:r>
            <a:r>
              <a:rPr strike="noStrike" u="none" b="0" cap="none" baseline="0" sz="2000" lang="en-US" i="0">
                <a:solidFill>
                  <a:schemeClr val="dk1"/>
                </a:solidFill>
                <a:latin typeface="Arial"/>
                <a:ea typeface="Arial"/>
                <a:cs typeface="Arial"/>
                <a:sym typeface="Arial"/>
              </a:rPr>
              <a:t> which all countries are a part of. Therefore countries are interdependent and development in one country depends on the country’s position in the Global Economy (World system)</a:t>
            </a:r>
          </a:p>
          <a:p>
            <a:pPr algn="l" rtl="0" lvl="0" marR="0" indent="0" marL="0">
              <a:lnSpc>
                <a:spcPct val="100000"/>
              </a:lnSpc>
              <a:spcBef>
                <a:spcPts val="100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-According to the model, the capitalist world system has three main characteristics</a:t>
            </a:r>
          </a:p>
          <a:p>
            <a:pPr algn="l" rtl="0" lvl="0" marR="0" indent="0" marL="0">
              <a:lnSpc>
                <a:spcPct val="100000"/>
              </a:lnSpc>
              <a:spcBef>
                <a:spcPts val="100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-A global market, many countries allowing political and economic competition and…</a:t>
            </a:r>
          </a:p>
          <a:p>
            <a:pPr algn="l" rtl="0" lvl="0" marR="0" indent="0" marL="0">
              <a:lnSpc>
                <a:spcPct val="100000"/>
              </a:lnSpc>
              <a:spcBef>
                <a:spcPts val="100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-The Global Economy is divided into the </a:t>
            </a:r>
            <a:r>
              <a:rPr strike="noStrike" u="none" b="1" cap="none" baseline="0" sz="2000" lang="en-US" i="0">
                <a:solidFill>
                  <a:schemeClr val="dk1"/>
                </a:solidFill>
                <a:latin typeface="Arial"/>
                <a:ea typeface="Arial"/>
                <a:cs typeface="Arial"/>
                <a:sym typeface="Arial"/>
              </a:rPr>
              <a:t>Core, Semi Periphery</a:t>
            </a:r>
            <a:r>
              <a:rPr strike="noStrike" u="none" b="0" cap="none" baseline="0" sz="2000" lang="en-US" i="0">
                <a:solidFill>
                  <a:schemeClr val="dk1"/>
                </a:solidFill>
                <a:latin typeface="Arial"/>
                <a:ea typeface="Arial"/>
                <a:cs typeface="Arial"/>
                <a:sym typeface="Arial"/>
              </a:rPr>
              <a:t> and </a:t>
            </a:r>
            <a:r>
              <a:rPr strike="noStrike" u="none" b="1" cap="none" baseline="0" sz="2000" lang="en-US" i="0">
                <a:solidFill>
                  <a:schemeClr val="dk1"/>
                </a:solidFill>
                <a:latin typeface="Arial"/>
                <a:ea typeface="Arial"/>
                <a:cs typeface="Arial"/>
                <a:sym typeface="Arial"/>
              </a:rPr>
              <a:t>Periphery</a:t>
            </a:r>
            <a:r>
              <a:rPr strike="noStrike" u="none" b="0" cap="none" baseline="0" sz="2000" lang="en-US" i="0">
                <a:solidFill>
                  <a:schemeClr val="dk1"/>
                </a:solidFill>
                <a:latin typeface="Arial"/>
                <a:ea typeface="Arial"/>
                <a:cs typeface="Arial"/>
                <a:sym typeface="Arial"/>
              </a:rPr>
              <a:t>.</a:t>
            </a:r>
          </a:p>
          <a:p>
            <a:pPr algn="l" rtl="0" lvl="0" marR="0" indent="0" marL="0">
              <a:lnSpc>
                <a:spcPct val="100000"/>
              </a:lnSpc>
              <a:spcBef>
                <a:spcPts val="100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World Systems Analysis theorists such as Immanuel Wallerstein argue that the development of the </a:t>
            </a:r>
            <a:r>
              <a:rPr strike="noStrike" u="none" b="1" cap="none" baseline="0" sz="2000" lang="en-US" i="1">
                <a:solidFill>
                  <a:schemeClr val="dk1"/>
                </a:solidFill>
                <a:latin typeface="Arial"/>
                <a:ea typeface="Arial"/>
                <a:cs typeface="Arial"/>
                <a:sym typeface="Arial"/>
              </a:rPr>
              <a:t>Core</a:t>
            </a:r>
            <a:r>
              <a:rPr strike="noStrike" u="none" b="0" cap="none" baseline="0" sz="2000" lang="en-US" i="0">
                <a:solidFill>
                  <a:schemeClr val="dk1"/>
                </a:solidFill>
                <a:latin typeface="Arial"/>
                <a:ea typeface="Arial"/>
                <a:cs typeface="Arial"/>
                <a:sym typeface="Arial"/>
              </a:rPr>
              <a:t> is a result of its exploitation of the </a:t>
            </a:r>
            <a:r>
              <a:rPr strike="noStrike" u="none" b="1" cap="none" baseline="0" sz="2000" lang="en-US" i="1">
                <a:solidFill>
                  <a:schemeClr val="dk1"/>
                </a:solidFill>
                <a:latin typeface="Arial"/>
                <a:ea typeface="Arial"/>
                <a:cs typeface="Arial"/>
                <a:sym typeface="Arial"/>
              </a:rPr>
              <a:t>Periphery.</a:t>
            </a:r>
          </a:p>
          <a:p>
            <a:r>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y="0" x="0"/>
          <a:ext cy="0" cx="0"/>
          <a:chOff y="0" x="0"/>
          <a:chExt cy="0" cx="0"/>
        </a:xfrm>
      </p:grpSpPr>
      <p:sp>
        <p:nvSpPr>
          <p:cNvPr id="167" name="Shape 167"/>
          <p:cNvSpPr txBox="1"/>
          <p:nvPr/>
        </p:nvSpPr>
        <p:spPr>
          <a:xfrm>
            <a:off y="549275" x="539750"/>
            <a:ext cy="5056187" cx="8135936"/>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sng" b="1" cap="none" baseline="0" sz="2800" lang="en-US" i="0">
                <a:solidFill>
                  <a:schemeClr val="dk1"/>
                </a:solidFill>
                <a:latin typeface="Arial"/>
                <a:ea typeface="Arial"/>
                <a:cs typeface="Arial"/>
                <a:sym typeface="Arial"/>
              </a:rPr>
              <a:t>Cumulative Causation</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Can be used on a global scale or within countries to explain regional disparities. </a:t>
            </a:r>
          </a:p>
          <a:p>
            <a:pPr algn="l" rtl="0" lvl="0" marR="0" indent="0" marL="0">
              <a:lnSpc>
                <a:spcPct val="100000"/>
              </a:lnSpc>
              <a:spcBef>
                <a:spcPts val="900"/>
              </a:spcBef>
              <a:spcAft>
                <a:spcPts val="0"/>
              </a:spcAft>
              <a:buClr>
                <a:schemeClr val="dk1"/>
              </a:buClr>
              <a:buSzPct val="25000"/>
              <a:buFont typeface="Arial"/>
              <a:buNone/>
            </a:pPr>
            <a:r>
              <a:rPr strike="noStrike" u="none" b="1" cap="none" baseline="0" sz="1800" lang="en-US" i="0">
                <a:solidFill>
                  <a:schemeClr val="dk1"/>
                </a:solidFill>
                <a:latin typeface="Arial"/>
                <a:ea typeface="Arial"/>
                <a:cs typeface="Arial"/>
                <a:sym typeface="Arial"/>
              </a:rPr>
              <a:t>Cumulative Causation</a:t>
            </a:r>
            <a:r>
              <a:rPr strike="noStrike" u="none" b="0" cap="none" baseline="0" sz="1800" lang="en-US" i="0">
                <a:solidFill>
                  <a:schemeClr val="dk1"/>
                </a:solidFill>
                <a:latin typeface="Arial"/>
                <a:ea typeface="Arial"/>
                <a:cs typeface="Arial"/>
                <a:sym typeface="Arial"/>
              </a:rPr>
              <a:t> – Spiral of advantages that occur in a specific geographical location (core).</a:t>
            </a:r>
          </a:p>
          <a:p>
            <a:r>
              <a:t/>
            </a:r>
          </a:p>
          <a:p>
            <a:pPr algn="l" rtl="0" lvl="0" marR="0" indent="0" marL="0">
              <a:lnSpc>
                <a:spcPct val="100000"/>
              </a:lnSpc>
              <a:spcBef>
                <a:spcPts val="900"/>
              </a:spcBef>
              <a:spcAft>
                <a:spcPts val="0"/>
              </a:spcAft>
              <a:buClr>
                <a:schemeClr val="dk1"/>
              </a:buClr>
              <a:buSzPct val="25000"/>
              <a:buFont typeface="Arial"/>
              <a:buNone/>
            </a:pPr>
            <a:r>
              <a:rPr strike="noStrike" u="none" b="1" cap="none" baseline="0" sz="1800" lang="en-US" i="0">
                <a:solidFill>
                  <a:schemeClr val="dk1"/>
                </a:solidFill>
                <a:latin typeface="Arial"/>
                <a:ea typeface="Arial"/>
                <a:cs typeface="Arial"/>
                <a:sym typeface="Arial"/>
              </a:rPr>
              <a:t>Core</a:t>
            </a:r>
            <a:r>
              <a:rPr strike="noStrike" u="none" b="0" cap="none" baseline="0" sz="1800" lang="en-US" i="0">
                <a:solidFill>
                  <a:schemeClr val="dk1"/>
                </a:solidFill>
                <a:latin typeface="Arial"/>
                <a:ea typeface="Arial"/>
                <a:cs typeface="Arial"/>
                <a:sym typeface="Arial"/>
              </a:rPr>
              <a:t> – Initially based on comparative advantages (resource endowment and location), develops from acquired advantages (multiplier effect, agglomeration, increased tax revenue, increased public spending, education and health care, skilled labour, improvements in infrastructure). </a:t>
            </a:r>
          </a:p>
          <a:p>
            <a:pPr algn="l" rtl="0" lvl="0" marR="0" indent="0" marL="0">
              <a:lnSpc>
                <a:spcPct val="100000"/>
              </a:lnSpc>
              <a:spcBef>
                <a:spcPts val="900"/>
              </a:spcBef>
              <a:spcAft>
                <a:spcPts val="0"/>
              </a:spcAft>
              <a:buClr>
                <a:schemeClr val="dk1"/>
              </a:buClr>
              <a:buSzPct val="25000"/>
              <a:buFont typeface="Arial"/>
              <a:buNone/>
            </a:pPr>
            <a:r>
              <a:rPr strike="noStrike" u="none" b="1" cap="none" baseline="0" sz="1800" lang="en-US" i="0">
                <a:solidFill>
                  <a:schemeClr val="dk1"/>
                </a:solidFill>
                <a:latin typeface="Arial"/>
                <a:ea typeface="Arial"/>
                <a:cs typeface="Arial"/>
                <a:sym typeface="Arial"/>
              </a:rPr>
              <a:t>Periphery</a:t>
            </a:r>
            <a:r>
              <a:rPr strike="noStrike" u="none" b="0" cap="none" baseline="0" sz="1800" lang="en-US" i="0">
                <a:solidFill>
                  <a:schemeClr val="dk1"/>
                </a:solidFill>
                <a:latin typeface="Arial"/>
                <a:ea typeface="Arial"/>
                <a:cs typeface="Arial"/>
                <a:sym typeface="Arial"/>
              </a:rPr>
              <a:t> – Inaccessible, underpopulated, resource poor.</a:t>
            </a:r>
          </a:p>
          <a:p>
            <a:r>
              <a:t/>
            </a:r>
          </a:p>
          <a:p>
            <a:r>
              <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Gunnar Myrdal (1957) - Rich lands and Poor lands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y="0" x="0"/>
          <a:ext cy="0" cx="0"/>
          <a:chOff y="0" x="0"/>
          <a:chExt cy="0" cx="0"/>
        </a:xfrm>
      </p:grpSpPr>
      <p:sp>
        <p:nvSpPr>
          <p:cNvPr id="172" name="Shape 172"/>
          <p:cNvSpPr txBox="1"/>
          <p:nvPr/>
        </p:nvSpPr>
        <p:spPr>
          <a:xfrm>
            <a:off y="692150" x="611187"/>
            <a:ext cy="5297486" cx="78485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3200" lang="en-US" i="0">
                <a:solidFill>
                  <a:schemeClr val="dk1"/>
                </a:solidFill>
                <a:latin typeface="Arial"/>
                <a:ea typeface="Arial"/>
                <a:cs typeface="Arial"/>
                <a:sym typeface="Arial"/>
              </a:rPr>
              <a:t>Backwash Effects</a:t>
            </a:r>
            <a:r>
              <a:rPr strike="noStrike" u="none" b="0" cap="none" baseline="0" sz="1800" lang="en-US" i="0">
                <a:solidFill>
                  <a:schemeClr val="dk1"/>
                </a:solidFill>
                <a:latin typeface="Arial"/>
                <a:ea typeface="Arial"/>
                <a:cs typeface="Arial"/>
                <a:sym typeface="Arial"/>
              </a:rPr>
              <a:t> </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Negative effects of the core’s growth on the periphery. Out-migration of economically active people, outflows of capital, decreasing tax base, firms of the periphery not able to compete with the firms of the core and therefore periphery being flooded with core’s products.</a:t>
            </a:r>
          </a:p>
          <a:p>
            <a:r>
              <a:t/>
            </a:r>
          </a:p>
          <a:p>
            <a:pPr algn="l" rtl="0" lvl="0" marR="0" indent="0" marL="0">
              <a:lnSpc>
                <a:spcPct val="100000"/>
              </a:lnSpc>
              <a:spcBef>
                <a:spcPts val="1600"/>
              </a:spcBef>
              <a:spcAft>
                <a:spcPts val="0"/>
              </a:spcAft>
              <a:buClr>
                <a:schemeClr val="dk1"/>
              </a:buClr>
              <a:buSzPct val="25000"/>
              <a:buFont typeface="Arial"/>
              <a:buNone/>
            </a:pPr>
            <a:r>
              <a:rPr strike="noStrike" u="none" b="0" cap="none" baseline="0" sz="3200" lang="en-US" i="0">
                <a:solidFill>
                  <a:schemeClr val="dk1"/>
                </a:solidFill>
                <a:latin typeface="Arial"/>
                <a:ea typeface="Arial"/>
                <a:cs typeface="Arial"/>
                <a:sym typeface="Arial"/>
              </a:rPr>
              <a:t>Spread Effects</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Positive effects of the core’s growth on the periphery. Core unable to supply all the products the Core is demanding so supply from the Periphery to the Core. Core becomes affected by NEGATIVE EXTERNALITIES (high rents, overcrowding, congestion) so firms locate in periphery.</a:t>
            </a:r>
          </a:p>
          <a:p>
            <a:r>
              <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Key question – Will the benefits of the Core’s development “spread” or “trickle down” to the periphery?</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y="0" x="0"/>
          <a:ext cy="0" cx="0"/>
          <a:chOff y="0" x="0"/>
          <a:chExt cy="0" cx="0"/>
        </a:xfrm>
      </p:grpSpPr>
      <p:sp>
        <p:nvSpPr>
          <p:cNvPr id="177" name="Shape 177"/>
          <p:cNvSpPr txBox="1"/>
          <p:nvPr/>
        </p:nvSpPr>
        <p:spPr>
          <a:xfrm>
            <a:off y="476250" x="611187"/>
            <a:ext cy="946150" cx="7921624"/>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sng" b="1" cap="none" baseline="0" sz="2800" lang="en-US" i="0">
                <a:solidFill>
                  <a:schemeClr val="dk1"/>
                </a:solidFill>
                <a:latin typeface="Arial"/>
                <a:ea typeface="Arial"/>
                <a:cs typeface="Arial"/>
                <a:sym typeface="Arial"/>
              </a:rPr>
              <a:t>John Friedmann’s Model of Regional Development</a:t>
            </a:r>
          </a:p>
        </p:txBody>
      </p:sp>
      <p:sp>
        <p:nvSpPr>
          <p:cNvPr id="178" name="Shape 178"/>
          <p:cNvSpPr txBox="1"/>
          <p:nvPr/>
        </p:nvSpPr>
        <p:spPr>
          <a:xfrm>
            <a:off y="2133600" x="4643437"/>
            <a:ext cy="3705224" cx="403224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2000" lang="en-US" i="0">
                <a:solidFill>
                  <a:schemeClr val="dk1"/>
                </a:solidFill>
                <a:latin typeface="Arial"/>
                <a:ea typeface="Arial"/>
                <a:cs typeface="Arial"/>
                <a:sym typeface="Arial"/>
              </a:rPr>
              <a:t>Upward transitional area</a:t>
            </a:r>
            <a:r>
              <a:rPr strike="noStrike" u="none" b="0" cap="none" baseline="0" sz="2000" lang="en-US" i="0">
                <a:solidFill>
                  <a:schemeClr val="dk1"/>
                </a:solidFill>
                <a:latin typeface="Arial"/>
                <a:ea typeface="Arial"/>
                <a:cs typeface="Arial"/>
                <a:sym typeface="Arial"/>
              </a:rPr>
              <a:t> could be seen as the semi periphery. </a:t>
            </a:r>
          </a:p>
          <a:p>
            <a:pPr algn="l" rtl="0" lvl="0" marR="0" indent="0" marL="0">
              <a:lnSpc>
                <a:spcPct val="100000"/>
              </a:lnSpc>
              <a:spcBef>
                <a:spcPts val="1000"/>
              </a:spcBef>
              <a:spcAft>
                <a:spcPts val="0"/>
              </a:spcAft>
              <a:buClr>
                <a:schemeClr val="dk1"/>
              </a:buClr>
              <a:buSzPct val="25000"/>
              <a:buFont typeface="Arial"/>
              <a:buNone/>
            </a:pPr>
            <a:r>
              <a:rPr strike="noStrike" u="none" b="1" cap="none" baseline="0" sz="2000" lang="en-US" i="0">
                <a:solidFill>
                  <a:schemeClr val="dk1"/>
                </a:solidFill>
                <a:latin typeface="Arial"/>
                <a:ea typeface="Arial"/>
                <a:cs typeface="Arial"/>
                <a:sym typeface="Arial"/>
              </a:rPr>
              <a:t>Resource frontier</a:t>
            </a:r>
            <a:r>
              <a:rPr strike="noStrike" u="none" b="0" cap="none" baseline="0" sz="2000" lang="en-US" i="0">
                <a:solidFill>
                  <a:schemeClr val="dk1"/>
                </a:solidFill>
                <a:latin typeface="Arial"/>
                <a:ea typeface="Arial"/>
                <a:cs typeface="Arial"/>
                <a:sym typeface="Arial"/>
              </a:rPr>
              <a:t> is peripheral but endowed with resources.</a:t>
            </a:r>
          </a:p>
          <a:p>
            <a:pPr algn="l" rtl="0" lvl="0" marR="0" indent="0" marL="0">
              <a:lnSpc>
                <a:spcPct val="100000"/>
              </a:lnSpc>
              <a:spcBef>
                <a:spcPts val="1000"/>
              </a:spcBef>
              <a:spcAft>
                <a:spcPts val="0"/>
              </a:spcAft>
              <a:buClr>
                <a:schemeClr val="dk1"/>
              </a:buClr>
              <a:buSzPct val="25000"/>
              <a:buFont typeface="Arial"/>
              <a:buNone/>
            </a:pPr>
            <a:r>
              <a:rPr strike="noStrike" u="none" b="1" cap="none" baseline="0" sz="2000" lang="en-US" i="0">
                <a:solidFill>
                  <a:schemeClr val="dk1"/>
                </a:solidFill>
                <a:latin typeface="Arial"/>
                <a:ea typeface="Arial"/>
                <a:cs typeface="Arial"/>
                <a:sym typeface="Arial"/>
              </a:rPr>
              <a:t>Downward transitional area</a:t>
            </a:r>
            <a:r>
              <a:rPr strike="noStrike" u="none" b="0" cap="none" baseline="0" sz="2000" lang="en-US" i="0">
                <a:solidFill>
                  <a:schemeClr val="dk1"/>
                </a:solidFill>
                <a:latin typeface="Arial"/>
                <a:ea typeface="Arial"/>
                <a:cs typeface="Arial"/>
                <a:sym typeface="Arial"/>
              </a:rPr>
              <a:t> could be seen as the periphery suffering from backwash effects of development in the </a:t>
            </a:r>
            <a:r>
              <a:rPr strike="noStrike" u="none" b="1" cap="none" baseline="0" sz="2000" lang="en-US" i="0">
                <a:solidFill>
                  <a:schemeClr val="dk1"/>
                </a:solidFill>
                <a:latin typeface="Arial"/>
                <a:ea typeface="Arial"/>
                <a:cs typeface="Arial"/>
                <a:sym typeface="Arial"/>
              </a:rPr>
              <a:t>Core</a:t>
            </a:r>
            <a:r>
              <a:rPr strike="noStrike" u="none" b="0" cap="none" baseline="0" sz="2000" lang="en-US" i="0">
                <a:solidFill>
                  <a:schemeClr val="dk1"/>
                </a:solidFill>
                <a:latin typeface="Arial"/>
                <a:ea typeface="Arial"/>
                <a:cs typeface="Arial"/>
                <a:sym typeface="Arial"/>
              </a:rPr>
              <a:t>.</a:t>
            </a:r>
          </a:p>
          <a:p>
            <a:r>
              <a:t/>
            </a:r>
          </a:p>
          <a:p>
            <a:r>
              <a:t/>
            </a:r>
          </a:p>
        </p:txBody>
      </p:sp>
      <p:pic>
        <p:nvPicPr>
          <p:cNvPr id="179" name="Shape 179"/>
          <p:cNvPicPr preferRelativeResize="0"/>
          <p:nvPr/>
        </p:nvPicPr>
        <p:blipFill>
          <a:blip r:embed="rId3"/>
          <a:stretch>
            <a:fillRect/>
          </a:stretch>
        </p:blipFill>
        <p:spPr>
          <a:xfrm>
            <a:off y="1628775" x="395287"/>
            <a:ext cy="4537075" cx="4191000"/>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y="0" x="0"/>
          <a:ext cy="0" cx="0"/>
          <a:chOff y="0" x="0"/>
          <a:chExt cy="0" cx="0"/>
        </a:xfrm>
      </p:grpSpPr>
      <p:sp>
        <p:nvSpPr>
          <p:cNvPr id="184" name="Shape 184"/>
          <p:cNvSpPr txBox="1"/>
          <p:nvPr/>
        </p:nvSpPr>
        <p:spPr>
          <a:xfrm>
            <a:off y="692150" x="539750"/>
            <a:ext cy="579436" cx="82803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sng" b="1" cap="none" baseline="0" sz="3200" lang="en-US" i="0">
                <a:solidFill>
                  <a:schemeClr val="dk1"/>
                </a:solidFill>
                <a:latin typeface="Arial"/>
                <a:ea typeface="Arial"/>
                <a:cs typeface="Arial"/>
                <a:sym typeface="Arial"/>
              </a:rPr>
              <a:t>John Friedmann’s Stages of Growth</a:t>
            </a:r>
          </a:p>
        </p:txBody>
      </p:sp>
      <p:sp>
        <p:nvSpPr>
          <p:cNvPr id="185" name="Shape 185"/>
          <p:cNvSpPr txBox="1"/>
          <p:nvPr/>
        </p:nvSpPr>
        <p:spPr>
          <a:xfrm>
            <a:off y="1916111" x="4356100"/>
            <a:ext cy="3749674" cx="424814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Gives a more detailed explanation of periphery and highlights that spatial inequalities change over time.</a:t>
            </a:r>
          </a:p>
          <a:p>
            <a:pPr algn="l" rtl="0" lvl="0" marR="0" indent="0" marL="0">
              <a:lnSpc>
                <a:spcPct val="100000"/>
              </a:lnSpc>
              <a:spcBef>
                <a:spcPts val="100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Stage 1 – No urban hierarchy</a:t>
            </a:r>
          </a:p>
          <a:p>
            <a:pPr algn="l" rtl="0" lvl="0" marR="0" indent="0" marL="0">
              <a:lnSpc>
                <a:spcPct val="100000"/>
              </a:lnSpc>
              <a:spcBef>
                <a:spcPts val="100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Stage 2 – Primate city</a:t>
            </a:r>
          </a:p>
          <a:p>
            <a:pPr algn="l" rtl="0" lvl="0" marR="0" indent="0" marL="0">
              <a:lnSpc>
                <a:spcPct val="100000"/>
              </a:lnSpc>
              <a:spcBef>
                <a:spcPts val="100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Stage 3 – Regional sub-centres</a:t>
            </a:r>
          </a:p>
          <a:p>
            <a:pPr algn="l" rtl="0" lvl="0" marR="0" indent="0" marL="0">
              <a:lnSpc>
                <a:spcPct val="100000"/>
              </a:lnSpc>
              <a:spcBef>
                <a:spcPts val="100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Stage 4 – Regional inequalities are reduced in a fully integrated urban system</a:t>
            </a:r>
          </a:p>
        </p:txBody>
      </p:sp>
      <p:pic>
        <p:nvPicPr>
          <p:cNvPr id="186" name="Shape 186"/>
          <p:cNvPicPr preferRelativeResize="0"/>
          <p:nvPr/>
        </p:nvPicPr>
        <p:blipFill>
          <a:blip r:embed="rId3"/>
          <a:stretch>
            <a:fillRect/>
          </a:stretch>
        </p:blipFill>
        <p:spPr>
          <a:xfrm>
            <a:off y="1916111" x="323850"/>
            <a:ext cy="3544887" cx="3914774"/>
          </a:xfrm>
          <a:prstGeom prst="rect">
            <a:avLst/>
          </a:prstGeom>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y="0" x="0"/>
          <a:ext cy="0" cx="0"/>
          <a:chOff y="0" x="0"/>
          <a:chExt cy="0" cx="0"/>
        </a:xfrm>
      </p:grpSpPr>
      <p:sp>
        <p:nvSpPr>
          <p:cNvPr id="191" name="Shape 191"/>
          <p:cNvSpPr txBox="1"/>
          <p:nvPr/>
        </p:nvSpPr>
        <p:spPr>
          <a:xfrm>
            <a:off y="692150" x="539750"/>
            <a:ext cy="579436" cx="82803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sng" b="1" cap="none" baseline="0" sz="3200" lang="en-US" i="0">
                <a:solidFill>
                  <a:schemeClr val="dk1"/>
                </a:solidFill>
                <a:latin typeface="Arial"/>
                <a:ea typeface="Arial"/>
                <a:cs typeface="Arial"/>
                <a:sym typeface="Arial"/>
              </a:rPr>
              <a:t>John Friedmann’s Stages of Growth</a:t>
            </a:r>
          </a:p>
        </p:txBody>
      </p:sp>
      <p:sp>
        <p:nvSpPr>
          <p:cNvPr id="192" name="Shape 192"/>
          <p:cNvSpPr txBox="1"/>
          <p:nvPr/>
        </p:nvSpPr>
        <p:spPr>
          <a:xfrm>
            <a:off y="1412875" x="3851275"/>
            <a:ext cy="5016500" cx="5184775"/>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2000" lang="en-US" i="0">
                <a:solidFill>
                  <a:schemeClr val="dk1"/>
                </a:solidFill>
                <a:latin typeface="Arial"/>
                <a:ea typeface="Arial"/>
                <a:cs typeface="Arial"/>
                <a:sym typeface="Arial"/>
              </a:rPr>
              <a:t>STAGE 1:</a:t>
            </a:r>
            <a:r>
              <a:rPr strike="noStrike" u="none" b="0" cap="none" baseline="0" sz="2000" lang="en-US" i="0">
                <a:solidFill>
                  <a:schemeClr val="dk1"/>
                </a:solidFill>
                <a:latin typeface="Arial"/>
                <a:ea typeface="Arial"/>
                <a:cs typeface="Arial"/>
                <a:sym typeface="Arial"/>
              </a:rPr>
              <a:t> When towns/regions are developing independently with very minimal contact between them - possibly some basic trading of goods.</a:t>
            </a:r>
            <a:r>
              <a:rPr strike="noStrike" u="none" b="1" cap="none" baseline="0" sz="2000" lang="en-US" i="0">
                <a:solidFill>
                  <a:schemeClr val="dk1"/>
                </a:solidFill>
                <a:latin typeface="Arial"/>
                <a:ea typeface="Arial"/>
                <a:cs typeface="Arial"/>
                <a:sym typeface="Arial"/>
              </a:rPr>
              <a:t>STAGE 2:</a:t>
            </a:r>
            <a:r>
              <a:rPr strike="noStrike" u="none" b="0" cap="none" baseline="0" sz="2000" lang="en-US" i="0">
                <a:solidFill>
                  <a:schemeClr val="dk1"/>
                </a:solidFill>
                <a:latin typeface="Arial"/>
                <a:ea typeface="Arial"/>
                <a:cs typeface="Arial"/>
                <a:sym typeface="Arial"/>
              </a:rPr>
              <a:t> One town or region becomes dominant, probably because it has more physical or human resources. The core starts attracting people and investment from other regions.</a:t>
            </a:r>
            <a:r>
              <a:rPr strike="noStrike" u="none" b="1" cap="none" baseline="0" sz="2000" lang="en-US" i="0">
                <a:solidFill>
                  <a:schemeClr val="dk1"/>
                </a:solidFill>
                <a:latin typeface="Arial"/>
                <a:ea typeface="Arial"/>
                <a:cs typeface="Arial"/>
                <a:sym typeface="Arial"/>
              </a:rPr>
              <a:t>STAGE 3:</a:t>
            </a:r>
            <a:r>
              <a:rPr strike="noStrike" u="none" b="0" cap="none" baseline="0" sz="2000" lang="en-US" i="0">
                <a:solidFill>
                  <a:schemeClr val="dk1"/>
                </a:solidFill>
                <a:latin typeface="Arial"/>
                <a:ea typeface="Arial"/>
                <a:cs typeface="Arial"/>
                <a:sym typeface="Arial"/>
              </a:rPr>
              <a:t> New smaller cores (semi-periphery) start to develop and there is an increase in flows between the core and the semi-periphery (two ways flows e.g. FDI)</a:t>
            </a:r>
            <a:r>
              <a:rPr strike="noStrike" u="none" b="1" cap="none" baseline="0" sz="2000" lang="en-US" i="0">
                <a:solidFill>
                  <a:schemeClr val="dk1"/>
                </a:solidFill>
                <a:latin typeface="Arial"/>
                <a:ea typeface="Arial"/>
                <a:cs typeface="Arial"/>
                <a:sym typeface="Arial"/>
              </a:rPr>
              <a:t>STAGE 4:</a:t>
            </a:r>
            <a:r>
              <a:rPr strike="noStrike" u="none" b="0" cap="none" baseline="0" sz="2000" lang="en-US" i="0">
                <a:solidFill>
                  <a:schemeClr val="dk1"/>
                </a:solidFill>
                <a:latin typeface="Arial"/>
                <a:ea typeface="Arial"/>
                <a:cs typeface="Arial"/>
                <a:sym typeface="Arial"/>
              </a:rPr>
              <a:t> All areas are now developed and fully dependent upon each other with flows of capital and people in both directions.</a:t>
            </a:r>
          </a:p>
        </p:txBody>
      </p:sp>
      <p:pic>
        <p:nvPicPr>
          <p:cNvPr id="193" name="Shape 193"/>
          <p:cNvPicPr preferRelativeResize="0"/>
          <p:nvPr/>
        </p:nvPicPr>
        <p:blipFill>
          <a:blip r:embed="rId3"/>
          <a:stretch>
            <a:fillRect/>
          </a:stretch>
        </p:blipFill>
        <p:spPr>
          <a:xfrm>
            <a:off y="1916111" x="107950"/>
            <a:ext cy="3260724" cx="3600450"/>
          </a:xfrm>
          <a:prstGeom prst="rect">
            <a:avLst/>
          </a:prstGeom>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y="0" x="0"/>
          <a:ext cy="0" cx="0"/>
          <a:chOff y="0" x="0"/>
          <a:chExt cy="0" cx="0"/>
        </a:xfrm>
      </p:grpSpPr>
      <p:sp>
        <p:nvSpPr>
          <p:cNvPr id="198" name="Shape 198"/>
          <p:cNvSpPr txBox="1"/>
          <p:nvPr/>
        </p:nvSpPr>
        <p:spPr>
          <a:xfrm>
            <a:off y="549275" x="539750"/>
            <a:ext cy="5329237" cx="7777162"/>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sng" b="1" cap="none" baseline="0" sz="2800" lang="en-US" i="0">
                <a:solidFill>
                  <a:schemeClr val="dk1"/>
                </a:solidFill>
                <a:latin typeface="Arial"/>
                <a:ea typeface="Arial"/>
                <a:cs typeface="Arial"/>
                <a:sym typeface="Arial"/>
              </a:rPr>
              <a:t>Dependency theory</a:t>
            </a:r>
            <a:r>
              <a:rPr strike="noStrike" u="none" b="0" cap="none" baseline="0" sz="1800" lang="en-US" i="0">
                <a:solidFill>
                  <a:schemeClr val="dk1"/>
                </a:solidFill>
                <a:latin typeface="Arial"/>
                <a:ea typeface="Arial"/>
                <a:cs typeface="Arial"/>
                <a:sym typeface="Arial"/>
              </a:rPr>
              <a:t> </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Domination of the rich over the poor has led to continued and growing disparities between the rich and the poor.</a:t>
            </a:r>
          </a:p>
          <a:p>
            <a:r>
              <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European colonialism of the rest of the world started in fifteenth century and continued to the 1970’s. 500 years of exploitation of the human and natural resources of Africa, Asia and the America’s.</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Dependency on foreign capital, loans and aid has led to many LEDCs facing a huge debt burden and a loss of control of their state finances to institutions such as the World Bank and IMF often resulting in forced reductions to public spending on health care and education. </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The global economy benefits the rich at the expense of the poor. Poorer countries are encouraged (forced through World Bank and IMF rules) to open up their economies to foreign competition. This leads to “neo-colonialism” by TNCs. At the same time richer countries maintain high levels of protectionism. European CAP</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y="0" x="0"/>
          <a:ext cy="0" cx="0"/>
          <a:chOff y="0" x="0"/>
          <a:chExt cy="0" cx="0"/>
        </a:xfrm>
      </p:grpSpPr>
      <p:sp>
        <p:nvSpPr>
          <p:cNvPr id="203" name="Shape 203"/>
          <p:cNvSpPr txBox="1"/>
          <p:nvPr/>
        </p:nvSpPr>
        <p:spPr>
          <a:xfrm>
            <a:off y="765175" x="468312"/>
            <a:ext cy="5089524" cx="8207375"/>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sng" b="1" cap="none" baseline="0" sz="2400" lang="en-US" i="0">
                <a:solidFill>
                  <a:schemeClr val="dk1"/>
                </a:solidFill>
                <a:latin typeface="Arial"/>
                <a:ea typeface="Arial"/>
                <a:cs typeface="Arial"/>
                <a:sym typeface="Arial"/>
              </a:rPr>
              <a:t>Why are there disparities in the level of development of different countries?</a:t>
            </a:r>
          </a:p>
          <a:p>
            <a:pPr algn="l" rtl="0" lvl="0" marR="0" indent="0" marL="0">
              <a:lnSpc>
                <a:spcPct val="100000"/>
              </a:lnSpc>
              <a:spcBef>
                <a:spcPts val="100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Countries have different levels of resources and there is a positive correlation between resources and development. (Resource Endowment)</a:t>
            </a:r>
          </a:p>
          <a:p>
            <a:pPr algn="l" rtl="0" lvl="0" marR="0" indent="0" marL="0">
              <a:lnSpc>
                <a:spcPct val="100000"/>
              </a:lnSpc>
              <a:spcBef>
                <a:spcPts val="100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All countries are making the same linear progression but are at different stages of development. (Rostow’s and Clarke’s models)</a:t>
            </a:r>
          </a:p>
          <a:p>
            <a:pPr algn="l" rtl="0" lvl="0" marR="0" indent="0" marL="0">
              <a:lnSpc>
                <a:spcPct val="100000"/>
              </a:lnSpc>
              <a:spcBef>
                <a:spcPts val="100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Countries are either in the Core, Semi Periphery or Periphery of a larger system which is the Global Economy. This system is dynamic but would be expected to follow a pattern of growth in the core followed by a spread of growth from the core to the semi periphery and periphery (Cumulative causation within a World System)</a:t>
            </a:r>
          </a:p>
          <a:p>
            <a:pPr algn="l" rtl="0" lvl="0" marR="0" indent="0" marL="0">
              <a:lnSpc>
                <a:spcPct val="100000"/>
              </a:lnSpc>
              <a:spcBef>
                <a:spcPts val="1000"/>
              </a:spcBef>
              <a:spcAft>
                <a:spcPts val="0"/>
              </a:spcAft>
              <a:buClr>
                <a:schemeClr val="dk1"/>
              </a:buClr>
              <a:buSzPct val="25000"/>
              <a:buFont typeface="Arial"/>
              <a:buNone/>
            </a:pPr>
            <a:r>
              <a:rPr strike="noStrike" u="none" b="0" cap="none" baseline="0" sz="2000" lang="en-US" i="0">
                <a:solidFill>
                  <a:schemeClr val="dk1"/>
                </a:solidFill>
                <a:latin typeface="Arial"/>
                <a:ea typeface="Arial"/>
                <a:cs typeface="Arial"/>
                <a:sym typeface="Arial"/>
              </a:rPr>
              <a:t>There are disparities because the rich exploit the poor and the poor are dependent on and dominated by the rich (Dependency Theory)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sp>
        <p:nvSpPr>
          <p:cNvPr id="58" name="Shape 58"/>
          <p:cNvSpPr txBox="1"/>
          <p:nvPr/>
        </p:nvSpPr>
        <p:spPr>
          <a:xfrm>
            <a:off y="609600" x="152400"/>
            <a:ext cy="5140324" cx="88391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sng" b="1" cap="none" baseline="0" sz="2400" lang="en-US" i="0">
                <a:solidFill>
                  <a:schemeClr val="dk1"/>
                </a:solidFill>
                <a:latin typeface="Arial"/>
                <a:ea typeface="Arial"/>
                <a:cs typeface="Arial"/>
                <a:sym typeface="Arial"/>
              </a:rPr>
              <a:t>The Global Economy – Basic features</a:t>
            </a:r>
          </a:p>
          <a:p>
            <a:pPr algn="l" rtl="0" lvl="0" marR="0" indent="0" marL="0">
              <a:lnSpc>
                <a:spcPct val="100000"/>
              </a:lnSpc>
              <a:spcBef>
                <a:spcPts val="160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Integration or rejection – Reaction of societies, eg Islamic fundamentalism</a:t>
            </a:r>
          </a:p>
          <a:p>
            <a:pPr algn="l" rtl="0" lvl="0" marR="0" indent="0" marL="0">
              <a:lnSpc>
                <a:spcPct val="100000"/>
              </a:lnSpc>
              <a:spcBef>
                <a:spcPts val="160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Nation States – States function to protect their interests, their companies’ and peoples’ interests from the global economy</a:t>
            </a:r>
          </a:p>
          <a:p>
            <a:pPr algn="l" rtl="0" lvl="0" marR="0" indent="0" marL="0">
              <a:lnSpc>
                <a:spcPct val="100000"/>
              </a:lnSpc>
              <a:spcBef>
                <a:spcPts val="1600"/>
              </a:spcBef>
              <a:spcAft>
                <a:spcPts val="0"/>
              </a:spcAft>
              <a:buClr>
                <a:schemeClr val="dk1"/>
              </a:buClr>
              <a:buSzPct val="100000"/>
              <a:buFont typeface="Arial"/>
              <a:buChar char="•"/>
            </a:pPr>
            <a:r>
              <a:rPr strike="noStrike" u="none" b="0" cap="none" baseline="0" sz="3200" lang="en-US" i="0">
                <a:solidFill>
                  <a:schemeClr val="dk1"/>
                </a:solidFill>
                <a:latin typeface="Arial"/>
                <a:ea typeface="Arial"/>
                <a:cs typeface="Arial"/>
                <a:sym typeface="Arial"/>
              </a:rPr>
              <a:t>Alternative adaptions – How do nation states adapt to the global economy? Export led, protectionism, isolationism, CPE, Free market.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y="0" x="0"/>
          <a:ext cy="0" cx="0"/>
          <a:chOff y="0" x="0"/>
          <a:chExt cy="0" cx="0"/>
        </a:xfrm>
      </p:grpSpPr>
      <p:pic>
        <p:nvPicPr>
          <p:cNvPr id="63" name="Shape 63"/>
          <p:cNvPicPr preferRelativeResize="0"/>
          <p:nvPr/>
        </p:nvPicPr>
        <p:blipFill>
          <a:blip r:embed="rId3"/>
          <a:stretch>
            <a:fillRect/>
          </a:stretch>
        </p:blipFill>
        <p:spPr>
          <a:xfrm>
            <a:off y="0" x="0"/>
            <a:ext cy="6835774" cx="9143999"/>
          </a:xfrm>
          <a:prstGeom prst="rect">
            <a:avLst/>
          </a:prstGeom>
        </p:spPr>
      </p:pic>
      <p:sp>
        <p:nvSpPr>
          <p:cNvPr id="64" name="Shape 64"/>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sng" b="1" cap="none" baseline="0" sz="4800" lang="en-US" i="0">
                <a:solidFill>
                  <a:schemeClr val="dk2"/>
                </a:solidFill>
                <a:latin typeface="Arial"/>
                <a:ea typeface="Arial"/>
                <a:cs typeface="Arial"/>
                <a:sym typeface="Arial"/>
              </a:rPr>
              <a:t>The Global Economy</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y="0" x="0"/>
          <a:ext cy="0" cx="0"/>
          <a:chOff y="0" x="0"/>
          <a:chExt cy="0" cx="0"/>
        </a:xfrm>
      </p:grpSpPr>
      <p:sp>
        <p:nvSpPr>
          <p:cNvPr id="69" name="Shape 69"/>
          <p:cNvSpPr txBox="1"/>
          <p:nvPr>
            <p:ph type="title"/>
          </p:nvPr>
        </p:nvSpPr>
        <p:spPr>
          <a:xfrm>
            <a:off y="274637" x="457200"/>
            <a:ext cy="639762"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sng" b="1" cap="none" baseline="0" sz="3200" lang="en-US" i="0">
                <a:solidFill>
                  <a:schemeClr val="dk2"/>
                </a:solidFill>
                <a:latin typeface="Arial"/>
                <a:ea typeface="Arial"/>
                <a:cs typeface="Arial"/>
                <a:sym typeface="Arial"/>
              </a:rPr>
              <a:t>GDP 2002</a:t>
            </a:r>
          </a:p>
        </p:txBody>
      </p:sp>
      <p:pic>
        <p:nvPicPr>
          <p:cNvPr id="70" name="Shape 70"/>
          <p:cNvPicPr preferRelativeResize="0"/>
          <p:nvPr/>
        </p:nvPicPr>
        <p:blipFill>
          <a:blip r:embed="rId3"/>
          <a:stretch>
            <a:fillRect/>
          </a:stretch>
        </p:blipFill>
        <p:spPr>
          <a:xfrm>
            <a:off y="990600" x="457200"/>
            <a:ext cy="4051299" cx="8229600"/>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y="0" x="0"/>
          <a:ext cy="0" cx="0"/>
          <a:chOff y="0" x="0"/>
          <a:chExt cy="0" cx="0"/>
        </a:xfrm>
      </p:grpSpPr>
      <p:sp>
        <p:nvSpPr>
          <p:cNvPr id="75" name="Shape 75"/>
          <p:cNvSpPr txBox="1"/>
          <p:nvPr>
            <p:ph type="title"/>
          </p:nvPr>
        </p:nvSpPr>
        <p:spPr>
          <a:xfrm>
            <a:off y="274637" x="457200"/>
            <a:ext cy="715962"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sng" b="1" cap="none" baseline="0" sz="3600" lang="en-US" i="0">
                <a:solidFill>
                  <a:schemeClr val="dk2"/>
                </a:solidFill>
                <a:latin typeface="Arial"/>
                <a:ea typeface="Arial"/>
                <a:cs typeface="Arial"/>
                <a:sym typeface="Arial"/>
              </a:rPr>
              <a:t>Car Exports 2002</a:t>
            </a:r>
          </a:p>
        </p:txBody>
      </p:sp>
      <p:pic>
        <p:nvPicPr>
          <p:cNvPr id="76" name="Shape 76"/>
          <p:cNvPicPr preferRelativeResize="0"/>
          <p:nvPr/>
        </p:nvPicPr>
        <p:blipFill>
          <a:blip r:embed="rId3"/>
          <a:stretch>
            <a:fillRect/>
          </a:stretch>
        </p:blipFill>
        <p:spPr>
          <a:xfrm>
            <a:off y="1219200" x="381000"/>
            <a:ext cy="4087812" cx="8305800"/>
          </a:xfrm>
          <a:prstGeom prst="rect">
            <a:avLst/>
          </a:prstGeom>
        </p:spPr>
      </p:pic>
      <p:sp>
        <p:nvSpPr>
          <p:cNvPr id="77" name="Shape 77"/>
          <p:cNvSpPr txBox="1"/>
          <p:nvPr/>
        </p:nvSpPr>
        <p:spPr>
          <a:xfrm>
            <a:off y="5486400" x="457200"/>
            <a:ext cy="942975" cx="82296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400" lang="en-US" i="0">
                <a:solidFill>
                  <a:schemeClr val="dk1"/>
                </a:solidFill>
                <a:latin typeface="Arial"/>
                <a:ea typeface="Arial"/>
                <a:cs typeface="Arial"/>
                <a:sym typeface="Arial"/>
              </a:rPr>
              <a:t>Earnings from passenger car exports make up 5.3% of all earnings made from international exports. Japan and Germany together make 61% of all net profits (US$) on international car exports. </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400" lang="en-US" i="0">
                <a:solidFill>
                  <a:schemeClr val="dk1"/>
                </a:solidFill>
                <a:latin typeface="Arial"/>
                <a:ea typeface="Arial"/>
                <a:cs typeface="Arial"/>
                <a:sym typeface="Arial"/>
              </a:rPr>
              <a:t>Japanese car brands include Toyota, Nissan, Suzuki, Subaru, Honda, Mitsubishi and Mazda. German car brands include Audi, BMW, Mercedes, Volkswagen and Porsche.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y="0" x="0"/>
          <a:ext cy="0" cx="0"/>
          <a:chOff y="0" x="0"/>
          <a:chExt cy="0" cx="0"/>
        </a:xfrm>
      </p:grpSpPr>
      <p:pic>
        <p:nvPicPr>
          <p:cNvPr id="82" name="Shape 82"/>
          <p:cNvPicPr preferRelativeResize="0"/>
          <p:nvPr/>
        </p:nvPicPr>
        <p:blipFill>
          <a:blip r:embed="rId3"/>
          <a:stretch>
            <a:fillRect/>
          </a:stretch>
        </p:blipFill>
        <p:spPr>
          <a:xfrm>
            <a:off y="1219200" x="533400"/>
            <a:ext cy="4013199" cx="8153400"/>
          </a:xfrm>
          <a:prstGeom prst="rect">
            <a:avLst/>
          </a:prstGeom>
        </p:spPr>
      </p:pic>
      <p:sp>
        <p:nvSpPr>
          <p:cNvPr id="83" name="Shape 83"/>
          <p:cNvSpPr txBox="1"/>
          <p:nvPr/>
        </p:nvSpPr>
        <p:spPr>
          <a:xfrm>
            <a:off y="609600" x="1676400"/>
            <a:ext cy="579436" cx="52577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Arial"/>
              <a:buNone/>
            </a:pPr>
            <a:r>
              <a:rPr strike="noStrike" u="sng" b="1" cap="none" baseline="0" sz="3200" lang="en-US" i="0">
                <a:solidFill>
                  <a:schemeClr val="dk1"/>
                </a:solidFill>
                <a:latin typeface="Arial"/>
                <a:ea typeface="Arial"/>
                <a:cs typeface="Arial"/>
                <a:sym typeface="Arial"/>
              </a:rPr>
              <a:t>Internet Users 2002</a:t>
            </a:r>
          </a:p>
        </p:txBody>
      </p:sp>
      <p:sp>
        <p:nvSpPr>
          <p:cNvPr id="84" name="Shape 84"/>
          <p:cNvSpPr txBox="1"/>
          <p:nvPr/>
        </p:nvSpPr>
        <p:spPr>
          <a:xfrm>
            <a:off y="5181600" x="228600"/>
            <a:ext cy="1581150" cx="87630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400" lang="en-US" i="0">
                <a:solidFill>
                  <a:schemeClr val="dk1"/>
                </a:solidFill>
                <a:latin typeface="Arial"/>
                <a:ea typeface="Arial"/>
                <a:cs typeface="Arial"/>
                <a:sym typeface="Arial"/>
              </a:rPr>
              <a:t>During the 12 years from 1990 to 2002, people using the Internet increased in number by 224 times. By 2002 there were 631 million Internet users worldwide.</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400" lang="en-US" i="0">
                <a:solidFill>
                  <a:schemeClr val="dk1"/>
                </a:solidFill>
                <a:latin typeface="Arial"/>
                <a:ea typeface="Arial"/>
                <a:cs typeface="Arial"/>
                <a:sym typeface="Arial"/>
              </a:rPr>
              <a:t>The distribution of Internet users worldwide has changed remarkably over just a dozen years. In 1990 Internet users were mainly found in the United States, Western Europe, Australia, Japan and Taiwan. By 2002 people living in Asia Pacific, Southern Asia, South America, China and Eastern Europe were notable Internet users. A not insignificant number of Internet users are also shown to be in Northern Africa, Southeastern Africa and the Middle East.</a:t>
            </a:r>
          </a:p>
        </p:txBody>
      </p:sp>
      <p:sp>
        <p:nvSpPr>
          <p:cNvPr id="85" name="Shape 85"/>
          <p:cNvSpPr txBox="1"/>
          <p:nvPr/>
        </p:nvSpPr>
        <p:spPr>
          <a:xfrm>
            <a:off y="5446712" x="1812925"/>
            <a:ext cy="366711" cx="184149"/>
          </a:xfrm>
          <a:prstGeom prst="rect">
            <a:avLst/>
          </a:prstGeom>
          <a:noFill/>
          <a:ln>
            <a:noFill/>
          </a:ln>
        </p:spPr>
        <p:txBody>
          <a:bodyPr bIns="45700" rIns="91425" lIns="91425" tIns="45700" anchor="t" anchorCtr="0">
            <a:noAutofit/>
          </a:bodyPr>
          <a:lstStyle/>
          <a:p/>
        </p:txBody>
      </p:sp>
      <p:sp>
        <p:nvSpPr>
          <p:cNvPr id="86" name="Shape 86"/>
          <p:cNvSpPr txBox="1"/>
          <p:nvPr/>
        </p:nvSpPr>
        <p:spPr>
          <a:xfrm>
            <a:off y="6208712" x="5851525"/>
            <a:ext cy="366711" cx="184149"/>
          </a:xfrm>
          <a:prstGeom prst="rect">
            <a:avLst/>
          </a:prstGeom>
          <a:noFill/>
          <a:ln>
            <a:noFill/>
          </a:ln>
        </p:spPr>
        <p:txBody>
          <a:bodyPr bIns="45700" rIns="91425" lIns="91425" tIns="45700" anchor="t" anchorCtr="0">
            <a:noAutofit/>
          </a:bodyPr>
          <a:lstStyle/>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pic>
        <p:nvPicPr>
          <p:cNvPr id="91" name="Shape 91"/>
          <p:cNvPicPr preferRelativeResize="0"/>
          <p:nvPr/>
        </p:nvPicPr>
        <p:blipFill>
          <a:blip r:embed="rId3"/>
          <a:stretch>
            <a:fillRect/>
          </a:stretch>
        </p:blipFill>
        <p:spPr>
          <a:xfrm>
            <a:off y="1066800" x="381000"/>
            <a:ext cy="4051299" cx="8229600"/>
          </a:xfrm>
          <a:prstGeom prst="rect">
            <a:avLst/>
          </a:prstGeom>
        </p:spPr>
      </p:pic>
      <p:sp>
        <p:nvSpPr>
          <p:cNvPr id="92" name="Shape 92"/>
          <p:cNvSpPr txBox="1"/>
          <p:nvPr/>
        </p:nvSpPr>
        <p:spPr>
          <a:xfrm>
            <a:off y="5410200" x="228600"/>
            <a:ext cy="1155700" cx="84582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400" lang="en-US" i="0">
                <a:solidFill>
                  <a:schemeClr val="dk1"/>
                </a:solidFill>
                <a:latin typeface="Arial"/>
                <a:ea typeface="Arial"/>
                <a:cs typeface="Arial"/>
                <a:sym typeface="Arial"/>
              </a:rPr>
              <a:t>Of all the net finance and insurance services exports in the world, 99% of the profit flows to territories in Western Europe. Despite this, almost half of the 24 territories in Western Europe have no net finance and insurance services exports. The main exporting territories for these services are the United Kingdom, Switzerland, Germany and Luxembourg. The Malvinas (or Falkland Islands) are large on this map because they are resized according to the United Kingdom data. </a:t>
            </a:r>
          </a:p>
        </p:txBody>
      </p:sp>
      <p:sp>
        <p:nvSpPr>
          <p:cNvPr id="93" name="Shape 93"/>
          <p:cNvSpPr txBox="1"/>
          <p:nvPr/>
        </p:nvSpPr>
        <p:spPr>
          <a:xfrm>
            <a:off y="533400" x="1295400"/>
            <a:ext cy="457200" cx="67055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sng" b="1" cap="none" baseline="0" sz="2400" lang="en-US" i="0">
                <a:solidFill>
                  <a:schemeClr val="dk1"/>
                </a:solidFill>
                <a:latin typeface="Arial"/>
                <a:ea typeface="Arial"/>
                <a:cs typeface="Arial"/>
                <a:sym typeface="Arial"/>
              </a:rPr>
              <a:t>Finance and Insurance Exports 2002</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y="0" x="0"/>
          <a:ext cy="0" cx="0"/>
          <a:chOff y="0" x="0"/>
          <a:chExt cy="0" cx="0"/>
        </a:xfrm>
      </p:grpSpPr>
      <p:sp>
        <p:nvSpPr>
          <p:cNvPr id="98" name="Shape 98"/>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Arial"/>
              <a:buNone/>
            </a:pPr>
            <a:r>
              <a:rPr strike="noStrike" u="none" b="0" cap="none" baseline="0" sz="4000" lang="en-US" i="0">
                <a:solidFill>
                  <a:schemeClr val="dk2"/>
                </a:solidFill>
                <a:latin typeface="Arial"/>
                <a:ea typeface="Arial"/>
                <a:cs typeface="Arial"/>
                <a:sym typeface="Arial"/>
              </a:rPr>
              <a:t>Global Economic Triangle of the CORE</a:t>
            </a:r>
          </a:p>
        </p:txBody>
      </p:sp>
      <p:sp>
        <p:nvSpPr>
          <p:cNvPr id="99" name="Shape 99"/>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North America</a:t>
            </a:r>
          </a:p>
          <a:p>
            <a:pPr algn="l" rtl="0" lvl="0" marR="0" indent="-342900" marL="342900">
              <a:lnSpc>
                <a:spcPct val="90000"/>
              </a:lnSpc>
              <a:spcBef>
                <a:spcPts val="56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Western Europe</a:t>
            </a:r>
          </a:p>
          <a:p>
            <a:pPr algn="l" rtl="0" lvl="0" marR="0" indent="-342900" marL="342900">
              <a:lnSpc>
                <a:spcPct val="90000"/>
              </a:lnSpc>
              <a:spcBef>
                <a:spcPts val="560"/>
              </a:spcBef>
              <a:spcAft>
                <a:spcPts val="0"/>
              </a:spcAft>
              <a:buClr>
                <a:schemeClr val="dk1"/>
              </a:buClr>
              <a:buSzPct val="100000"/>
              <a:buFont typeface="Arial"/>
              <a:buChar char="•"/>
            </a:pPr>
            <a:r>
              <a:rPr strike="noStrike" u="none" b="0" cap="none" baseline="0" sz="2800" lang="en-US" i="0">
                <a:solidFill>
                  <a:schemeClr val="dk1"/>
                </a:solidFill>
                <a:latin typeface="Arial"/>
                <a:ea typeface="Arial"/>
                <a:cs typeface="Arial"/>
                <a:sym typeface="Arial"/>
              </a:rPr>
              <a:t>East Asia</a:t>
            </a:r>
          </a:p>
          <a:p>
            <a:r>
              <a:t/>
            </a:r>
          </a:p>
          <a:p>
            <a:pPr algn="l" rtl="0" lvl="0" marR="0" indent="-342900" marL="342900">
              <a:lnSpc>
                <a:spcPct val="90000"/>
              </a:lnSpc>
              <a:spcBef>
                <a:spcPts val="48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Main trade flows are between these three areas.</a:t>
            </a:r>
          </a:p>
          <a:p>
            <a:pPr algn="l" rtl="0" lvl="0" marR="0" indent="-342900" marL="342900">
              <a:lnSpc>
                <a:spcPct val="90000"/>
              </a:lnSpc>
              <a:spcBef>
                <a:spcPts val="48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Countries in this core have diversified economies, with high output, high purchasing power and large domestic markets. </a:t>
            </a:r>
          </a:p>
          <a:p>
            <a:pPr algn="l" rtl="0" lvl="0" marR="0" indent="-342900" marL="342900">
              <a:lnSpc>
                <a:spcPct val="90000"/>
              </a:lnSpc>
              <a:spcBef>
                <a:spcPts val="48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Outside this core, the global periphery is a location of cheap raw materials or cheap manufacturing or a market for the core to “dump” their surplus products.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