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59" r:id="rId6"/>
    <p:sldId id="261" r:id="rId7"/>
    <p:sldId id="262" r:id="rId8"/>
    <p:sldId id="263" r:id="rId9"/>
    <p:sldId id="272" r:id="rId10"/>
    <p:sldId id="264" r:id="rId11"/>
    <p:sldId id="266" r:id="rId12"/>
    <p:sldId id="267" r:id="rId13"/>
    <p:sldId id="273" r:id="rId14"/>
    <p:sldId id="265"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9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December 6, 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December 6,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December 6,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December 6,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December 6,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December 6,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December 6,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December 6,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December 6,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December 6, 2013</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December 6, 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December 6, 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9235" y="1677750"/>
            <a:ext cx="3590186" cy="2732886"/>
          </a:xfrm>
        </p:spPr>
        <p:txBody>
          <a:bodyPr>
            <a:normAutofit/>
          </a:bodyPr>
          <a:lstStyle/>
          <a:p>
            <a:r>
              <a:rPr lang="en-US" sz="4400" dirty="0" smtClean="0"/>
              <a:t>Congo Rainforest</a:t>
            </a:r>
            <a:br>
              <a:rPr lang="en-US" sz="4400" dirty="0" smtClean="0"/>
            </a:br>
            <a:r>
              <a:rPr lang="en-US" sz="4400" dirty="0" smtClean="0"/>
              <a:t>Case Study</a:t>
            </a:r>
            <a:endParaRPr lang="en-US" sz="4400" dirty="0"/>
          </a:p>
        </p:txBody>
      </p:sp>
      <p:sp>
        <p:nvSpPr>
          <p:cNvPr id="3" name="Subtitle 2"/>
          <p:cNvSpPr>
            <a:spLocks noGrp="1"/>
          </p:cNvSpPr>
          <p:nvPr>
            <p:ph type="subTitle" idx="1"/>
          </p:nvPr>
        </p:nvSpPr>
        <p:spPr/>
        <p:txBody>
          <a:bodyPr/>
          <a:lstStyle/>
          <a:p>
            <a:r>
              <a:rPr lang="en-US" dirty="0" smtClean="0"/>
              <a:t>By Giovanni, Lauriane and Jessica.</a:t>
            </a:r>
            <a:endParaRPr lang="en-US" dirty="0"/>
          </a:p>
        </p:txBody>
      </p:sp>
      <p:pic>
        <p:nvPicPr>
          <p:cNvPr id="4" name="Picture 3"/>
          <p:cNvPicPr>
            <a:picLocks noChangeAspect="1"/>
          </p:cNvPicPr>
          <p:nvPr/>
        </p:nvPicPr>
        <p:blipFill>
          <a:blip r:embed="rId2"/>
          <a:stretch>
            <a:fillRect/>
          </a:stretch>
        </p:blipFill>
        <p:spPr>
          <a:xfrm>
            <a:off x="191973" y="2032001"/>
            <a:ext cx="4239654" cy="2828924"/>
          </a:xfrm>
          <a:prstGeom prst="rect">
            <a:avLst/>
          </a:prstGeom>
        </p:spPr>
      </p:pic>
    </p:spTree>
    <p:extLst>
      <p:ext uri="{BB962C8B-B14F-4D97-AF65-F5344CB8AC3E}">
        <p14:creationId xmlns:p14="http://schemas.microsoft.com/office/powerpoint/2010/main" val="381708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25500"/>
            <a:ext cx="6777317" cy="5794375"/>
          </a:xfrm>
        </p:spPr>
        <p:txBody>
          <a:bodyPr>
            <a:normAutofit fontScale="92500" lnSpcReduction="10000"/>
          </a:bodyPr>
          <a:lstStyle/>
          <a:p>
            <a:pPr marL="68580" lvl="0" indent="0">
              <a:buNone/>
            </a:pPr>
            <a:r>
              <a:rPr lang="en-GB" b="1" dirty="0"/>
              <a:t>Increase in demand for agricultural </a:t>
            </a:r>
            <a:r>
              <a:rPr lang="en-GB" b="1" dirty="0" smtClean="0"/>
              <a:t>land use</a:t>
            </a:r>
            <a:endParaRPr lang="en-US" dirty="0"/>
          </a:p>
          <a:p>
            <a:pPr lvl="0"/>
            <a:r>
              <a:rPr lang="en-GB" dirty="0"/>
              <a:t>Poor farmers and villagers who rely on forest’s resources = increase demand of land to expand their agriculture activity</a:t>
            </a:r>
            <a:endParaRPr lang="en-US" dirty="0"/>
          </a:p>
          <a:p>
            <a:pPr lvl="0"/>
            <a:r>
              <a:rPr lang="en-GB" dirty="0"/>
              <a:t>Slash-and-burn method commonly used to clear forests as it is fast and efficient= produce large amounts of CO²</a:t>
            </a:r>
            <a:endParaRPr lang="en-US" dirty="0"/>
          </a:p>
          <a:p>
            <a:pPr marL="68580" lvl="0" indent="0">
              <a:buNone/>
            </a:pPr>
            <a:endParaRPr lang="en-GB" b="1" dirty="0" smtClean="0"/>
          </a:p>
          <a:p>
            <a:pPr marL="68580" lvl="0" indent="0">
              <a:buNone/>
            </a:pPr>
            <a:r>
              <a:rPr lang="en-GB" b="1" dirty="0" smtClean="0"/>
              <a:t>Mining</a:t>
            </a:r>
            <a:endParaRPr lang="en-US" dirty="0"/>
          </a:p>
          <a:p>
            <a:pPr lvl="0"/>
            <a:r>
              <a:rPr lang="en-GB" dirty="0"/>
              <a:t>Some of the world's richest mineral deposits are stored underneath the Congo Rainforest ground</a:t>
            </a:r>
            <a:endParaRPr lang="en-US" dirty="0"/>
          </a:p>
          <a:p>
            <a:pPr lvl="0"/>
            <a:r>
              <a:rPr lang="en-GB" dirty="0"/>
              <a:t>Huge areas of vegetation have to be cleared to explore the underneath for mining= heavy deforestation</a:t>
            </a:r>
            <a:endParaRPr lang="en-US" dirty="0"/>
          </a:p>
          <a:p>
            <a:pPr lvl="0"/>
            <a:r>
              <a:rPr lang="en-GB" dirty="0"/>
              <a:t>Mines=soil pollution= unfertile land= hard for reforestation actions to occur </a:t>
            </a:r>
            <a:endParaRPr lang="en-US" dirty="0"/>
          </a:p>
          <a:p>
            <a:endParaRPr lang="en-US" dirty="0"/>
          </a:p>
        </p:txBody>
      </p:sp>
    </p:spTree>
    <p:extLst>
      <p:ext uri="{BB962C8B-B14F-4D97-AF65-F5344CB8AC3E}">
        <p14:creationId xmlns:p14="http://schemas.microsoft.com/office/powerpoint/2010/main" val="386778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20750"/>
            <a:ext cx="6777317" cy="4911879"/>
          </a:xfrm>
        </p:spPr>
        <p:txBody>
          <a:bodyPr>
            <a:normAutofit fontScale="92500"/>
          </a:bodyPr>
          <a:lstStyle/>
          <a:p>
            <a:pPr marL="68580" lvl="0" indent="0">
              <a:buNone/>
            </a:pPr>
            <a:r>
              <a:rPr lang="en-GB" b="1" dirty="0"/>
              <a:t>Civil Conflicts (since the mid-90s in Central Africa)</a:t>
            </a:r>
            <a:endParaRPr lang="en-US" dirty="0"/>
          </a:p>
          <a:p>
            <a:pPr lvl="0"/>
            <a:r>
              <a:rPr lang="en-GB" dirty="0"/>
              <a:t>Conflict= 100 000’s of refugees have moved through the forests of the Congo= used plants for medication+ food+ wood for shelter= stripped vegetation + devastated wildlife </a:t>
            </a:r>
            <a:endParaRPr lang="en-US" dirty="0"/>
          </a:p>
          <a:p>
            <a:pPr marL="68580" lvl="0" indent="0">
              <a:buNone/>
            </a:pPr>
            <a:endParaRPr lang="en-GB" b="1" dirty="0" smtClean="0"/>
          </a:p>
          <a:p>
            <a:pPr marL="68580" lvl="0" indent="0">
              <a:buNone/>
            </a:pPr>
            <a:r>
              <a:rPr lang="en-GB" b="1" dirty="0" smtClean="0"/>
              <a:t>Population </a:t>
            </a:r>
            <a:r>
              <a:rPr lang="en-GB" b="1" dirty="0"/>
              <a:t>growth</a:t>
            </a:r>
            <a:endParaRPr lang="en-US" dirty="0"/>
          </a:p>
          <a:p>
            <a:pPr lvl="0"/>
            <a:r>
              <a:rPr lang="en-GB" dirty="0"/>
              <a:t>increased demand of forest resources for food, house furniture, agricultural products (soy and palm oil) and medicinal use= increased threat of agriculture taking over </a:t>
            </a:r>
            <a:endParaRPr lang="en-US" dirty="0"/>
          </a:p>
          <a:p>
            <a:pPr lvl="0"/>
            <a:r>
              <a:rPr lang="en-GB" dirty="0"/>
              <a:t>encourages climate changes  </a:t>
            </a:r>
            <a:endParaRPr lang="en-US" dirty="0"/>
          </a:p>
          <a:p>
            <a:endParaRPr lang="en-US" dirty="0"/>
          </a:p>
        </p:txBody>
      </p:sp>
    </p:spTree>
    <p:extLst>
      <p:ext uri="{BB962C8B-B14F-4D97-AF65-F5344CB8AC3E}">
        <p14:creationId xmlns:p14="http://schemas.microsoft.com/office/powerpoint/2010/main" val="288839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25500"/>
            <a:ext cx="6777317" cy="5007129"/>
          </a:xfrm>
        </p:spPr>
        <p:txBody>
          <a:bodyPr>
            <a:normAutofit fontScale="92500" lnSpcReduction="20000"/>
          </a:bodyPr>
          <a:lstStyle/>
          <a:p>
            <a:pPr marL="68580" lvl="0" indent="0">
              <a:buNone/>
            </a:pPr>
            <a:r>
              <a:rPr lang="en-GB" b="1" dirty="0"/>
              <a:t>Climate change</a:t>
            </a:r>
            <a:endParaRPr lang="en-US" dirty="0"/>
          </a:p>
          <a:p>
            <a:pPr lvl="0"/>
            <a:r>
              <a:rPr lang="en-GB" dirty="0"/>
              <a:t>Encourages forest fires= threatens biodiversity+ alter water cycles+ soil degradation+ threat indigenous groups </a:t>
            </a:r>
            <a:endParaRPr lang="en-GB" dirty="0" smtClean="0"/>
          </a:p>
          <a:p>
            <a:pPr marL="68580" lvl="0" indent="0">
              <a:buNone/>
            </a:pPr>
            <a:endParaRPr lang="en-GB" b="1" dirty="0" smtClean="0"/>
          </a:p>
          <a:p>
            <a:pPr marL="68580" lvl="0" indent="0">
              <a:buNone/>
            </a:pPr>
            <a:r>
              <a:rPr lang="en-GB" b="1" dirty="0" smtClean="0"/>
              <a:t>Lack </a:t>
            </a:r>
            <a:r>
              <a:rPr lang="en-GB" b="1" dirty="0"/>
              <a:t>of education regarding deforestation as a </a:t>
            </a:r>
            <a:r>
              <a:rPr lang="en-GB" b="1" dirty="0" smtClean="0"/>
              <a:t>whole</a:t>
            </a:r>
            <a:endParaRPr lang="en-US" dirty="0"/>
          </a:p>
          <a:p>
            <a:r>
              <a:rPr lang="en-GB" dirty="0"/>
              <a:t>There are three basic root causes for the degradation of our forests which are best summarized in what is known as the foundation formula or the IPAT formula (I=</a:t>
            </a:r>
            <a:r>
              <a:rPr lang="en-GB" dirty="0" err="1"/>
              <a:t>PxAxT</a:t>
            </a:r>
            <a:r>
              <a:rPr lang="en-GB" dirty="0"/>
              <a:t>). What this formula says is that any environmental impact (I) is the result of population size (P) times the affluence or wealth of that population (A) and the technology (T) that the population consumes with its wealth.</a:t>
            </a:r>
            <a:endParaRPr lang="en-US" dirty="0"/>
          </a:p>
          <a:p>
            <a:pPr lvl="0"/>
            <a:endParaRPr lang="en-US" dirty="0"/>
          </a:p>
        </p:txBody>
      </p:sp>
    </p:spTree>
    <p:extLst>
      <p:ext uri="{BB962C8B-B14F-4D97-AF65-F5344CB8AC3E}">
        <p14:creationId xmlns:p14="http://schemas.microsoft.com/office/powerpoint/2010/main" val="3775653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rest fire"/>
          <p:cNvPicPr/>
          <p:nvPr/>
        </p:nvPicPr>
        <p:blipFill>
          <a:blip r:embed="rId2">
            <a:extLst>
              <a:ext uri="{28A0092B-C50C-407E-A947-70E740481C1C}">
                <a14:useLocalDpi xmlns:a14="http://schemas.microsoft.com/office/drawing/2010/main" val="0"/>
              </a:ext>
            </a:extLst>
          </a:blip>
          <a:srcRect/>
          <a:stretch>
            <a:fillRect/>
          </a:stretch>
        </p:blipFill>
        <p:spPr bwMode="auto">
          <a:xfrm>
            <a:off x="2444750" y="889000"/>
            <a:ext cx="3936047" cy="2887345"/>
          </a:xfrm>
          <a:prstGeom prst="rect">
            <a:avLst/>
          </a:prstGeom>
          <a:noFill/>
          <a:ln>
            <a:noFill/>
          </a:ln>
        </p:spPr>
      </p:pic>
      <p:pic>
        <p:nvPicPr>
          <p:cNvPr id="5" name="Image 2" descr="Deforestation in Borne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40" y="4048760"/>
            <a:ext cx="5760720" cy="2157730"/>
          </a:xfrm>
          <a:prstGeom prst="rect">
            <a:avLst/>
          </a:prstGeom>
          <a:noFill/>
          <a:ln>
            <a:noFill/>
          </a:ln>
        </p:spPr>
      </p:pic>
    </p:spTree>
    <p:extLst>
      <p:ext uri="{BB962C8B-B14F-4D97-AF65-F5344CB8AC3E}">
        <p14:creationId xmlns:p14="http://schemas.microsoft.com/office/powerpoint/2010/main" val="350470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49789"/>
            <a:ext cx="7024744" cy="1143000"/>
          </a:xfrm>
        </p:spPr>
        <p:txBody>
          <a:bodyPr/>
          <a:lstStyle/>
          <a:p>
            <a:pPr algn="ctr"/>
            <a:r>
              <a:rPr lang="en-US" dirty="0" smtClean="0"/>
              <a:t>Conservation</a:t>
            </a:r>
            <a:endParaRPr lang="en-US" dirty="0"/>
          </a:p>
        </p:txBody>
      </p:sp>
      <p:sp>
        <p:nvSpPr>
          <p:cNvPr id="3" name="Content Placeholder 2"/>
          <p:cNvSpPr>
            <a:spLocks noGrp="1"/>
          </p:cNvSpPr>
          <p:nvPr>
            <p:ph idx="1"/>
          </p:nvPr>
        </p:nvSpPr>
        <p:spPr>
          <a:xfrm>
            <a:off x="1043492" y="1392789"/>
            <a:ext cx="6777317" cy="4909585"/>
          </a:xfrm>
        </p:spPr>
        <p:txBody>
          <a:bodyPr>
            <a:normAutofit fontScale="85000" lnSpcReduction="20000"/>
          </a:bodyPr>
          <a:lstStyle/>
          <a:p>
            <a:pPr marL="68580" indent="0">
              <a:buNone/>
            </a:pPr>
            <a:r>
              <a:rPr lang="en-US" b="1" dirty="0"/>
              <a:t>Where </a:t>
            </a:r>
            <a:r>
              <a:rPr lang="en-US" b="1" dirty="0">
                <a:sym typeface="Wingdings"/>
              </a:rPr>
              <a:t></a:t>
            </a:r>
            <a:r>
              <a:rPr lang="en-US" dirty="0"/>
              <a:t> </a:t>
            </a:r>
            <a:endParaRPr lang="en-US" dirty="0" smtClean="0"/>
          </a:p>
          <a:p>
            <a:r>
              <a:rPr lang="en-US" dirty="0" smtClean="0"/>
              <a:t>Congo</a:t>
            </a:r>
            <a:endParaRPr lang="en-US" dirty="0"/>
          </a:p>
          <a:p>
            <a:pPr lvl="0"/>
            <a:r>
              <a:rPr lang="en-US" dirty="0"/>
              <a:t>The Congo Basin contains the second biggest rainforest in the world after the Amazon and is home to many mammal species including the gorilla, elephant, forest buffalo, and many birds, fish and amphibians.</a:t>
            </a:r>
          </a:p>
          <a:p>
            <a:pPr marL="68580" indent="0">
              <a:buNone/>
            </a:pPr>
            <a:r>
              <a:rPr lang="en-US" b="1" dirty="0"/>
              <a:t>What </a:t>
            </a:r>
            <a:r>
              <a:rPr lang="en-US" b="1" dirty="0">
                <a:sym typeface="Wingdings"/>
              </a:rPr>
              <a:t></a:t>
            </a:r>
            <a:endParaRPr lang="en-US" dirty="0"/>
          </a:p>
          <a:p>
            <a:pPr lvl="0"/>
            <a:r>
              <a:rPr lang="en-US" dirty="0"/>
              <a:t>The biodiversity of the Congo Basin is at risk from illegal timber, exploitation, mining, poaching and large-scale commercial hunting.</a:t>
            </a:r>
          </a:p>
          <a:p>
            <a:pPr lvl="0"/>
            <a:r>
              <a:rPr lang="en-US" dirty="0"/>
              <a:t>The human settlements, which naturally follow these activities and their accompanying infrastructure projects such as roads, railways and hydroelectric dams, are also threatening the region.</a:t>
            </a:r>
          </a:p>
          <a:p>
            <a:pPr marL="68580" indent="0">
              <a:buNone/>
            </a:pPr>
            <a:endParaRPr lang="en-US" dirty="0"/>
          </a:p>
          <a:p>
            <a:endParaRPr lang="en-US" dirty="0"/>
          </a:p>
        </p:txBody>
      </p:sp>
    </p:spTree>
    <p:extLst>
      <p:ext uri="{BB962C8B-B14F-4D97-AF65-F5344CB8AC3E}">
        <p14:creationId xmlns:p14="http://schemas.microsoft.com/office/powerpoint/2010/main" val="398650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746750"/>
          </a:xfrm>
        </p:spPr>
        <p:txBody>
          <a:bodyPr>
            <a:normAutofit fontScale="85000" lnSpcReduction="10000"/>
          </a:bodyPr>
          <a:lstStyle/>
          <a:p>
            <a:pPr marL="68580" indent="0">
              <a:buNone/>
            </a:pPr>
            <a:r>
              <a:rPr lang="en-US" b="1" dirty="0"/>
              <a:t>What are they doing to conserve the rainforest? </a:t>
            </a:r>
            <a:r>
              <a:rPr lang="en-US" b="1" dirty="0">
                <a:sym typeface="Wingdings"/>
              </a:rPr>
              <a:t></a:t>
            </a:r>
            <a:endParaRPr lang="en-US" dirty="0"/>
          </a:p>
          <a:p>
            <a:pPr lvl="0"/>
            <a:r>
              <a:rPr lang="en-US" dirty="0"/>
              <a:t>TRIDOM is a special group/charity who theirs aims is to reduce current threats and combine conservation and development, while maintaining the ecosystems of the protected areas.</a:t>
            </a:r>
          </a:p>
          <a:p>
            <a:pPr lvl="0"/>
            <a:r>
              <a:rPr lang="en-US" dirty="0"/>
              <a:t>There is a conservation work, which is designed to meet the development needs of the local communities by involving them in the management of natural resources.</a:t>
            </a:r>
          </a:p>
          <a:p>
            <a:pPr lvl="0"/>
            <a:r>
              <a:rPr lang="en-US" dirty="0"/>
              <a:t>Another objective is to improve the poverty situation by running revenue-generating eco-development activities, including eco-tourism, small-scale commercial fishponds and agro-forestry.</a:t>
            </a:r>
          </a:p>
          <a:p>
            <a:pPr lvl="0"/>
            <a:r>
              <a:rPr lang="en-US" dirty="0"/>
              <a:t>Money from charity or events will be used for project to create a sustainable financing mechanism to cover the core conservation costs of law enforcement and protected area management.</a:t>
            </a:r>
          </a:p>
          <a:p>
            <a:endParaRPr lang="en-US" dirty="0"/>
          </a:p>
        </p:txBody>
      </p:sp>
    </p:spTree>
    <p:extLst>
      <p:ext uri="{BB962C8B-B14F-4D97-AF65-F5344CB8AC3E}">
        <p14:creationId xmlns:p14="http://schemas.microsoft.com/office/powerpoint/2010/main" val="31187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89000"/>
            <a:ext cx="6777317" cy="5619750"/>
          </a:xfrm>
        </p:spPr>
        <p:txBody>
          <a:bodyPr>
            <a:normAutofit fontScale="85000" lnSpcReduction="10000"/>
          </a:bodyPr>
          <a:lstStyle/>
          <a:p>
            <a:pPr lvl="0"/>
            <a:r>
              <a:rPr lang="en-US" dirty="0"/>
              <a:t>The World Wildlife Federation have 3 main goal to conserve the rainforest of Congo and various strategies: </a:t>
            </a:r>
          </a:p>
          <a:p>
            <a:pPr lvl="1"/>
            <a:r>
              <a:rPr lang="en-US" dirty="0"/>
              <a:t>WWF want 15 millions hectares of the rainforest by 2020 so they can protect it and manage themselves </a:t>
            </a:r>
          </a:p>
          <a:p>
            <a:pPr lvl="1"/>
            <a:r>
              <a:rPr lang="en-US" dirty="0"/>
              <a:t>WWF hoped that the rate of net deforestation and associated CO2 emissions can be reduced to zero, and also, bush meat trade and poaching can be reduced to sustainable levels.</a:t>
            </a:r>
          </a:p>
          <a:p>
            <a:pPr lvl="1"/>
            <a:r>
              <a:rPr lang="en-US" dirty="0"/>
              <a:t>WWF want to gain the half of logging concessions in the Congo, to minimize the activities of major oil and gas, mining, hydropower, agro-industries and associated infrastructures projects and other indirect impact on the biodiversity and livelihoods of the rainforest native. </a:t>
            </a:r>
          </a:p>
          <a:p>
            <a:pPr lvl="2"/>
            <a:r>
              <a:rPr lang="en-US" dirty="0"/>
              <a:t>For this entire goal, the strategies of the rainforest are to secure sustainable financing, strengthen governance by empowering local people as legal owner of their natural resources and forest.</a:t>
            </a:r>
          </a:p>
          <a:p>
            <a:endParaRPr lang="en-US" dirty="0"/>
          </a:p>
        </p:txBody>
      </p:sp>
    </p:spTree>
    <p:extLst>
      <p:ext uri="{BB962C8B-B14F-4D97-AF65-F5344CB8AC3E}">
        <p14:creationId xmlns:p14="http://schemas.microsoft.com/office/powerpoint/2010/main" val="312925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070629"/>
          </a:xfrm>
        </p:spPr>
        <p:txBody>
          <a:bodyPr>
            <a:normAutofit lnSpcReduction="10000"/>
          </a:bodyPr>
          <a:lstStyle/>
          <a:p>
            <a:pPr lvl="0"/>
            <a:r>
              <a:rPr lang="en-US" dirty="0"/>
              <a:t>Conservation International (CI) supported Tayna Center for Conservation Biology (TCCB), and UGADEC leaders are bolstering the management of protected areas, educating their children at the university, improving agricultural techniques and financing small enterprises.</a:t>
            </a:r>
          </a:p>
          <a:p>
            <a:pPr lvl="0"/>
            <a:r>
              <a:rPr lang="en-US" dirty="0"/>
              <a:t>CI main intention is to protect unique biodiversity in strict nature reserves, and to plan development in the rest of their territories to manage growth in relation to the exploding population of the mountains to the east.</a:t>
            </a:r>
          </a:p>
          <a:p>
            <a:endParaRPr lang="en-US" dirty="0"/>
          </a:p>
        </p:txBody>
      </p:sp>
    </p:spTree>
    <p:extLst>
      <p:ext uri="{BB962C8B-B14F-4D97-AF65-F5344CB8AC3E}">
        <p14:creationId xmlns:p14="http://schemas.microsoft.com/office/powerpoint/2010/main" val="386750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76376" y="1143000"/>
            <a:ext cx="6222682" cy="4930457"/>
          </a:xfrm>
          <a:prstGeom prst="rect">
            <a:avLst/>
          </a:prstGeom>
          <a:noFill/>
          <a:ln>
            <a:noFill/>
          </a:ln>
        </p:spPr>
      </p:pic>
    </p:spTree>
    <p:extLst>
      <p:ext uri="{BB962C8B-B14F-4D97-AF65-F5344CB8AC3E}">
        <p14:creationId xmlns:p14="http://schemas.microsoft.com/office/powerpoint/2010/main" val="372958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decrease in forest cover per year between 2000 and 2005.</a:t>
            </a:r>
            <a:endParaRPr lang="en-US" dirty="0"/>
          </a:p>
        </p:txBody>
      </p:sp>
      <p:pic>
        <p:nvPicPr>
          <p:cNvPr id="6" name="Picture 5"/>
          <p:cNvPicPr>
            <a:picLocks noChangeAspect="1"/>
          </p:cNvPicPr>
          <p:nvPr/>
        </p:nvPicPr>
        <p:blipFill>
          <a:blip r:embed="rId2"/>
          <a:stretch>
            <a:fillRect/>
          </a:stretch>
        </p:blipFill>
        <p:spPr>
          <a:xfrm>
            <a:off x="2490599" y="2311783"/>
            <a:ext cx="4445000" cy="4089400"/>
          </a:xfrm>
          <a:prstGeom prst="rect">
            <a:avLst/>
          </a:prstGeom>
        </p:spPr>
      </p:pic>
    </p:spTree>
    <p:extLst>
      <p:ext uri="{BB962C8B-B14F-4D97-AF65-F5344CB8AC3E}">
        <p14:creationId xmlns:p14="http://schemas.microsoft.com/office/powerpoint/2010/main" val="40132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46715"/>
            <a:ext cx="7024744" cy="1323949"/>
          </a:xfrm>
        </p:spPr>
        <p:txBody>
          <a:bodyPr/>
          <a:lstStyle/>
          <a:p>
            <a:pPr algn="ctr"/>
            <a:r>
              <a:rPr lang="en-US" dirty="0" smtClean="0"/>
              <a:t>Change in deforestation in Congo</a:t>
            </a:r>
            <a:endParaRPr lang="en-US" dirty="0"/>
          </a:p>
        </p:txBody>
      </p:sp>
      <p:pic>
        <p:nvPicPr>
          <p:cNvPr id="4" name="Content Placeholder 3"/>
          <p:cNvPicPr>
            <a:picLocks noGrp="1" noChangeAspect="1"/>
          </p:cNvPicPr>
          <p:nvPr>
            <p:ph idx="1"/>
          </p:nvPr>
        </p:nvPicPr>
        <p:blipFill>
          <a:blip r:embed="rId2"/>
          <a:srcRect t="18939" b="18939"/>
          <a:stretch>
            <a:fillRect/>
          </a:stretch>
        </p:blipFill>
        <p:spPr/>
      </p:pic>
    </p:spTree>
    <p:extLst>
      <p:ext uri="{BB962C8B-B14F-4D97-AF65-F5344CB8AC3E}">
        <p14:creationId xmlns:p14="http://schemas.microsoft.com/office/powerpoint/2010/main" val="262029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04 at 2.53.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3" y="629400"/>
            <a:ext cx="5803900" cy="5765800"/>
          </a:xfrm>
          <a:prstGeom prst="rect">
            <a:avLst/>
          </a:prstGeom>
        </p:spPr>
      </p:pic>
    </p:spTree>
    <p:extLst>
      <p:ext uri="{BB962C8B-B14F-4D97-AF65-F5344CB8AC3E}">
        <p14:creationId xmlns:p14="http://schemas.microsoft.com/office/powerpoint/2010/main" val="197710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916" y="1027664"/>
            <a:ext cx="7462570" cy="1143000"/>
          </a:xfrm>
        </p:spPr>
        <p:txBody>
          <a:bodyPr>
            <a:normAutofit fontScale="90000"/>
          </a:bodyPr>
          <a:lstStyle/>
          <a:p>
            <a:pPr algn="ctr"/>
            <a:r>
              <a:rPr lang="en-US" dirty="0" smtClean="0"/>
              <a:t>Human importance of the rainforest</a:t>
            </a:r>
            <a:endParaRPr lang="en-US" dirty="0"/>
          </a:p>
        </p:txBody>
      </p:sp>
      <p:sp>
        <p:nvSpPr>
          <p:cNvPr id="3" name="Content Placeholder 2"/>
          <p:cNvSpPr>
            <a:spLocks noGrp="1"/>
          </p:cNvSpPr>
          <p:nvPr>
            <p:ph idx="1"/>
          </p:nvPr>
        </p:nvSpPr>
        <p:spPr/>
        <p:txBody>
          <a:bodyPr>
            <a:normAutofit/>
          </a:bodyPr>
          <a:lstStyle/>
          <a:p>
            <a:r>
              <a:rPr lang="en-US" dirty="0" smtClean="0"/>
              <a:t>Rich and diverse ecosystem provides food, shelter, fresh water and medicine for more than 75 million people</a:t>
            </a:r>
          </a:p>
          <a:p>
            <a:r>
              <a:rPr lang="en-US" dirty="0" smtClean="0"/>
              <a:t>People also rely on the forest for subsidence, raw materials and agricultural practices</a:t>
            </a:r>
          </a:p>
          <a:p>
            <a:endParaRPr lang="en-US" dirty="0" smtClean="0"/>
          </a:p>
          <a:p>
            <a:endParaRPr lang="en-US" dirty="0"/>
          </a:p>
        </p:txBody>
      </p:sp>
    </p:spTree>
    <p:extLst>
      <p:ext uri="{BB962C8B-B14F-4D97-AF65-F5344CB8AC3E}">
        <p14:creationId xmlns:p14="http://schemas.microsoft.com/office/powerpoint/2010/main" val="383088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Environmental importance of the rainforest</a:t>
            </a:r>
            <a:endParaRPr lang="en-US" dirty="0"/>
          </a:p>
        </p:txBody>
      </p:sp>
      <p:sp>
        <p:nvSpPr>
          <p:cNvPr id="3" name="Content Placeholder 2"/>
          <p:cNvSpPr>
            <a:spLocks noGrp="1"/>
          </p:cNvSpPr>
          <p:nvPr>
            <p:ph idx="1"/>
          </p:nvPr>
        </p:nvSpPr>
        <p:spPr/>
        <p:txBody>
          <a:bodyPr>
            <a:normAutofit fontScale="92500"/>
          </a:bodyPr>
          <a:lstStyle/>
          <a:p>
            <a:r>
              <a:rPr lang="en-US" dirty="0"/>
              <a:t>Home to many endangered species (forest elephants, bonobos, gorillas, buffalos etc.)</a:t>
            </a:r>
          </a:p>
          <a:p>
            <a:r>
              <a:rPr lang="en-US" dirty="0"/>
              <a:t>Supports a huge range of wildlife in its rivers, swamps and savannahs</a:t>
            </a:r>
          </a:p>
          <a:p>
            <a:r>
              <a:rPr lang="en-US" dirty="0">
                <a:solidFill>
                  <a:schemeClr val="tx1">
                    <a:lumMod val="75000"/>
                    <a:lumOff val="25000"/>
                  </a:schemeClr>
                </a:solidFill>
              </a:rPr>
              <a:t>C</a:t>
            </a:r>
            <a:r>
              <a:rPr lang="en-US" dirty="0" smtClean="0">
                <a:solidFill>
                  <a:schemeClr val="tx1">
                    <a:lumMod val="75000"/>
                    <a:lumOff val="25000"/>
                  </a:schemeClr>
                </a:solidFill>
              </a:rPr>
              <a:t>ontains </a:t>
            </a:r>
            <a:r>
              <a:rPr lang="en-US" dirty="0">
                <a:solidFill>
                  <a:schemeClr val="tx1">
                    <a:lumMod val="75000"/>
                    <a:lumOff val="25000"/>
                  </a:schemeClr>
                </a:solidFill>
              </a:rPr>
              <a:t>25% of the total carbon stored in tropical rainforests </a:t>
            </a:r>
            <a:r>
              <a:rPr lang="en-US" dirty="0" smtClean="0">
                <a:solidFill>
                  <a:schemeClr val="tx1">
                    <a:lumMod val="75000"/>
                    <a:lumOff val="25000"/>
                  </a:schemeClr>
                </a:solidFill>
              </a:rPr>
              <a:t>worldwide </a:t>
            </a:r>
          </a:p>
          <a:p>
            <a:pPr marL="68580" indent="0">
              <a:buNone/>
            </a:pPr>
            <a:r>
              <a:rPr lang="en-US" dirty="0" smtClean="0">
                <a:solidFill>
                  <a:schemeClr val="tx1"/>
                </a:solidFill>
              </a:rPr>
              <a:t>   </a:t>
            </a:r>
            <a:r>
              <a:rPr lang="en-US" dirty="0" smtClean="0"/>
              <a:t>(</a:t>
            </a:r>
            <a:r>
              <a:rPr lang="en-US" dirty="0"/>
              <a:t>4</a:t>
            </a:r>
            <a:r>
              <a:rPr lang="en-US" baseline="30000" dirty="0"/>
              <a:t>th</a:t>
            </a:r>
            <a:r>
              <a:rPr lang="en-US" dirty="0"/>
              <a:t> largest carbon reservoir in the world)</a:t>
            </a:r>
          </a:p>
          <a:p>
            <a:r>
              <a:rPr lang="en-US" dirty="0"/>
              <a:t>Regulates global climate and helps halting climate change</a:t>
            </a:r>
          </a:p>
          <a:p>
            <a:endParaRPr lang="en-US" dirty="0"/>
          </a:p>
        </p:txBody>
      </p:sp>
    </p:spTree>
    <p:extLst>
      <p:ext uri="{BB962C8B-B14F-4D97-AF65-F5344CB8AC3E}">
        <p14:creationId xmlns:p14="http://schemas.microsoft.com/office/powerpoint/2010/main" val="184244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Economic importance of the rainforest</a:t>
            </a:r>
            <a:endParaRPr lang="en-US" dirty="0"/>
          </a:p>
        </p:txBody>
      </p:sp>
      <p:sp>
        <p:nvSpPr>
          <p:cNvPr id="3" name="Content Placeholder 2"/>
          <p:cNvSpPr>
            <a:spLocks noGrp="1"/>
          </p:cNvSpPr>
          <p:nvPr>
            <p:ph idx="1"/>
          </p:nvPr>
        </p:nvSpPr>
        <p:spPr/>
        <p:txBody>
          <a:bodyPr/>
          <a:lstStyle/>
          <a:p>
            <a:r>
              <a:rPr lang="en-US" dirty="0" smtClean="0"/>
              <a:t>Forms </a:t>
            </a:r>
            <a:r>
              <a:rPr lang="en-US" dirty="0"/>
              <a:t>a system of navigable </a:t>
            </a:r>
            <a:r>
              <a:rPr lang="en-US" dirty="0" smtClean="0"/>
              <a:t>waterways (where most of Africa’s copper, sugar, coffee, palm-oil and cotton is transported)</a:t>
            </a:r>
          </a:p>
          <a:p>
            <a:r>
              <a:rPr lang="en-US" dirty="0" smtClean="0"/>
              <a:t>Congo River is Africa’s </a:t>
            </a:r>
            <a:r>
              <a:rPr lang="en-US" dirty="0"/>
              <a:t>largest potential source of hydroelectric </a:t>
            </a:r>
            <a:r>
              <a:rPr lang="en-US" dirty="0" smtClean="0"/>
              <a:t>power</a:t>
            </a:r>
          </a:p>
          <a:p>
            <a:endParaRPr lang="en-US" dirty="0"/>
          </a:p>
        </p:txBody>
      </p:sp>
    </p:spTree>
    <p:extLst>
      <p:ext uri="{BB962C8B-B14F-4D97-AF65-F5344CB8AC3E}">
        <p14:creationId xmlns:p14="http://schemas.microsoft.com/office/powerpoint/2010/main" val="28572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97414"/>
            <a:ext cx="7024744" cy="1143000"/>
          </a:xfrm>
        </p:spPr>
        <p:txBody>
          <a:bodyPr/>
          <a:lstStyle/>
          <a:p>
            <a:pPr algn="ctr"/>
            <a:r>
              <a:rPr lang="en-US" dirty="0" smtClean="0"/>
              <a:t>Damage</a:t>
            </a:r>
            <a:endParaRPr lang="en-US" dirty="0"/>
          </a:p>
        </p:txBody>
      </p:sp>
      <p:sp>
        <p:nvSpPr>
          <p:cNvPr id="3" name="Content Placeholder 2"/>
          <p:cNvSpPr>
            <a:spLocks noGrp="1"/>
          </p:cNvSpPr>
          <p:nvPr>
            <p:ph idx="1"/>
          </p:nvPr>
        </p:nvSpPr>
        <p:spPr>
          <a:xfrm>
            <a:off x="1043492" y="1666876"/>
            <a:ext cx="6777317" cy="4714874"/>
          </a:xfrm>
        </p:spPr>
        <p:txBody>
          <a:bodyPr>
            <a:normAutofit fontScale="85000" lnSpcReduction="20000"/>
          </a:bodyPr>
          <a:lstStyle/>
          <a:p>
            <a:pPr lvl="0"/>
            <a:r>
              <a:rPr lang="fr-FR" b="1" dirty="0" err="1"/>
              <a:t>Logging</a:t>
            </a:r>
            <a:endParaRPr lang="en-US" dirty="0"/>
          </a:p>
          <a:p>
            <a:pPr lvl="0"/>
            <a:r>
              <a:rPr lang="fr-FR" dirty="0" err="1"/>
              <a:t>Encouraged</a:t>
            </a:r>
            <a:r>
              <a:rPr lang="fr-FR" dirty="0"/>
              <a:t> by the return of </a:t>
            </a:r>
            <a:r>
              <a:rPr lang="fr-FR" dirty="0" err="1"/>
              <a:t>peace</a:t>
            </a:r>
            <a:r>
              <a:rPr lang="fr-FR" dirty="0"/>
              <a:t> </a:t>
            </a:r>
            <a:r>
              <a:rPr lang="fr-FR" dirty="0" err="1"/>
              <a:t>after</a:t>
            </a:r>
            <a:r>
              <a:rPr lang="fr-FR" dirty="0"/>
              <a:t> </a:t>
            </a:r>
            <a:r>
              <a:rPr lang="fr-FR" dirty="0" err="1"/>
              <a:t>war</a:t>
            </a:r>
            <a:r>
              <a:rPr lang="fr-FR" dirty="0"/>
              <a:t> </a:t>
            </a:r>
            <a:endParaRPr lang="en-US" dirty="0"/>
          </a:p>
          <a:p>
            <a:pPr lvl="0"/>
            <a:r>
              <a:rPr lang="fr-FR" dirty="0" err="1"/>
              <a:t>Today</a:t>
            </a:r>
            <a:r>
              <a:rPr lang="fr-FR" dirty="0"/>
              <a:t>, 50 million hectares of </a:t>
            </a:r>
            <a:r>
              <a:rPr lang="fr-FR" dirty="0" err="1"/>
              <a:t>rainforests</a:t>
            </a:r>
            <a:r>
              <a:rPr lang="fr-FR" dirty="0"/>
              <a:t> in Central </a:t>
            </a:r>
            <a:r>
              <a:rPr lang="fr-FR" dirty="0" err="1"/>
              <a:t>Africa</a:t>
            </a:r>
            <a:r>
              <a:rPr lang="fr-FR" dirty="0"/>
              <a:t> are </a:t>
            </a:r>
            <a:r>
              <a:rPr lang="fr-FR" dirty="0" err="1"/>
              <a:t>controlled</a:t>
            </a:r>
            <a:r>
              <a:rPr lang="fr-FR" dirty="0"/>
              <a:t> by </a:t>
            </a:r>
            <a:r>
              <a:rPr lang="fr-FR" dirty="0" err="1"/>
              <a:t>logging</a:t>
            </a:r>
            <a:r>
              <a:rPr lang="fr-FR" dirty="0"/>
              <a:t> </a:t>
            </a:r>
            <a:r>
              <a:rPr lang="fr-FR" dirty="0" err="1"/>
              <a:t>companies</a:t>
            </a:r>
            <a:r>
              <a:rPr lang="fr-FR" dirty="0"/>
              <a:t>= </a:t>
            </a:r>
            <a:r>
              <a:rPr lang="fr-FR" dirty="0" err="1"/>
              <a:t>need</a:t>
            </a:r>
            <a:r>
              <a:rPr lang="fr-FR" dirty="0"/>
              <a:t> of </a:t>
            </a:r>
            <a:r>
              <a:rPr lang="fr-FR" dirty="0" err="1"/>
              <a:t>logging</a:t>
            </a:r>
            <a:r>
              <a:rPr lang="fr-FR" dirty="0"/>
              <a:t> road </a:t>
            </a:r>
            <a:r>
              <a:rPr lang="fr-FR" dirty="0" err="1"/>
              <a:t>that</a:t>
            </a:r>
            <a:r>
              <a:rPr lang="fr-FR" dirty="0"/>
              <a:t> </a:t>
            </a:r>
            <a:r>
              <a:rPr lang="fr-FR" dirty="0" err="1"/>
              <a:t>slowly</a:t>
            </a:r>
            <a:r>
              <a:rPr lang="fr-FR" dirty="0"/>
              <a:t> lead to 40% </a:t>
            </a:r>
            <a:r>
              <a:rPr lang="fr-FR" dirty="0" err="1"/>
              <a:t>loss</a:t>
            </a:r>
            <a:r>
              <a:rPr lang="fr-FR" dirty="0"/>
              <a:t> of </a:t>
            </a:r>
            <a:r>
              <a:rPr lang="fr-FR" dirty="0" err="1"/>
              <a:t>forest</a:t>
            </a:r>
            <a:endParaRPr lang="en-US" dirty="0"/>
          </a:p>
          <a:p>
            <a:pPr lvl="0"/>
            <a:r>
              <a:rPr lang="fr-FR" dirty="0" err="1"/>
              <a:t>Many</a:t>
            </a:r>
            <a:r>
              <a:rPr lang="fr-FR" dirty="0"/>
              <a:t> </a:t>
            </a:r>
            <a:r>
              <a:rPr lang="fr-FR" dirty="0" err="1"/>
              <a:t>poor</a:t>
            </a:r>
            <a:r>
              <a:rPr lang="fr-FR" dirty="0"/>
              <a:t> </a:t>
            </a:r>
            <a:r>
              <a:rPr lang="fr-FR" dirty="0" err="1"/>
              <a:t>farmers</a:t>
            </a:r>
            <a:r>
              <a:rPr lang="fr-FR" dirty="0"/>
              <a:t> </a:t>
            </a:r>
            <a:r>
              <a:rPr lang="fr-FR" dirty="0" err="1"/>
              <a:t>rely</a:t>
            </a:r>
            <a:r>
              <a:rPr lang="fr-FR" dirty="0"/>
              <a:t> on </a:t>
            </a:r>
            <a:r>
              <a:rPr lang="fr-FR" dirty="0" err="1"/>
              <a:t>this</a:t>
            </a:r>
            <a:r>
              <a:rPr lang="fr-FR" dirty="0"/>
              <a:t> commerce for </a:t>
            </a:r>
            <a:r>
              <a:rPr lang="fr-FR" dirty="0" err="1"/>
              <a:t>food</a:t>
            </a:r>
            <a:r>
              <a:rPr lang="fr-FR" dirty="0"/>
              <a:t> and commerce (</a:t>
            </a:r>
            <a:r>
              <a:rPr lang="fr-FR" dirty="0" err="1"/>
              <a:t>overall</a:t>
            </a:r>
            <a:r>
              <a:rPr lang="fr-FR" dirty="0"/>
              <a:t>, 75 million people </a:t>
            </a:r>
            <a:r>
              <a:rPr lang="fr-FR" dirty="0" err="1"/>
              <a:t>rely</a:t>
            </a:r>
            <a:r>
              <a:rPr lang="fr-FR" dirty="0"/>
              <a:t> on </a:t>
            </a:r>
            <a:r>
              <a:rPr lang="fr-FR" dirty="0" err="1"/>
              <a:t>forest</a:t>
            </a:r>
            <a:r>
              <a:rPr lang="fr-FR" dirty="0"/>
              <a:t>)</a:t>
            </a:r>
            <a:endParaRPr lang="en-US" dirty="0"/>
          </a:p>
          <a:p>
            <a:pPr lvl="0"/>
            <a:r>
              <a:rPr lang="fr-FR" dirty="0" err="1"/>
              <a:t>G</a:t>
            </a:r>
            <a:r>
              <a:rPr lang="fr-FR" dirty="0" err="1" smtClean="0"/>
              <a:t>enerates</a:t>
            </a:r>
            <a:r>
              <a:rPr lang="fr-FR" dirty="0" smtClean="0"/>
              <a:t> </a:t>
            </a:r>
            <a:r>
              <a:rPr lang="fr-FR" dirty="0" err="1"/>
              <a:t>hundreds</a:t>
            </a:r>
            <a:r>
              <a:rPr lang="fr-FR" dirty="0"/>
              <a:t> of millions of US dollars </a:t>
            </a:r>
            <a:r>
              <a:rPr lang="fr-FR" dirty="0" err="1"/>
              <a:t>because</a:t>
            </a:r>
            <a:r>
              <a:rPr lang="fr-FR" dirty="0"/>
              <a:t> of the </a:t>
            </a:r>
            <a:r>
              <a:rPr lang="fr-FR" dirty="0" err="1"/>
              <a:t>high</a:t>
            </a:r>
            <a:r>
              <a:rPr lang="fr-FR" dirty="0"/>
              <a:t> </a:t>
            </a:r>
            <a:r>
              <a:rPr lang="fr-FR" dirty="0" err="1"/>
              <a:t>timber</a:t>
            </a:r>
            <a:r>
              <a:rPr lang="fr-FR" dirty="0"/>
              <a:t> </a:t>
            </a:r>
            <a:r>
              <a:rPr lang="fr-FR" dirty="0" err="1"/>
              <a:t>demand</a:t>
            </a:r>
            <a:r>
              <a:rPr lang="fr-FR" dirty="0"/>
              <a:t> </a:t>
            </a:r>
            <a:r>
              <a:rPr lang="fr-FR" dirty="0" err="1"/>
              <a:t>from</a:t>
            </a:r>
            <a:r>
              <a:rPr lang="fr-FR" dirty="0"/>
              <a:t> EU= </a:t>
            </a:r>
            <a:r>
              <a:rPr lang="fr-FR" dirty="0" err="1"/>
              <a:t>huge</a:t>
            </a:r>
            <a:r>
              <a:rPr lang="fr-FR" dirty="0"/>
              <a:t> </a:t>
            </a:r>
            <a:r>
              <a:rPr lang="fr-FR" dirty="0" err="1"/>
              <a:t>economic</a:t>
            </a:r>
            <a:r>
              <a:rPr lang="fr-FR" dirty="0"/>
              <a:t> importance </a:t>
            </a:r>
            <a:endParaRPr lang="en-US" dirty="0"/>
          </a:p>
          <a:p>
            <a:pPr lvl="0"/>
            <a:r>
              <a:rPr lang="fr-FR" dirty="0" err="1"/>
              <a:t>B</a:t>
            </a:r>
            <a:r>
              <a:rPr lang="fr-FR" dirty="0" err="1" smtClean="0"/>
              <a:t>ureaucrats</a:t>
            </a:r>
            <a:r>
              <a:rPr lang="fr-FR" dirty="0" smtClean="0"/>
              <a:t> </a:t>
            </a:r>
            <a:r>
              <a:rPr lang="fr-FR" dirty="0" err="1"/>
              <a:t>looking</a:t>
            </a:r>
            <a:r>
              <a:rPr lang="fr-FR" dirty="0"/>
              <a:t> for extra </a:t>
            </a:r>
            <a:r>
              <a:rPr lang="fr-FR" dirty="0" err="1"/>
              <a:t>income</a:t>
            </a:r>
            <a:r>
              <a:rPr lang="fr-FR" dirty="0"/>
              <a:t>= </a:t>
            </a:r>
            <a:r>
              <a:rPr lang="fr-FR" dirty="0" err="1"/>
              <a:t>cut</a:t>
            </a:r>
            <a:r>
              <a:rPr lang="fr-FR" dirty="0"/>
              <a:t> down </a:t>
            </a:r>
            <a:r>
              <a:rPr lang="fr-FR" dirty="0" err="1"/>
              <a:t>trees</a:t>
            </a:r>
            <a:r>
              <a:rPr lang="fr-FR" dirty="0"/>
              <a:t> in </a:t>
            </a:r>
            <a:r>
              <a:rPr lang="fr-FR" dirty="0" err="1"/>
              <a:t>restricted</a:t>
            </a:r>
            <a:r>
              <a:rPr lang="fr-FR" dirty="0"/>
              <a:t> areas= </a:t>
            </a:r>
            <a:r>
              <a:rPr lang="fr-FR" dirty="0" err="1"/>
              <a:t>illegal</a:t>
            </a:r>
            <a:r>
              <a:rPr lang="fr-FR" dirty="0"/>
              <a:t> </a:t>
            </a:r>
            <a:r>
              <a:rPr lang="fr-FR" dirty="0" err="1"/>
              <a:t>logging</a:t>
            </a:r>
            <a:endParaRPr lang="en-US" dirty="0"/>
          </a:p>
          <a:p>
            <a:pPr lvl="0"/>
            <a:r>
              <a:rPr lang="fr-FR" dirty="0" err="1"/>
              <a:t>H</a:t>
            </a:r>
            <a:r>
              <a:rPr lang="fr-FR" dirty="0" err="1" smtClean="0"/>
              <a:t>eli</a:t>
            </a:r>
            <a:r>
              <a:rPr lang="fr-FR" dirty="0" smtClean="0"/>
              <a:t> </a:t>
            </a:r>
            <a:r>
              <a:rPr lang="fr-FR" dirty="0" err="1"/>
              <a:t>logging</a:t>
            </a:r>
            <a:r>
              <a:rPr lang="fr-FR" dirty="0"/>
              <a:t> has </a:t>
            </a:r>
            <a:r>
              <a:rPr lang="fr-FR" dirty="0" err="1"/>
              <a:t>become</a:t>
            </a:r>
            <a:r>
              <a:rPr lang="fr-FR" dirty="0"/>
              <a:t> </a:t>
            </a:r>
            <a:r>
              <a:rPr lang="fr-FR" dirty="0" err="1"/>
              <a:t>quite</a:t>
            </a:r>
            <a:r>
              <a:rPr lang="fr-FR" dirty="0"/>
              <a:t> </a:t>
            </a:r>
            <a:r>
              <a:rPr lang="fr-FR" dirty="0" err="1"/>
              <a:t>common</a:t>
            </a:r>
            <a:endParaRPr lang="en-US" dirty="0"/>
          </a:p>
          <a:p>
            <a:pPr lvl="0"/>
            <a:r>
              <a:rPr lang="fr-FR" dirty="0" err="1"/>
              <a:t>Roads</a:t>
            </a:r>
            <a:r>
              <a:rPr lang="fr-FR" dirty="0"/>
              <a:t> </a:t>
            </a:r>
            <a:r>
              <a:rPr lang="fr-FR" dirty="0" err="1"/>
              <a:t>make</a:t>
            </a:r>
            <a:r>
              <a:rPr lang="fr-FR" dirty="0"/>
              <a:t> the </a:t>
            </a:r>
            <a:r>
              <a:rPr lang="fr-FR" dirty="0" err="1"/>
              <a:t>forests</a:t>
            </a:r>
            <a:r>
              <a:rPr lang="fr-FR" dirty="0"/>
              <a:t> </a:t>
            </a:r>
            <a:r>
              <a:rPr lang="fr-FR" dirty="0" err="1"/>
              <a:t>vulnerable</a:t>
            </a:r>
            <a:r>
              <a:rPr lang="fr-FR" dirty="0"/>
              <a:t> to clearance for agriculture</a:t>
            </a:r>
            <a:endParaRPr lang="en-US" dirty="0"/>
          </a:p>
          <a:p>
            <a:endParaRPr lang="en-US" dirty="0"/>
          </a:p>
        </p:txBody>
      </p:sp>
    </p:spTree>
    <p:extLst>
      <p:ext uri="{BB962C8B-B14F-4D97-AF65-F5344CB8AC3E}">
        <p14:creationId xmlns:p14="http://schemas.microsoft.com/office/powerpoint/2010/main" val="276343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Deforestation in Tesso Nilo, Sumat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940" y="2255837"/>
            <a:ext cx="3912870" cy="2346325"/>
          </a:xfrm>
          <a:prstGeom prst="rect">
            <a:avLst/>
          </a:prstGeom>
          <a:noFill/>
          <a:ln>
            <a:noFill/>
          </a:ln>
        </p:spPr>
      </p:pic>
      <p:pic>
        <p:nvPicPr>
          <p:cNvPr id="5" name="Image 5" descr="http://photos.mongabay.com/j/puntung.helicoptor.360.jpg"/>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571625"/>
            <a:ext cx="2607310" cy="3086735"/>
          </a:xfrm>
          <a:prstGeom prst="rect">
            <a:avLst/>
          </a:prstGeom>
          <a:noFill/>
          <a:ln>
            <a:noFill/>
          </a:ln>
        </p:spPr>
      </p:pic>
    </p:spTree>
    <p:extLst>
      <p:ext uri="{BB962C8B-B14F-4D97-AF65-F5344CB8AC3E}">
        <p14:creationId xmlns:p14="http://schemas.microsoft.com/office/powerpoint/2010/main" val="3232327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66</TotalTime>
  <Words>955</Words>
  <Application>Microsoft Macintosh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Congo Rainforest Case Study</vt:lpstr>
      <vt:lpstr>% decrease in forest cover per year between 2000 and 2005.</vt:lpstr>
      <vt:lpstr>Change in deforestation in Congo</vt:lpstr>
      <vt:lpstr>PowerPoint Presentation</vt:lpstr>
      <vt:lpstr>Human importance of the rainforest</vt:lpstr>
      <vt:lpstr>Environmental importance of the rainforest</vt:lpstr>
      <vt:lpstr>Economic importance of the rainforest</vt:lpstr>
      <vt:lpstr>Damage</vt:lpstr>
      <vt:lpstr>PowerPoint Presentation</vt:lpstr>
      <vt:lpstr>PowerPoint Presentation</vt:lpstr>
      <vt:lpstr>PowerPoint Presentation</vt:lpstr>
      <vt:lpstr>PowerPoint Presentation</vt:lpstr>
      <vt:lpstr>PowerPoint Presentation</vt:lpstr>
      <vt:lpstr>Conservation</vt:lpstr>
      <vt:lpstr>PowerPoint Presentation</vt:lpstr>
      <vt:lpstr>PowerPoint Presentation</vt:lpstr>
      <vt:lpstr>PowerPoint Presentation</vt:lpstr>
      <vt:lpstr>PowerPoint Presentation</vt:lpstr>
    </vt:vector>
  </TitlesOfParts>
  <Company>International School of Nice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Congo Rainforest Case Study</dc:title>
  <dc:creator>Jessica Barbaranelli</dc:creator>
  <cp:lastModifiedBy>Jessica Barbaranelli</cp:lastModifiedBy>
  <cp:revision>8</cp:revision>
  <dcterms:created xsi:type="dcterms:W3CDTF">2013-12-04T13:32:30Z</dcterms:created>
  <dcterms:modified xsi:type="dcterms:W3CDTF">2013-12-06T13:25:26Z</dcterms:modified>
</cp:coreProperties>
</file>