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5" r:id="rId4"/>
    <p:sldId id="269" r:id="rId5"/>
    <p:sldId id="270" r:id="rId6"/>
    <p:sldId id="268" r:id="rId7"/>
    <p:sldId id="271" r:id="rId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5" y="411"/>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a:extLst>
              <a:ext uri="{FF2B5EF4-FFF2-40B4-BE49-F238E27FC236}">
                <a16:creationId xmlns:a16="http://schemas.microsoft.com/office/drawing/2014/main" id="{E14765AD-D242-43A2-825E-4C49316B916C}"/>
              </a:ext>
            </a:extLst>
          </p:cNvPr>
          <p:cNvSpPr>
            <a:spLocks noGrp="1"/>
          </p:cNvSpPr>
          <p:nvPr>
            <p:ph type="dt" sz="half" idx="10"/>
          </p:nvPr>
        </p:nvSpPr>
        <p:spPr/>
        <p:txBody>
          <a:bodyPr/>
          <a:lstStyle>
            <a:lvl1pPr>
              <a:defRPr/>
            </a:lvl1pPr>
          </a:lstStyle>
          <a:p>
            <a:pPr>
              <a:defRPr/>
            </a:pPr>
            <a:fld id="{DC514526-EBA2-48FA-B2CD-B7D2397AC2B8}" type="datetimeFigureOut">
              <a:rPr lang="en-US"/>
              <a:pPr>
                <a:defRPr/>
              </a:pPr>
              <a:t>31-Oct-18</a:t>
            </a:fld>
            <a:endParaRPr lang="en-US"/>
          </a:p>
        </p:txBody>
      </p:sp>
      <p:sp>
        <p:nvSpPr>
          <p:cNvPr id="5" name="Footer Placeholder 2">
            <a:extLst>
              <a:ext uri="{FF2B5EF4-FFF2-40B4-BE49-F238E27FC236}">
                <a16:creationId xmlns:a16="http://schemas.microsoft.com/office/drawing/2014/main" id="{C98846F2-3C21-4D14-8EE0-19BABBF2C4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2C814AB3-59BC-4C3D-982A-1F54647CBD9A}"/>
              </a:ext>
            </a:extLst>
          </p:cNvPr>
          <p:cNvSpPr>
            <a:spLocks noGrp="1"/>
          </p:cNvSpPr>
          <p:nvPr>
            <p:ph type="sldNum" sz="quarter" idx="12"/>
          </p:nvPr>
        </p:nvSpPr>
        <p:spPr/>
        <p:txBody>
          <a:bodyPr/>
          <a:lstStyle>
            <a:lvl1pPr>
              <a:defRPr/>
            </a:lvl1pPr>
          </a:lstStyle>
          <a:p>
            <a:fld id="{992A5337-A2F4-4335-91CE-8F828CEAB084}" type="slidenum">
              <a:rPr lang="en-US" altLang="en-US"/>
              <a:pPr/>
              <a:t>‹#›</a:t>
            </a:fld>
            <a:endParaRPr lang="en-US" altLang="en-US"/>
          </a:p>
        </p:txBody>
      </p:sp>
    </p:spTree>
    <p:extLst>
      <p:ext uri="{BB962C8B-B14F-4D97-AF65-F5344CB8AC3E}">
        <p14:creationId xmlns:p14="http://schemas.microsoft.com/office/powerpoint/2010/main" val="1424721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CA4D3FF-3463-4662-8E4F-8BF63262A22C}"/>
              </a:ext>
            </a:extLst>
          </p:cNvPr>
          <p:cNvSpPr>
            <a:spLocks noGrp="1"/>
          </p:cNvSpPr>
          <p:nvPr>
            <p:ph type="dt" sz="half" idx="10"/>
          </p:nvPr>
        </p:nvSpPr>
        <p:spPr/>
        <p:txBody>
          <a:bodyPr/>
          <a:lstStyle>
            <a:lvl1pPr>
              <a:defRPr/>
            </a:lvl1pPr>
          </a:lstStyle>
          <a:p>
            <a:pPr>
              <a:defRPr/>
            </a:pPr>
            <a:fld id="{6AA57F73-5427-4134-97BE-55AF4EE15091}" type="datetimeFigureOut">
              <a:rPr lang="en-US"/>
              <a:pPr>
                <a:defRPr/>
              </a:pPr>
              <a:t>31-Oct-18</a:t>
            </a:fld>
            <a:endParaRPr lang="en-US"/>
          </a:p>
        </p:txBody>
      </p:sp>
      <p:sp>
        <p:nvSpPr>
          <p:cNvPr id="5" name="Footer Placeholder 2">
            <a:extLst>
              <a:ext uri="{FF2B5EF4-FFF2-40B4-BE49-F238E27FC236}">
                <a16:creationId xmlns:a16="http://schemas.microsoft.com/office/drawing/2014/main" id="{B62967DB-D3A4-4BB4-9C22-53E9CF1E79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B2278981-EBB7-4F42-A9E2-AFA433CE4A17}"/>
              </a:ext>
            </a:extLst>
          </p:cNvPr>
          <p:cNvSpPr>
            <a:spLocks noGrp="1"/>
          </p:cNvSpPr>
          <p:nvPr>
            <p:ph type="sldNum" sz="quarter" idx="12"/>
          </p:nvPr>
        </p:nvSpPr>
        <p:spPr/>
        <p:txBody>
          <a:bodyPr/>
          <a:lstStyle>
            <a:lvl1pPr>
              <a:defRPr/>
            </a:lvl1pPr>
          </a:lstStyle>
          <a:p>
            <a:fld id="{5CD54E2A-0248-407F-9D6E-0FB02047314E}" type="slidenum">
              <a:rPr lang="en-US" altLang="en-US"/>
              <a:pPr/>
              <a:t>‹#›</a:t>
            </a:fld>
            <a:endParaRPr lang="en-US" altLang="en-US"/>
          </a:p>
        </p:txBody>
      </p:sp>
    </p:spTree>
    <p:extLst>
      <p:ext uri="{BB962C8B-B14F-4D97-AF65-F5344CB8AC3E}">
        <p14:creationId xmlns:p14="http://schemas.microsoft.com/office/powerpoint/2010/main" val="5387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332F5280-6C59-411D-8307-5F51B3540CE5}"/>
              </a:ext>
            </a:extLst>
          </p:cNvPr>
          <p:cNvSpPr>
            <a:spLocks noGrp="1"/>
          </p:cNvSpPr>
          <p:nvPr>
            <p:ph type="dt" sz="half" idx="10"/>
          </p:nvPr>
        </p:nvSpPr>
        <p:spPr/>
        <p:txBody>
          <a:bodyPr/>
          <a:lstStyle>
            <a:lvl1pPr>
              <a:defRPr/>
            </a:lvl1pPr>
          </a:lstStyle>
          <a:p>
            <a:pPr>
              <a:defRPr/>
            </a:pPr>
            <a:fld id="{A9C9874A-5879-487E-90B9-8707D4F2AEAE}" type="datetimeFigureOut">
              <a:rPr lang="en-US"/>
              <a:pPr>
                <a:defRPr/>
              </a:pPr>
              <a:t>31-Oct-18</a:t>
            </a:fld>
            <a:endParaRPr lang="en-US"/>
          </a:p>
        </p:txBody>
      </p:sp>
      <p:sp>
        <p:nvSpPr>
          <p:cNvPr id="5" name="Footer Placeholder 2">
            <a:extLst>
              <a:ext uri="{FF2B5EF4-FFF2-40B4-BE49-F238E27FC236}">
                <a16:creationId xmlns:a16="http://schemas.microsoft.com/office/drawing/2014/main" id="{5AAF98B2-6747-4A92-B45F-9F189B4D05D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B7478C02-5FAE-43D6-BA78-FFD8169D815E}"/>
              </a:ext>
            </a:extLst>
          </p:cNvPr>
          <p:cNvSpPr>
            <a:spLocks noGrp="1"/>
          </p:cNvSpPr>
          <p:nvPr>
            <p:ph type="sldNum" sz="quarter" idx="12"/>
          </p:nvPr>
        </p:nvSpPr>
        <p:spPr/>
        <p:txBody>
          <a:bodyPr/>
          <a:lstStyle>
            <a:lvl1pPr>
              <a:defRPr/>
            </a:lvl1pPr>
          </a:lstStyle>
          <a:p>
            <a:fld id="{1439B146-5433-4F7F-932C-6F1C373C13F9}" type="slidenum">
              <a:rPr lang="en-US" altLang="en-US"/>
              <a:pPr/>
              <a:t>‹#›</a:t>
            </a:fld>
            <a:endParaRPr lang="en-US" altLang="en-US"/>
          </a:p>
        </p:txBody>
      </p:sp>
    </p:spTree>
    <p:extLst>
      <p:ext uri="{BB962C8B-B14F-4D97-AF65-F5344CB8AC3E}">
        <p14:creationId xmlns:p14="http://schemas.microsoft.com/office/powerpoint/2010/main" val="76355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831770E7-30BA-4BAF-B0D9-634B38F4DA06}"/>
              </a:ext>
            </a:extLst>
          </p:cNvPr>
          <p:cNvSpPr>
            <a:spLocks noGrp="1"/>
          </p:cNvSpPr>
          <p:nvPr>
            <p:ph type="dt" sz="half" idx="10"/>
          </p:nvPr>
        </p:nvSpPr>
        <p:spPr/>
        <p:txBody>
          <a:bodyPr/>
          <a:lstStyle>
            <a:lvl1pPr>
              <a:defRPr/>
            </a:lvl1pPr>
          </a:lstStyle>
          <a:p>
            <a:pPr>
              <a:defRPr/>
            </a:pPr>
            <a:fld id="{D171CC4B-797B-43E0-8419-AC3F90E2EB64}" type="datetimeFigureOut">
              <a:rPr lang="en-US"/>
              <a:pPr>
                <a:defRPr/>
              </a:pPr>
              <a:t>31-Oct-18</a:t>
            </a:fld>
            <a:endParaRPr lang="en-US"/>
          </a:p>
        </p:txBody>
      </p:sp>
      <p:sp>
        <p:nvSpPr>
          <p:cNvPr id="5" name="Footer Placeholder 2">
            <a:extLst>
              <a:ext uri="{FF2B5EF4-FFF2-40B4-BE49-F238E27FC236}">
                <a16:creationId xmlns:a16="http://schemas.microsoft.com/office/drawing/2014/main" id="{DC55847F-28A8-4036-B669-A67829E70EA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1EB06075-43E7-4014-9338-56894C505F28}"/>
              </a:ext>
            </a:extLst>
          </p:cNvPr>
          <p:cNvSpPr>
            <a:spLocks noGrp="1"/>
          </p:cNvSpPr>
          <p:nvPr>
            <p:ph type="sldNum" sz="quarter" idx="12"/>
          </p:nvPr>
        </p:nvSpPr>
        <p:spPr/>
        <p:txBody>
          <a:bodyPr/>
          <a:lstStyle>
            <a:lvl1pPr>
              <a:defRPr/>
            </a:lvl1pPr>
          </a:lstStyle>
          <a:p>
            <a:fld id="{6CE1BC51-6F71-4C86-95A1-98AC283E6CC0}" type="slidenum">
              <a:rPr lang="en-US" altLang="en-US"/>
              <a:pPr/>
              <a:t>‹#›</a:t>
            </a:fld>
            <a:endParaRPr lang="en-US" altLang="en-US"/>
          </a:p>
        </p:txBody>
      </p:sp>
    </p:spTree>
    <p:extLst>
      <p:ext uri="{BB962C8B-B14F-4D97-AF65-F5344CB8AC3E}">
        <p14:creationId xmlns:p14="http://schemas.microsoft.com/office/powerpoint/2010/main" val="26065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2133600" y="2507786"/>
            <a:ext cx="94488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B43C6168-344D-45B0-ADD8-868C19A70126}"/>
              </a:ext>
            </a:extLst>
          </p:cNvPr>
          <p:cNvSpPr>
            <a:spLocks noGrp="1"/>
          </p:cNvSpPr>
          <p:nvPr>
            <p:ph type="dt" sz="half" idx="10"/>
          </p:nvPr>
        </p:nvSpPr>
        <p:spPr/>
        <p:txBody>
          <a:bodyPr/>
          <a:lstStyle>
            <a:lvl1pPr>
              <a:defRPr/>
            </a:lvl1pPr>
          </a:lstStyle>
          <a:p>
            <a:pPr>
              <a:defRPr/>
            </a:pPr>
            <a:fld id="{82449228-CC65-43D0-853E-2B473281CFB6}" type="datetimeFigureOut">
              <a:rPr lang="en-US"/>
              <a:pPr>
                <a:defRPr/>
              </a:pPr>
              <a:t>31-Oct-18</a:t>
            </a:fld>
            <a:endParaRPr lang="en-US"/>
          </a:p>
        </p:txBody>
      </p:sp>
      <p:sp>
        <p:nvSpPr>
          <p:cNvPr id="5" name="Footer Placeholder 4">
            <a:extLst>
              <a:ext uri="{FF2B5EF4-FFF2-40B4-BE49-F238E27FC236}">
                <a16:creationId xmlns:a16="http://schemas.microsoft.com/office/drawing/2014/main" id="{64ABA016-FA2B-4E94-8C37-DE9AF79084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C85855C-B43E-4160-8A3D-090D6680F6D1}"/>
              </a:ext>
            </a:extLst>
          </p:cNvPr>
          <p:cNvSpPr>
            <a:spLocks noGrp="1"/>
          </p:cNvSpPr>
          <p:nvPr>
            <p:ph type="sldNum" sz="quarter" idx="12"/>
          </p:nvPr>
        </p:nvSpPr>
        <p:spPr/>
        <p:txBody>
          <a:bodyPr/>
          <a:lstStyle>
            <a:lvl1pPr>
              <a:defRPr/>
            </a:lvl1pPr>
          </a:lstStyle>
          <a:p>
            <a:fld id="{D51AD890-4BF3-4182-94E7-4F8259E25142}" type="slidenum">
              <a:rPr lang="en-US" altLang="en-US"/>
              <a:pPr/>
              <a:t>‹#›</a:t>
            </a:fld>
            <a:endParaRPr lang="en-US" altLang="en-US"/>
          </a:p>
        </p:txBody>
      </p:sp>
    </p:spTree>
    <p:extLst>
      <p:ext uri="{BB962C8B-B14F-4D97-AF65-F5344CB8AC3E}">
        <p14:creationId xmlns:p14="http://schemas.microsoft.com/office/powerpoint/2010/main" val="22591731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452B4145-7BA6-4262-B644-26DEC89CF3FB}"/>
              </a:ext>
            </a:extLst>
          </p:cNvPr>
          <p:cNvSpPr>
            <a:spLocks noGrp="1"/>
          </p:cNvSpPr>
          <p:nvPr>
            <p:ph type="dt" sz="half" idx="10"/>
          </p:nvPr>
        </p:nvSpPr>
        <p:spPr/>
        <p:txBody>
          <a:bodyPr/>
          <a:lstStyle>
            <a:lvl1pPr>
              <a:defRPr/>
            </a:lvl1pPr>
          </a:lstStyle>
          <a:p>
            <a:pPr>
              <a:defRPr/>
            </a:pPr>
            <a:fld id="{D900DA51-1739-4B9B-8B04-273762FB178A}" type="datetimeFigureOut">
              <a:rPr lang="en-US"/>
              <a:pPr>
                <a:defRPr/>
              </a:pPr>
              <a:t>31-Oct-18</a:t>
            </a:fld>
            <a:endParaRPr lang="en-US"/>
          </a:p>
        </p:txBody>
      </p:sp>
      <p:sp>
        <p:nvSpPr>
          <p:cNvPr id="6" name="Footer Placeholder 2">
            <a:extLst>
              <a:ext uri="{FF2B5EF4-FFF2-40B4-BE49-F238E27FC236}">
                <a16:creationId xmlns:a16="http://schemas.microsoft.com/office/drawing/2014/main" id="{EA886A9F-ACB2-4D09-BB60-44564BA3846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FAD7F029-43A3-4ECE-BB63-A4C6ADB2E672}"/>
              </a:ext>
            </a:extLst>
          </p:cNvPr>
          <p:cNvSpPr>
            <a:spLocks noGrp="1"/>
          </p:cNvSpPr>
          <p:nvPr>
            <p:ph type="sldNum" sz="quarter" idx="12"/>
          </p:nvPr>
        </p:nvSpPr>
        <p:spPr/>
        <p:txBody>
          <a:bodyPr/>
          <a:lstStyle>
            <a:lvl1pPr>
              <a:defRPr/>
            </a:lvl1pPr>
          </a:lstStyle>
          <a:p>
            <a:fld id="{7D6E7E62-B6A9-441F-9CBE-9E8A40769CB4}" type="slidenum">
              <a:rPr lang="en-US" altLang="en-US"/>
              <a:pPr/>
              <a:t>‹#›</a:t>
            </a:fld>
            <a:endParaRPr lang="en-US" altLang="en-US"/>
          </a:p>
        </p:txBody>
      </p:sp>
    </p:spTree>
    <p:extLst>
      <p:ext uri="{BB962C8B-B14F-4D97-AF65-F5344CB8AC3E}">
        <p14:creationId xmlns:p14="http://schemas.microsoft.com/office/powerpoint/2010/main" val="171043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B57C3826-4786-4ED4-A2A6-3727ADCC2ABF}"/>
              </a:ext>
            </a:extLst>
          </p:cNvPr>
          <p:cNvSpPr>
            <a:spLocks noGrp="1"/>
          </p:cNvSpPr>
          <p:nvPr>
            <p:ph type="dt" sz="half" idx="10"/>
          </p:nvPr>
        </p:nvSpPr>
        <p:spPr/>
        <p:txBody>
          <a:bodyPr/>
          <a:lstStyle>
            <a:lvl1pPr>
              <a:defRPr/>
            </a:lvl1pPr>
          </a:lstStyle>
          <a:p>
            <a:pPr>
              <a:defRPr/>
            </a:pPr>
            <a:fld id="{7873085D-CADC-461F-868C-58A27F311529}" type="datetimeFigureOut">
              <a:rPr lang="en-US"/>
              <a:pPr>
                <a:defRPr/>
              </a:pPr>
              <a:t>31-Oct-18</a:t>
            </a:fld>
            <a:endParaRPr lang="en-US"/>
          </a:p>
        </p:txBody>
      </p:sp>
      <p:sp>
        <p:nvSpPr>
          <p:cNvPr id="8" name="Footer Placeholder 2">
            <a:extLst>
              <a:ext uri="{FF2B5EF4-FFF2-40B4-BE49-F238E27FC236}">
                <a16:creationId xmlns:a16="http://schemas.microsoft.com/office/drawing/2014/main" id="{B37890A1-53FE-49AD-832E-8761DF167ED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5D2258C6-28E4-40D6-9792-065C1C99463B}"/>
              </a:ext>
            </a:extLst>
          </p:cNvPr>
          <p:cNvSpPr>
            <a:spLocks noGrp="1"/>
          </p:cNvSpPr>
          <p:nvPr>
            <p:ph type="sldNum" sz="quarter" idx="12"/>
          </p:nvPr>
        </p:nvSpPr>
        <p:spPr/>
        <p:txBody>
          <a:bodyPr/>
          <a:lstStyle>
            <a:lvl1pPr>
              <a:defRPr/>
            </a:lvl1pPr>
          </a:lstStyle>
          <a:p>
            <a:fld id="{C2421B4B-28F5-4D8A-B826-2A47C9D65BD8}" type="slidenum">
              <a:rPr lang="en-US" altLang="en-US"/>
              <a:pPr/>
              <a:t>‹#›</a:t>
            </a:fld>
            <a:endParaRPr lang="en-US" altLang="en-US"/>
          </a:p>
        </p:txBody>
      </p:sp>
    </p:spTree>
    <p:extLst>
      <p:ext uri="{BB962C8B-B14F-4D97-AF65-F5344CB8AC3E}">
        <p14:creationId xmlns:p14="http://schemas.microsoft.com/office/powerpoint/2010/main" val="3830085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89C752B5-56EE-483F-8BC3-0E1FEEED9660}"/>
              </a:ext>
            </a:extLst>
          </p:cNvPr>
          <p:cNvSpPr>
            <a:spLocks noGrp="1"/>
          </p:cNvSpPr>
          <p:nvPr>
            <p:ph type="dt" sz="half" idx="10"/>
          </p:nvPr>
        </p:nvSpPr>
        <p:spPr/>
        <p:txBody>
          <a:bodyPr/>
          <a:lstStyle>
            <a:lvl1pPr>
              <a:defRPr/>
            </a:lvl1pPr>
          </a:lstStyle>
          <a:p>
            <a:pPr>
              <a:defRPr/>
            </a:pPr>
            <a:fld id="{E4859C57-8649-4CD0-8A0D-03EFF60F181F}" type="datetimeFigureOut">
              <a:rPr lang="en-US"/>
              <a:pPr>
                <a:defRPr/>
              </a:pPr>
              <a:t>31-Oct-18</a:t>
            </a:fld>
            <a:endParaRPr lang="en-US"/>
          </a:p>
        </p:txBody>
      </p:sp>
      <p:sp>
        <p:nvSpPr>
          <p:cNvPr id="4" name="Footer Placeholder 2">
            <a:extLst>
              <a:ext uri="{FF2B5EF4-FFF2-40B4-BE49-F238E27FC236}">
                <a16:creationId xmlns:a16="http://schemas.microsoft.com/office/drawing/2014/main" id="{3F384916-E87B-4BBB-904F-FC95A972FEF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B37384D5-5ED9-40B0-8ED3-5DF748B2693E}"/>
              </a:ext>
            </a:extLst>
          </p:cNvPr>
          <p:cNvSpPr>
            <a:spLocks noGrp="1"/>
          </p:cNvSpPr>
          <p:nvPr>
            <p:ph type="sldNum" sz="quarter" idx="12"/>
          </p:nvPr>
        </p:nvSpPr>
        <p:spPr/>
        <p:txBody>
          <a:bodyPr/>
          <a:lstStyle>
            <a:lvl1pPr>
              <a:defRPr/>
            </a:lvl1pPr>
          </a:lstStyle>
          <a:p>
            <a:fld id="{581D7620-2954-4439-8C92-6DD07C8E671B}" type="slidenum">
              <a:rPr lang="en-US" altLang="en-US"/>
              <a:pPr/>
              <a:t>‹#›</a:t>
            </a:fld>
            <a:endParaRPr lang="en-US" altLang="en-US"/>
          </a:p>
        </p:txBody>
      </p:sp>
    </p:spTree>
    <p:extLst>
      <p:ext uri="{BB962C8B-B14F-4D97-AF65-F5344CB8AC3E}">
        <p14:creationId xmlns:p14="http://schemas.microsoft.com/office/powerpoint/2010/main" val="2069880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A3D4610A-DC4D-45D6-95CC-93A7148F44CC}"/>
              </a:ext>
            </a:extLst>
          </p:cNvPr>
          <p:cNvSpPr>
            <a:spLocks noGrp="1"/>
          </p:cNvSpPr>
          <p:nvPr>
            <p:ph type="dt" sz="half" idx="10"/>
          </p:nvPr>
        </p:nvSpPr>
        <p:spPr/>
        <p:txBody>
          <a:bodyPr/>
          <a:lstStyle>
            <a:lvl1pPr>
              <a:defRPr/>
            </a:lvl1pPr>
          </a:lstStyle>
          <a:p>
            <a:pPr>
              <a:defRPr/>
            </a:pPr>
            <a:fld id="{3221E0BC-FAED-4521-B684-9C3FAF8C2644}" type="datetimeFigureOut">
              <a:rPr lang="en-US"/>
              <a:pPr>
                <a:defRPr/>
              </a:pPr>
              <a:t>31-Oct-18</a:t>
            </a:fld>
            <a:endParaRPr lang="en-US"/>
          </a:p>
        </p:txBody>
      </p:sp>
      <p:sp>
        <p:nvSpPr>
          <p:cNvPr id="3" name="Footer Placeholder 2">
            <a:extLst>
              <a:ext uri="{FF2B5EF4-FFF2-40B4-BE49-F238E27FC236}">
                <a16:creationId xmlns:a16="http://schemas.microsoft.com/office/drawing/2014/main" id="{2E548E0C-4821-4674-989B-EF5F712A793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70F32955-1DF6-47EC-9344-6C8625FB959F}"/>
              </a:ext>
            </a:extLst>
          </p:cNvPr>
          <p:cNvSpPr>
            <a:spLocks noGrp="1"/>
          </p:cNvSpPr>
          <p:nvPr>
            <p:ph type="sldNum" sz="quarter" idx="12"/>
          </p:nvPr>
        </p:nvSpPr>
        <p:spPr/>
        <p:txBody>
          <a:bodyPr/>
          <a:lstStyle>
            <a:lvl1pPr>
              <a:defRPr/>
            </a:lvl1pPr>
          </a:lstStyle>
          <a:p>
            <a:fld id="{C153A80C-C9FA-402D-9B84-0B2108FBAC9C}" type="slidenum">
              <a:rPr lang="en-US" altLang="en-US"/>
              <a:pPr/>
              <a:t>‹#›</a:t>
            </a:fld>
            <a:endParaRPr lang="en-US" altLang="en-US"/>
          </a:p>
        </p:txBody>
      </p:sp>
    </p:spTree>
    <p:extLst>
      <p:ext uri="{BB962C8B-B14F-4D97-AF65-F5344CB8AC3E}">
        <p14:creationId xmlns:p14="http://schemas.microsoft.com/office/powerpoint/2010/main" val="155966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D8118261-6CE2-4C15-B9F5-5C2F80DC4E4F}"/>
              </a:ext>
            </a:extLst>
          </p:cNvPr>
          <p:cNvSpPr>
            <a:spLocks noGrp="1"/>
          </p:cNvSpPr>
          <p:nvPr>
            <p:ph type="dt" sz="half" idx="10"/>
          </p:nvPr>
        </p:nvSpPr>
        <p:spPr/>
        <p:txBody>
          <a:bodyPr/>
          <a:lstStyle>
            <a:lvl1pPr>
              <a:defRPr/>
            </a:lvl1pPr>
          </a:lstStyle>
          <a:p>
            <a:pPr>
              <a:defRPr/>
            </a:pPr>
            <a:fld id="{A5948EE9-1C50-406B-8438-9A6874DAD76A}" type="datetimeFigureOut">
              <a:rPr lang="en-US"/>
              <a:pPr>
                <a:defRPr/>
              </a:pPr>
              <a:t>31-Oct-18</a:t>
            </a:fld>
            <a:endParaRPr lang="en-US"/>
          </a:p>
        </p:txBody>
      </p:sp>
      <p:sp>
        <p:nvSpPr>
          <p:cNvPr id="6" name="Footer Placeholder 2">
            <a:extLst>
              <a:ext uri="{FF2B5EF4-FFF2-40B4-BE49-F238E27FC236}">
                <a16:creationId xmlns:a16="http://schemas.microsoft.com/office/drawing/2014/main" id="{81FC5484-110E-4D64-A5F0-1A9CD1BAC0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FC49AFEC-C1CE-4BC9-A250-0C662492DD0E}"/>
              </a:ext>
            </a:extLst>
          </p:cNvPr>
          <p:cNvSpPr>
            <a:spLocks noGrp="1"/>
          </p:cNvSpPr>
          <p:nvPr>
            <p:ph type="sldNum" sz="quarter" idx="12"/>
          </p:nvPr>
        </p:nvSpPr>
        <p:spPr/>
        <p:txBody>
          <a:bodyPr/>
          <a:lstStyle>
            <a:lvl1pPr>
              <a:defRPr/>
            </a:lvl1pPr>
          </a:lstStyle>
          <a:p>
            <a:fld id="{AAA1275D-7323-4F49-B121-D46536CDF147}" type="slidenum">
              <a:rPr lang="en-US" altLang="en-US"/>
              <a:pPr/>
              <a:t>‹#›</a:t>
            </a:fld>
            <a:endParaRPr lang="en-US" altLang="en-US"/>
          </a:p>
        </p:txBody>
      </p:sp>
    </p:spTree>
    <p:extLst>
      <p:ext uri="{BB962C8B-B14F-4D97-AF65-F5344CB8AC3E}">
        <p14:creationId xmlns:p14="http://schemas.microsoft.com/office/powerpoint/2010/main" val="541446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438400" y="1166787"/>
            <a:ext cx="73152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31D66C80-EBE9-4C4B-829B-3EBCC0D15ED9}"/>
              </a:ext>
            </a:extLst>
          </p:cNvPr>
          <p:cNvSpPr>
            <a:spLocks noGrp="1"/>
          </p:cNvSpPr>
          <p:nvPr>
            <p:ph type="dt" sz="half" idx="10"/>
          </p:nvPr>
        </p:nvSpPr>
        <p:spPr/>
        <p:txBody>
          <a:bodyPr/>
          <a:lstStyle>
            <a:lvl1pPr>
              <a:defRPr/>
            </a:lvl1pPr>
          </a:lstStyle>
          <a:p>
            <a:pPr>
              <a:defRPr/>
            </a:pPr>
            <a:fld id="{F1DE153C-0ABB-4336-BE90-D8E855E8540E}" type="datetimeFigureOut">
              <a:rPr lang="en-US"/>
              <a:pPr>
                <a:defRPr/>
              </a:pPr>
              <a:t>31-Oct-18</a:t>
            </a:fld>
            <a:endParaRPr lang="en-US"/>
          </a:p>
        </p:txBody>
      </p:sp>
      <p:sp>
        <p:nvSpPr>
          <p:cNvPr id="6" name="Footer Placeholder 2">
            <a:extLst>
              <a:ext uri="{FF2B5EF4-FFF2-40B4-BE49-F238E27FC236}">
                <a16:creationId xmlns:a16="http://schemas.microsoft.com/office/drawing/2014/main" id="{22C7CE4E-A509-410B-A2EF-CFFDF1C465E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527143EA-7759-4732-919A-5E995B0BAC9C}"/>
              </a:ext>
            </a:extLst>
          </p:cNvPr>
          <p:cNvSpPr>
            <a:spLocks noGrp="1"/>
          </p:cNvSpPr>
          <p:nvPr>
            <p:ph type="sldNum" sz="quarter" idx="12"/>
          </p:nvPr>
        </p:nvSpPr>
        <p:spPr/>
        <p:txBody>
          <a:bodyPr/>
          <a:lstStyle>
            <a:lvl1pPr>
              <a:defRPr/>
            </a:lvl1pPr>
          </a:lstStyle>
          <a:p>
            <a:fld id="{9C105352-61E4-427D-9C1F-AA07EA286800}" type="slidenum">
              <a:rPr lang="en-US" altLang="en-US"/>
              <a:pPr/>
              <a:t>‹#›</a:t>
            </a:fld>
            <a:endParaRPr lang="en-US" altLang="en-US"/>
          </a:p>
        </p:txBody>
      </p:sp>
    </p:spTree>
    <p:extLst>
      <p:ext uri="{BB962C8B-B14F-4D97-AF65-F5344CB8AC3E}">
        <p14:creationId xmlns:p14="http://schemas.microsoft.com/office/powerpoint/2010/main" val="140324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2" name="Title Placeholder 21">
            <a:extLst>
              <a:ext uri="{FF2B5EF4-FFF2-40B4-BE49-F238E27FC236}">
                <a16:creationId xmlns:a16="http://schemas.microsoft.com/office/drawing/2014/main" id="{0F0C829F-821A-4968-BDFE-CF3F39E9B550}"/>
              </a:ext>
            </a:extLst>
          </p:cNvPr>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a:extLst>
              <a:ext uri="{FF2B5EF4-FFF2-40B4-BE49-F238E27FC236}">
                <a16:creationId xmlns:a16="http://schemas.microsoft.com/office/drawing/2014/main" id="{1517980C-6A5E-48FD-9B98-230D647AAF80}"/>
              </a:ext>
            </a:extLst>
          </p:cNvPr>
          <p:cNvSpPr>
            <a:spLocks noGrp="1"/>
          </p:cNvSpPr>
          <p:nvPr>
            <p:ph type="body" idx="1"/>
          </p:nvPr>
        </p:nvSpPr>
        <p:spPr bwMode="auto">
          <a:xfrm>
            <a:off x="609600" y="1600201"/>
            <a:ext cx="109728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FEE5F5BE-69A4-41BE-A9E1-563689BAB290}"/>
              </a:ext>
            </a:extLst>
          </p:cNvPr>
          <p:cNvSpPr>
            <a:spLocks noGrp="1"/>
          </p:cNvSpPr>
          <p:nvPr>
            <p:ph type="dt" sz="half" idx="2"/>
          </p:nvPr>
        </p:nvSpPr>
        <p:spPr>
          <a:xfrm>
            <a:off x="609600" y="6416676"/>
            <a:ext cx="28448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B78A1DBB-B5A8-468D-B6AA-0C818D761953}" type="datetimeFigureOut">
              <a:rPr lang="en-US"/>
              <a:pPr>
                <a:defRPr/>
              </a:pPr>
              <a:t>31-Oct-18</a:t>
            </a:fld>
            <a:endParaRPr lang="en-US"/>
          </a:p>
        </p:txBody>
      </p:sp>
      <p:sp>
        <p:nvSpPr>
          <p:cNvPr id="3" name="Footer Placeholder 2">
            <a:extLst>
              <a:ext uri="{FF2B5EF4-FFF2-40B4-BE49-F238E27FC236}">
                <a16:creationId xmlns:a16="http://schemas.microsoft.com/office/drawing/2014/main" id="{AA1EF872-C9A5-4104-BE15-A751F5933AF5}"/>
              </a:ext>
            </a:extLst>
          </p:cNvPr>
          <p:cNvSpPr>
            <a:spLocks noGrp="1"/>
          </p:cNvSpPr>
          <p:nvPr>
            <p:ph type="ftr" sz="quarter" idx="3"/>
          </p:nvPr>
        </p:nvSpPr>
        <p:spPr>
          <a:xfrm>
            <a:off x="4165600" y="6416676"/>
            <a:ext cx="38608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a:extLst>
              <a:ext uri="{FF2B5EF4-FFF2-40B4-BE49-F238E27FC236}">
                <a16:creationId xmlns:a16="http://schemas.microsoft.com/office/drawing/2014/main" id="{78BD2E3F-B5CA-40C2-98A5-3045187729BF}"/>
              </a:ext>
            </a:extLst>
          </p:cNvPr>
          <p:cNvSpPr>
            <a:spLocks noGrp="1"/>
          </p:cNvSpPr>
          <p:nvPr>
            <p:ph type="sldNum" sz="quarter" idx="4"/>
          </p:nvPr>
        </p:nvSpPr>
        <p:spPr>
          <a:xfrm>
            <a:off x="10566400" y="6416676"/>
            <a:ext cx="1016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latin typeface="Book Antiqua" panose="02040602050305030304" pitchFamily="18" charset="0"/>
              </a:defRPr>
            </a:lvl1pPr>
          </a:lstStyle>
          <a:p>
            <a:fld id="{84DE8013-2EB8-45F3-8EC7-693603733DDF}"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31"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anose="020B0604020202020204" pitchFamily="34" charset="0"/>
        </a:defRPr>
      </a:lvl2pPr>
      <a:lvl3pPr algn="ctr" rtl="0" fontAlgn="base">
        <a:spcBef>
          <a:spcPct val="0"/>
        </a:spcBef>
        <a:spcAft>
          <a:spcPct val="0"/>
        </a:spcAft>
        <a:defRPr sz="4100" b="1">
          <a:solidFill>
            <a:schemeClr val="tx1"/>
          </a:solidFill>
          <a:latin typeface="Lucida Sans" panose="020B0604020202020204" pitchFamily="34" charset="0"/>
        </a:defRPr>
      </a:lvl3pPr>
      <a:lvl4pPr algn="ctr" rtl="0" fontAlgn="base">
        <a:spcBef>
          <a:spcPct val="0"/>
        </a:spcBef>
        <a:spcAft>
          <a:spcPct val="0"/>
        </a:spcAft>
        <a:defRPr sz="4100" b="1">
          <a:solidFill>
            <a:schemeClr val="tx1"/>
          </a:solidFill>
          <a:latin typeface="Lucida Sans" panose="020B0604020202020204" pitchFamily="34" charset="0"/>
        </a:defRPr>
      </a:lvl4pPr>
      <a:lvl5pPr algn="ctr" rtl="0" fontAlgn="base">
        <a:spcBef>
          <a:spcPct val="0"/>
        </a:spcBef>
        <a:spcAft>
          <a:spcPct val="0"/>
        </a:spcAft>
        <a:defRPr sz="4100" b="1">
          <a:solidFill>
            <a:schemeClr val="tx1"/>
          </a:solidFill>
          <a:latin typeface="Lucida Sans" panose="020B0604020202020204" pitchFamily="34" charset="0"/>
        </a:defRPr>
      </a:lvl5pPr>
      <a:lvl6pPr marL="457200" algn="ctr" rtl="0" fontAlgn="base">
        <a:spcBef>
          <a:spcPct val="0"/>
        </a:spcBef>
        <a:spcAft>
          <a:spcPct val="0"/>
        </a:spcAft>
        <a:defRPr sz="4100" b="1">
          <a:solidFill>
            <a:schemeClr val="tx1"/>
          </a:solidFill>
          <a:latin typeface="Lucida Sans" panose="020B0604020202020204" pitchFamily="34" charset="0"/>
        </a:defRPr>
      </a:lvl6pPr>
      <a:lvl7pPr marL="914400" algn="ctr" rtl="0" fontAlgn="base">
        <a:spcBef>
          <a:spcPct val="0"/>
        </a:spcBef>
        <a:spcAft>
          <a:spcPct val="0"/>
        </a:spcAft>
        <a:defRPr sz="4100" b="1">
          <a:solidFill>
            <a:schemeClr val="tx1"/>
          </a:solidFill>
          <a:latin typeface="Lucida Sans" panose="020B0604020202020204" pitchFamily="34" charset="0"/>
        </a:defRPr>
      </a:lvl7pPr>
      <a:lvl8pPr marL="1371600" algn="ctr" rtl="0" fontAlgn="base">
        <a:spcBef>
          <a:spcPct val="0"/>
        </a:spcBef>
        <a:spcAft>
          <a:spcPct val="0"/>
        </a:spcAft>
        <a:defRPr sz="4100" b="1">
          <a:solidFill>
            <a:schemeClr val="tx1"/>
          </a:solidFill>
          <a:latin typeface="Lucida Sans" panose="020B0604020202020204" pitchFamily="34" charset="0"/>
        </a:defRPr>
      </a:lvl8pPr>
      <a:lvl9pPr marL="1828800" algn="ctr" rtl="0" fontAlgn="base">
        <a:spcBef>
          <a:spcPct val="0"/>
        </a:spcBef>
        <a:spcAft>
          <a:spcPct val="0"/>
        </a:spcAft>
        <a:defRPr sz="4100" b="1">
          <a:solidFill>
            <a:schemeClr val="tx1"/>
          </a:solidFill>
          <a:latin typeface="Lucida Sans" panose="020B0604020202020204" pitchFamily="34" charset="0"/>
        </a:defRPr>
      </a:lvl9pPr>
    </p:titleStyle>
    <p:bodyStyle>
      <a:lvl1pPr marL="547688" indent="-411163" algn="l" rtl="0" fontAlgn="base">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Snow"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conserve-energy-future.com/causes-and-effects-of-soil-pollution.php" TargetMode="External"/><Relationship Id="rId2" Type="http://schemas.openxmlformats.org/officeDocument/2006/relationships/hyperlink" Target="https://www.conserve-energy-future.com/various-deforestation-facts.php" TargetMode="External"/><Relationship Id="rId1" Type="http://schemas.openxmlformats.org/officeDocument/2006/relationships/slideLayout" Target="../slideLayouts/slideLayout2.xml"/><Relationship Id="rId4" Type="http://schemas.openxmlformats.org/officeDocument/2006/relationships/hyperlink" Target="https://www.conserve-energy-future.com/HowEarthquakesOccur.ph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onserve-energy-future.com/ClimateChangeEffects.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alpine-guides.com/images/ski%20avalanche%20safety.jpg">
            <a:extLst>
              <a:ext uri="{FF2B5EF4-FFF2-40B4-BE49-F238E27FC236}">
                <a16:creationId xmlns:a16="http://schemas.microsoft.com/office/drawing/2014/main" id="{28A1228C-C9E5-46A1-8710-7AB7658B5C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4439" y="273050"/>
            <a:ext cx="8353756" cy="6265317"/>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347ADB3-72B3-421C-A941-2F6A2A59989A}"/>
              </a:ext>
            </a:extLst>
          </p:cNvPr>
          <p:cNvSpPr>
            <a:spLocks noGrp="1"/>
          </p:cNvSpPr>
          <p:nvPr>
            <p:ph type="title"/>
          </p:nvPr>
        </p:nvSpPr>
        <p:spPr>
          <a:xfrm>
            <a:off x="119336" y="2996952"/>
            <a:ext cx="4011084" cy="1162050"/>
          </a:xfrm>
        </p:spPr>
        <p:txBody>
          <a:bodyPr/>
          <a:lstStyle/>
          <a:p>
            <a:pPr fontAlgn="auto">
              <a:spcAft>
                <a:spcPts val="0"/>
              </a:spcAft>
              <a:defRPr/>
            </a:pPr>
            <a:r>
              <a:rPr lang="en-US" sz="4000" dirty="0">
                <a:solidFill>
                  <a:schemeClr val="bg1"/>
                </a:solidFill>
              </a:rPr>
              <a:t>Avalanches</a:t>
            </a:r>
            <a:br>
              <a:rPr lang="en-US" dirty="0">
                <a:solidFill>
                  <a:schemeClr val="bg1"/>
                </a:solidFill>
              </a:rPr>
            </a:br>
            <a:endParaRPr lang="en-US" dirty="0">
              <a:solidFill>
                <a:schemeClr val="bg1"/>
              </a:solidFill>
            </a:endParaRPr>
          </a:p>
        </p:txBody>
      </p:sp>
      <p:sp>
        <p:nvSpPr>
          <p:cNvPr id="6" name="Text Placeholder 5">
            <a:extLst>
              <a:ext uri="{FF2B5EF4-FFF2-40B4-BE49-F238E27FC236}">
                <a16:creationId xmlns:a16="http://schemas.microsoft.com/office/drawing/2014/main" id="{75807E8E-7DD0-4B59-991A-756C2338CBB1}"/>
              </a:ext>
            </a:extLst>
          </p:cNvPr>
          <p:cNvSpPr>
            <a:spLocks noGrp="1"/>
          </p:cNvSpPr>
          <p:nvPr>
            <p:ph type="body" idx="2"/>
          </p:nvPr>
        </p:nvSpPr>
        <p:spPr/>
        <p:txBody>
          <a:bodyPr/>
          <a:lstStyle/>
          <a:p>
            <a:endParaRPr lang="en-US" dirty="0"/>
          </a:p>
        </p:txBody>
      </p:sp>
      <p:sp>
        <p:nvSpPr>
          <p:cNvPr id="5" name="Content Placeholder 4">
            <a:extLst>
              <a:ext uri="{FF2B5EF4-FFF2-40B4-BE49-F238E27FC236}">
                <a16:creationId xmlns:a16="http://schemas.microsoft.com/office/drawing/2014/main" id="{EC50C228-1D01-4E7C-A2F8-A06FA11B6D3D}"/>
              </a:ext>
            </a:extLst>
          </p:cNvPr>
          <p:cNvSpPr>
            <a:spLocks noGrp="1"/>
          </p:cNvSpPr>
          <p:nvPr>
            <p:ph sz="half"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B9735-0349-457D-AA09-A47444753229}"/>
              </a:ext>
            </a:extLst>
          </p:cNvPr>
          <p:cNvSpPr>
            <a:spLocks noGrp="1"/>
          </p:cNvSpPr>
          <p:nvPr>
            <p:ph type="title"/>
          </p:nvPr>
        </p:nvSpPr>
        <p:spPr/>
        <p:txBody>
          <a:bodyPr/>
          <a:lstStyle/>
          <a:p>
            <a:pPr fontAlgn="auto">
              <a:spcAft>
                <a:spcPts val="0"/>
              </a:spcAft>
              <a:defRPr/>
            </a:pPr>
            <a:r>
              <a:rPr lang="en-CA" dirty="0">
                <a:solidFill>
                  <a:schemeClr val="bg1"/>
                </a:solidFill>
              </a:rPr>
              <a:t>Definition</a:t>
            </a:r>
            <a:endParaRPr lang="en-US" dirty="0">
              <a:solidFill>
                <a:schemeClr val="bg1"/>
              </a:solidFill>
            </a:endParaRPr>
          </a:p>
        </p:txBody>
      </p:sp>
      <p:sp>
        <p:nvSpPr>
          <p:cNvPr id="4099" name="Content Placeholder 2">
            <a:extLst>
              <a:ext uri="{FF2B5EF4-FFF2-40B4-BE49-F238E27FC236}">
                <a16:creationId xmlns:a16="http://schemas.microsoft.com/office/drawing/2014/main" id="{CD182238-1F50-4764-9047-E6594E6485E8}"/>
              </a:ext>
            </a:extLst>
          </p:cNvPr>
          <p:cNvSpPr>
            <a:spLocks noGrp="1"/>
          </p:cNvSpPr>
          <p:nvPr>
            <p:ph idx="1"/>
          </p:nvPr>
        </p:nvSpPr>
        <p:spPr/>
        <p:txBody>
          <a:bodyPr/>
          <a:lstStyle/>
          <a:p>
            <a:pPr marL="136525" indent="0">
              <a:buNone/>
            </a:pPr>
            <a:r>
              <a:rPr lang="en-US" altLang="en-US" dirty="0">
                <a:solidFill>
                  <a:schemeClr val="bg1"/>
                </a:solidFill>
              </a:rPr>
              <a:t>Rapid flow of </a:t>
            </a:r>
            <a:r>
              <a:rPr lang="en-US" altLang="en-US" dirty="0">
                <a:solidFill>
                  <a:schemeClr val="bg1"/>
                </a:solidFill>
                <a:hlinkClick r:id="rId2" tooltip="Snow">
                  <a:extLst>
                    <a:ext uri="{A12FA001-AC4F-418D-AE19-62706E023703}">
                      <ahyp:hlinkClr xmlns:ahyp="http://schemas.microsoft.com/office/drawing/2018/hyperlinkcolor" val="tx"/>
                    </a:ext>
                  </a:extLst>
                </a:hlinkClick>
              </a:rPr>
              <a:t>snow</a:t>
            </a:r>
            <a:r>
              <a:rPr lang="en-US" altLang="en-US" dirty="0">
                <a:solidFill>
                  <a:schemeClr val="bg1"/>
                </a:solidFill>
              </a:rPr>
              <a:t> down a slope, from either natural triggers or human activity.</a:t>
            </a:r>
          </a:p>
          <a:p>
            <a:pPr marL="136525" indent="0">
              <a:buNone/>
            </a:pPr>
            <a:r>
              <a:rPr lang="en-US" altLang="en-US" dirty="0">
                <a:solidFill>
                  <a:schemeClr val="bg1"/>
                </a:solidFill>
              </a:rPr>
              <a:t>Typically occurring in mountainous terrain</a:t>
            </a:r>
          </a:p>
        </p:txBody>
      </p:sp>
      <p:pic>
        <p:nvPicPr>
          <p:cNvPr id="4100" name="Picture 2" descr="http://gvc04.virtualclassroom.org/gvc04c03/avalanche/images/avalanche-canada.jpg">
            <a:extLst>
              <a:ext uri="{FF2B5EF4-FFF2-40B4-BE49-F238E27FC236}">
                <a16:creationId xmlns:a16="http://schemas.microsoft.com/office/drawing/2014/main" id="{92123009-E654-4B78-87F9-6C7616873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177" y="3180796"/>
            <a:ext cx="3389510" cy="3456058"/>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4" descr="http://library.thinkquest.org/C003603/images/avalanches01.jpg">
            <a:extLst>
              <a:ext uri="{FF2B5EF4-FFF2-40B4-BE49-F238E27FC236}">
                <a16:creationId xmlns:a16="http://schemas.microsoft.com/office/drawing/2014/main" id="{354F1258-0B08-4B22-AE99-56B8F3F8F5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8313" y="3214688"/>
            <a:ext cx="4286250" cy="342900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4A35C-C7B7-4103-BC17-103FA14E03F5}"/>
              </a:ext>
            </a:extLst>
          </p:cNvPr>
          <p:cNvSpPr>
            <a:spLocks noGrp="1"/>
          </p:cNvSpPr>
          <p:nvPr>
            <p:ph type="title"/>
          </p:nvPr>
        </p:nvSpPr>
        <p:spPr>
          <a:xfrm>
            <a:off x="695400" y="-5324"/>
            <a:ext cx="8078687" cy="1162050"/>
          </a:xfrm>
        </p:spPr>
        <p:txBody>
          <a:bodyPr>
            <a:normAutofit/>
          </a:bodyPr>
          <a:lstStyle/>
          <a:p>
            <a:pPr fontAlgn="auto">
              <a:spcAft>
                <a:spcPts val="0"/>
              </a:spcAft>
              <a:defRPr/>
            </a:pPr>
            <a:r>
              <a:rPr lang="en-CA" sz="4000" b="1" dirty="0">
                <a:solidFill>
                  <a:schemeClr val="bg1"/>
                </a:solidFill>
              </a:rPr>
              <a:t>Where do avalanches occur ?</a:t>
            </a:r>
            <a:endParaRPr lang="en-US" sz="4000" b="1" dirty="0">
              <a:solidFill>
                <a:schemeClr val="bg1"/>
              </a:solidFill>
            </a:endParaRPr>
          </a:p>
        </p:txBody>
      </p:sp>
      <p:sp>
        <p:nvSpPr>
          <p:cNvPr id="5123" name="Text Placeholder 3">
            <a:extLst>
              <a:ext uri="{FF2B5EF4-FFF2-40B4-BE49-F238E27FC236}">
                <a16:creationId xmlns:a16="http://schemas.microsoft.com/office/drawing/2014/main" id="{CF8B6C15-9CB8-459A-8BF7-EAF6EB9AC33D}"/>
              </a:ext>
            </a:extLst>
          </p:cNvPr>
          <p:cNvSpPr>
            <a:spLocks noGrp="1"/>
          </p:cNvSpPr>
          <p:nvPr>
            <p:ph type="body" sz="half" idx="2"/>
          </p:nvPr>
        </p:nvSpPr>
        <p:spPr>
          <a:xfrm>
            <a:off x="659454" y="1340768"/>
            <a:ext cx="4011084" cy="4602163"/>
          </a:xfrm>
        </p:spPr>
        <p:txBody>
          <a:bodyPr/>
          <a:lstStyle/>
          <a:p>
            <a:r>
              <a:rPr lang="en-US" altLang="en-US" sz="2400" dirty="0">
                <a:solidFill>
                  <a:schemeClr val="bg1"/>
                </a:solidFill>
                <a:latin typeface="Calibri" panose="020F0502020204030204" pitchFamily="34" charset="0"/>
                <a:cs typeface="Calibri" panose="020F0502020204030204" pitchFamily="34" charset="0"/>
              </a:rPr>
              <a:t>Avalanches occur on slopes between 25 to 50 degrees. Avalanches start most often on slopes above the timberline that face away from prevailing winds. </a:t>
            </a:r>
          </a:p>
        </p:txBody>
      </p:sp>
      <p:pic>
        <p:nvPicPr>
          <p:cNvPr id="5124" name="Content Placeholder 4" descr="http://www.snowmobile-ed.com/images/graphics/smb_avalanche_danger.jpg">
            <a:extLst>
              <a:ext uri="{FF2B5EF4-FFF2-40B4-BE49-F238E27FC236}">
                <a16:creationId xmlns:a16="http://schemas.microsoft.com/office/drawing/2014/main" id="{750455FC-30C3-49E8-B59B-9005510E06B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767408" y="3752947"/>
            <a:ext cx="3478163" cy="2832003"/>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6" name="Picture 5" descr="A person standing on the side of a snow covered mountain&#10;&#10;Description generated with very high confidence">
            <a:extLst>
              <a:ext uri="{FF2B5EF4-FFF2-40B4-BE49-F238E27FC236}">
                <a16:creationId xmlns:a16="http://schemas.microsoft.com/office/drawing/2014/main" id="{BFFE1740-BF71-40E8-BBD1-4F748953EA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1106" y="1619878"/>
            <a:ext cx="7124682" cy="46805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Callout: Double Bent Line 8">
            <a:extLst>
              <a:ext uri="{FF2B5EF4-FFF2-40B4-BE49-F238E27FC236}">
                <a16:creationId xmlns:a16="http://schemas.microsoft.com/office/drawing/2014/main" id="{DDA35C07-04DD-478A-B03A-A074A81F6C53}"/>
              </a:ext>
            </a:extLst>
          </p:cNvPr>
          <p:cNvSpPr/>
          <p:nvPr/>
        </p:nvSpPr>
        <p:spPr>
          <a:xfrm>
            <a:off x="9768408" y="1772816"/>
            <a:ext cx="2030015" cy="1513985"/>
          </a:xfrm>
          <a:prstGeom prst="borderCallout3">
            <a:avLst>
              <a:gd name="adj1" fmla="val 18750"/>
              <a:gd name="adj2" fmla="val -8333"/>
              <a:gd name="adj3" fmla="val 18750"/>
              <a:gd name="adj4" fmla="val -16667"/>
              <a:gd name="adj5" fmla="val 100000"/>
              <a:gd name="adj6" fmla="val -16667"/>
              <a:gd name="adj7" fmla="val 171135"/>
              <a:gd name="adj8" fmla="val -62763"/>
            </a:avLst>
          </a:prstGeom>
          <a:solidFill>
            <a:schemeClr val="accent1">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libri" panose="020F0502020204030204" pitchFamily="34" charset="0"/>
                <a:cs typeface="Calibri" panose="020F0502020204030204" pitchFamily="34" charset="0"/>
              </a:rPr>
              <a:t>Danger area – Snow build up is visible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CBE32-6927-4394-866C-95DA0FF62BFF}"/>
              </a:ext>
            </a:extLst>
          </p:cNvPr>
          <p:cNvSpPr>
            <a:spLocks noGrp="1"/>
          </p:cNvSpPr>
          <p:nvPr>
            <p:ph type="title"/>
          </p:nvPr>
        </p:nvSpPr>
        <p:spPr/>
        <p:txBody>
          <a:bodyPr>
            <a:normAutofit fontScale="90000"/>
          </a:bodyPr>
          <a:lstStyle/>
          <a:p>
            <a:r>
              <a:rPr lang="en-US" dirty="0">
                <a:solidFill>
                  <a:schemeClr val="bg1"/>
                </a:solidFill>
              </a:rPr>
              <a:t>What factors increase the likelihood of Avalanches</a:t>
            </a:r>
          </a:p>
        </p:txBody>
      </p:sp>
      <p:sp>
        <p:nvSpPr>
          <p:cNvPr id="3" name="Content Placeholder 2">
            <a:extLst>
              <a:ext uri="{FF2B5EF4-FFF2-40B4-BE49-F238E27FC236}">
                <a16:creationId xmlns:a16="http://schemas.microsoft.com/office/drawing/2014/main" id="{F8DCA577-4D2B-47E9-B82F-3C5B91BC68EF}"/>
              </a:ext>
            </a:extLst>
          </p:cNvPr>
          <p:cNvSpPr>
            <a:spLocks noGrp="1"/>
          </p:cNvSpPr>
          <p:nvPr>
            <p:ph idx="1"/>
          </p:nvPr>
        </p:nvSpPr>
        <p:spPr/>
        <p:txBody>
          <a:bodyPr/>
          <a:lstStyle/>
          <a:p>
            <a:pPr marL="136525" indent="0">
              <a:buNone/>
            </a:pPr>
            <a:r>
              <a:rPr lang="en-US" sz="2200" b="1" dirty="0">
                <a:solidFill>
                  <a:schemeClr val="bg1"/>
                </a:solidFill>
              </a:rPr>
              <a:t>1. Snowstorm and Wind Direction:</a:t>
            </a:r>
            <a:r>
              <a:rPr lang="en-US" sz="2200" dirty="0">
                <a:solidFill>
                  <a:schemeClr val="bg1"/>
                </a:solidFill>
              </a:rPr>
              <a:t> Heavy snowstorms are more likely to cause Avalanches. The 24 hours after a storm are considered to be the most critical. Wind normally blows from one side of the slope of mountain to another side. While blowing up, it will scour snow off the surface which can overhang a mountain.</a:t>
            </a:r>
          </a:p>
          <a:p>
            <a:pPr marL="136525" indent="0">
              <a:buNone/>
            </a:pPr>
            <a:r>
              <a:rPr lang="en-US" sz="2200" b="1" dirty="0">
                <a:solidFill>
                  <a:schemeClr val="bg1"/>
                </a:solidFill>
              </a:rPr>
              <a:t>2. Heavy snowfall:</a:t>
            </a:r>
            <a:r>
              <a:rPr lang="en-US" sz="2200" dirty="0">
                <a:solidFill>
                  <a:schemeClr val="bg1"/>
                </a:solidFill>
              </a:rPr>
              <a:t> Heavy snowfall is the first, since it deposits snow in unstable areas and puts pressure on the snow-pack. Precipitation during the summer months is the leading cause of wet snow avalanches.</a:t>
            </a:r>
          </a:p>
          <a:p>
            <a:pPr marL="136525" indent="0">
              <a:buNone/>
            </a:pPr>
            <a:r>
              <a:rPr lang="en-US" sz="2200" b="1" dirty="0">
                <a:solidFill>
                  <a:schemeClr val="bg1"/>
                </a:solidFill>
              </a:rPr>
              <a:t>3. Human Activity:</a:t>
            </a:r>
            <a:r>
              <a:rPr lang="en-US" sz="2200" dirty="0">
                <a:solidFill>
                  <a:schemeClr val="bg1"/>
                </a:solidFill>
              </a:rPr>
              <a:t> Humans have contributed to the start of many avalanches in recent years. Winter sports that require steep slopes often put pressure on the snow-pack which it cannot deal. Combined with the heavy </a:t>
            </a:r>
            <a:r>
              <a:rPr lang="en-US" sz="2200" u="sng" dirty="0">
                <a:solidFill>
                  <a:schemeClr val="bg1"/>
                </a:solidFill>
                <a:hlinkClick r:id="rId2">
                  <a:extLst>
                    <a:ext uri="{A12FA001-AC4F-418D-AE19-62706E023703}">
                      <ahyp:hlinkClr xmlns:ahyp="http://schemas.microsoft.com/office/drawing/2018/hyperlinkcolor" val="tx"/>
                    </a:ext>
                  </a:extLst>
                </a:hlinkClick>
              </a:rPr>
              <a:t>deforestation</a:t>
            </a:r>
            <a:r>
              <a:rPr lang="en-US" sz="2200" dirty="0">
                <a:solidFill>
                  <a:schemeClr val="bg1"/>
                </a:solidFill>
              </a:rPr>
              <a:t> and </a:t>
            </a:r>
            <a:r>
              <a:rPr lang="en-US" sz="2200" dirty="0">
                <a:solidFill>
                  <a:schemeClr val="bg1"/>
                </a:solidFill>
                <a:hlinkClick r:id="rId3">
                  <a:extLst>
                    <a:ext uri="{A12FA001-AC4F-418D-AE19-62706E023703}">
                      <ahyp:hlinkClr xmlns:ahyp="http://schemas.microsoft.com/office/drawing/2018/hyperlinkcolor" val="tx"/>
                    </a:ext>
                  </a:extLst>
                </a:hlinkClick>
              </a:rPr>
              <a:t>soil erosion</a:t>
            </a:r>
            <a:r>
              <a:rPr lang="en-US" sz="2200" dirty="0">
                <a:solidFill>
                  <a:schemeClr val="bg1"/>
                </a:solidFill>
              </a:rPr>
              <a:t> in mountain regions, it gives the snow little stability in the winter months. Further natural causes include </a:t>
            </a:r>
            <a:r>
              <a:rPr lang="en-US" sz="2200" dirty="0">
                <a:solidFill>
                  <a:schemeClr val="bg1"/>
                </a:solidFill>
                <a:hlinkClick r:id="rId4">
                  <a:extLst>
                    <a:ext uri="{A12FA001-AC4F-418D-AE19-62706E023703}">
                      <ahyp:hlinkClr xmlns:ahyp="http://schemas.microsoft.com/office/drawing/2018/hyperlinkcolor" val="tx"/>
                    </a:ext>
                  </a:extLst>
                </a:hlinkClick>
              </a:rPr>
              <a:t>earthquakes</a:t>
            </a:r>
            <a:r>
              <a:rPr lang="en-US" sz="2200" dirty="0">
                <a:solidFill>
                  <a:schemeClr val="bg1"/>
                </a:solidFill>
              </a:rPr>
              <a:t> and tremors, since they can often create cracks in the snow-pack.</a:t>
            </a:r>
          </a:p>
          <a:p>
            <a:endParaRPr lang="en-US" sz="2000" dirty="0">
              <a:solidFill>
                <a:schemeClr val="bg1"/>
              </a:solidFill>
            </a:endParaRPr>
          </a:p>
        </p:txBody>
      </p:sp>
    </p:spTree>
    <p:extLst>
      <p:ext uri="{BB962C8B-B14F-4D97-AF65-F5344CB8AC3E}">
        <p14:creationId xmlns:p14="http://schemas.microsoft.com/office/powerpoint/2010/main" val="455037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CBE32-6927-4394-866C-95DA0FF62BFF}"/>
              </a:ext>
            </a:extLst>
          </p:cNvPr>
          <p:cNvSpPr>
            <a:spLocks noGrp="1"/>
          </p:cNvSpPr>
          <p:nvPr>
            <p:ph type="title"/>
          </p:nvPr>
        </p:nvSpPr>
        <p:spPr/>
        <p:txBody>
          <a:bodyPr>
            <a:normAutofit fontScale="90000"/>
          </a:bodyPr>
          <a:lstStyle/>
          <a:p>
            <a:r>
              <a:rPr lang="en-US" dirty="0">
                <a:solidFill>
                  <a:schemeClr val="bg1"/>
                </a:solidFill>
              </a:rPr>
              <a:t>What factors increase the likelihood of Avalanches</a:t>
            </a:r>
          </a:p>
        </p:txBody>
      </p:sp>
      <p:sp>
        <p:nvSpPr>
          <p:cNvPr id="3" name="Content Placeholder 2">
            <a:extLst>
              <a:ext uri="{FF2B5EF4-FFF2-40B4-BE49-F238E27FC236}">
                <a16:creationId xmlns:a16="http://schemas.microsoft.com/office/drawing/2014/main" id="{F8DCA577-4D2B-47E9-B82F-3C5B91BC68EF}"/>
              </a:ext>
            </a:extLst>
          </p:cNvPr>
          <p:cNvSpPr>
            <a:spLocks noGrp="1"/>
          </p:cNvSpPr>
          <p:nvPr>
            <p:ph idx="1"/>
          </p:nvPr>
        </p:nvSpPr>
        <p:spPr/>
        <p:txBody>
          <a:bodyPr/>
          <a:lstStyle/>
          <a:p>
            <a:pPr marL="136525" indent="0">
              <a:buNone/>
            </a:pPr>
            <a:r>
              <a:rPr lang="en-US" sz="2200" b="1" dirty="0">
                <a:solidFill>
                  <a:schemeClr val="bg1"/>
                </a:solidFill>
              </a:rPr>
              <a:t>4. Vibration or Movement:</a:t>
            </a:r>
            <a:r>
              <a:rPr lang="en-US" sz="2200" dirty="0">
                <a:solidFill>
                  <a:schemeClr val="bg1"/>
                </a:solidFill>
              </a:rPr>
              <a:t> The use of All Terrain Vehicles and Snowmobiles creates vibrations within the snow that it cannot withstand. Coupled with the gravitational pull, it is one of the quickest ways to cause an avalanche. The other is construction work done with explosives, which tend to weaken the entire surrounding area.</a:t>
            </a:r>
            <a:endParaRPr lang="en-US" sz="2200" b="1" dirty="0">
              <a:solidFill>
                <a:schemeClr val="bg1"/>
              </a:solidFill>
            </a:endParaRPr>
          </a:p>
          <a:p>
            <a:pPr marL="136525" indent="0">
              <a:buNone/>
            </a:pPr>
            <a:r>
              <a:rPr lang="en-US" sz="2200" b="1" dirty="0">
                <a:solidFill>
                  <a:schemeClr val="bg1"/>
                </a:solidFill>
              </a:rPr>
              <a:t>5. Layers of Snow:</a:t>
            </a:r>
            <a:r>
              <a:rPr lang="en-US" sz="2200" dirty="0">
                <a:solidFill>
                  <a:schemeClr val="bg1"/>
                </a:solidFill>
              </a:rPr>
              <a:t> There are conditions where snow is already on the mountains and has turned into ice. Then, fresh snow falls on top which can easily slide down.</a:t>
            </a:r>
          </a:p>
          <a:p>
            <a:pPr marL="136525" indent="0">
              <a:buNone/>
            </a:pPr>
            <a:r>
              <a:rPr lang="en-US" sz="2200" b="1" dirty="0">
                <a:solidFill>
                  <a:schemeClr val="bg1"/>
                </a:solidFill>
              </a:rPr>
              <a:t>6. Steep Slopes:</a:t>
            </a:r>
            <a:r>
              <a:rPr lang="en-US" sz="2200" dirty="0">
                <a:solidFill>
                  <a:schemeClr val="bg1"/>
                </a:solidFill>
              </a:rPr>
              <a:t> Layers of snow build up and slide down the mountain at a faster rate as steep slopes can increase the speed of  snow. A rock or piece of huge ice can shake the snow and cause it to come down.</a:t>
            </a:r>
          </a:p>
          <a:p>
            <a:pPr marL="136525" indent="0">
              <a:buNone/>
            </a:pPr>
            <a:r>
              <a:rPr lang="en-US" sz="2200" b="1" dirty="0">
                <a:solidFill>
                  <a:schemeClr val="bg1"/>
                </a:solidFill>
              </a:rPr>
              <a:t>7. Warm Temperature:</a:t>
            </a:r>
            <a:r>
              <a:rPr lang="en-US" sz="2200" dirty="0">
                <a:solidFill>
                  <a:schemeClr val="bg1"/>
                </a:solidFill>
              </a:rPr>
              <a:t> Warm temperatures that can last several hours a day can weaken some of the upper layers of snow and cause it to slide down.</a:t>
            </a:r>
          </a:p>
        </p:txBody>
      </p:sp>
    </p:spTree>
    <p:extLst>
      <p:ext uri="{BB962C8B-B14F-4D97-AF65-F5344CB8AC3E}">
        <p14:creationId xmlns:p14="http://schemas.microsoft.com/office/powerpoint/2010/main" val="61846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33BFF8-CEAF-4794-9463-1E6FD23EC9FA}"/>
              </a:ext>
            </a:extLst>
          </p:cNvPr>
          <p:cNvPicPr>
            <a:picLocks noChangeAspect="1"/>
          </p:cNvPicPr>
          <p:nvPr/>
        </p:nvPicPr>
        <p:blipFill rotWithShape="1">
          <a:blip r:embed="rId2">
            <a:extLst>
              <a:ext uri="{28A0092B-C50C-407E-A947-70E740481C1C}">
                <a14:useLocalDpi xmlns:a14="http://schemas.microsoft.com/office/drawing/2010/main" val="0"/>
              </a:ext>
            </a:extLst>
          </a:blip>
          <a:srcRect t="13250"/>
          <a:stretch/>
        </p:blipFill>
        <p:spPr>
          <a:xfrm>
            <a:off x="875420" y="32380"/>
            <a:ext cx="10441160" cy="6793240"/>
          </a:xfrm>
          <a:prstGeom prst="rect">
            <a:avLst/>
          </a:prstGeom>
        </p:spPr>
      </p:pic>
    </p:spTree>
    <p:extLst>
      <p:ext uri="{BB962C8B-B14F-4D97-AF65-F5344CB8AC3E}">
        <p14:creationId xmlns:p14="http://schemas.microsoft.com/office/powerpoint/2010/main" val="2700100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CBE32-6927-4394-866C-95DA0FF62BFF}"/>
              </a:ext>
            </a:extLst>
          </p:cNvPr>
          <p:cNvSpPr>
            <a:spLocks noGrp="1"/>
          </p:cNvSpPr>
          <p:nvPr>
            <p:ph type="title"/>
          </p:nvPr>
        </p:nvSpPr>
        <p:spPr/>
        <p:txBody>
          <a:bodyPr>
            <a:normAutofit/>
          </a:bodyPr>
          <a:lstStyle/>
          <a:p>
            <a:r>
              <a:rPr lang="en-US" dirty="0">
                <a:solidFill>
                  <a:schemeClr val="bg1"/>
                </a:solidFill>
              </a:rPr>
              <a:t>The effects of avalanches</a:t>
            </a:r>
          </a:p>
        </p:txBody>
      </p:sp>
      <p:sp>
        <p:nvSpPr>
          <p:cNvPr id="3" name="Content Placeholder 2">
            <a:extLst>
              <a:ext uri="{FF2B5EF4-FFF2-40B4-BE49-F238E27FC236}">
                <a16:creationId xmlns:a16="http://schemas.microsoft.com/office/drawing/2014/main" id="{F8DCA577-4D2B-47E9-B82F-3C5B91BC68EF}"/>
              </a:ext>
            </a:extLst>
          </p:cNvPr>
          <p:cNvSpPr>
            <a:spLocks noGrp="1"/>
          </p:cNvSpPr>
          <p:nvPr>
            <p:ph idx="1"/>
          </p:nvPr>
        </p:nvSpPr>
        <p:spPr/>
        <p:txBody>
          <a:bodyPr/>
          <a:lstStyle/>
          <a:p>
            <a:pPr marL="136525" indent="0">
              <a:buNone/>
            </a:pPr>
            <a:r>
              <a:rPr lang="en-US" sz="2200" b="1" dirty="0">
                <a:solidFill>
                  <a:schemeClr val="bg1"/>
                </a:solidFill>
              </a:rPr>
              <a:t>1. Damage to Life and Property:</a:t>
            </a:r>
            <a:r>
              <a:rPr lang="en-US" sz="2200" dirty="0">
                <a:solidFill>
                  <a:schemeClr val="bg1"/>
                </a:solidFill>
              </a:rPr>
              <a:t> A large number of casualties takes place after avalanches hit heavily populated areas. Infrastructure is damaged and the blockage caused, impacts the livelihood of many. People who enjoy skiing, snowboarding and snowmobiling are at a greater risk of losing their lives. A powerful avalanche can even destroy buildings and power supplies can be cut off.</a:t>
            </a:r>
          </a:p>
          <a:p>
            <a:pPr marL="136525" indent="0">
              <a:buNone/>
            </a:pPr>
            <a:r>
              <a:rPr lang="en-US" sz="2200" b="1" dirty="0">
                <a:solidFill>
                  <a:schemeClr val="bg1"/>
                </a:solidFill>
              </a:rPr>
              <a:t>2. Flash floods:</a:t>
            </a:r>
            <a:r>
              <a:rPr lang="en-US" sz="2200" dirty="0">
                <a:solidFill>
                  <a:schemeClr val="bg1"/>
                </a:solidFill>
              </a:rPr>
              <a:t> When an avalanche occurs, it brings down all the debris with it and can cause havoc in low lying areas. Flash floods are seen to happen after avalanches, which is a long term problem many villagers and townspeople have to deal with. They can also </a:t>
            </a:r>
            <a:r>
              <a:rPr lang="en-US" sz="2200" dirty="0">
                <a:solidFill>
                  <a:schemeClr val="bg1"/>
                </a:solidFill>
                <a:hlinkClick r:id="rId2">
                  <a:extLst>
                    <a:ext uri="{A12FA001-AC4F-418D-AE19-62706E023703}">
                      <ahyp:hlinkClr xmlns:ahyp="http://schemas.microsoft.com/office/drawing/2018/hyperlinkcolor" val="tx"/>
                    </a:ext>
                  </a:extLst>
                </a:hlinkClick>
              </a:rPr>
              <a:t>change weather patterns</a:t>
            </a:r>
            <a:r>
              <a:rPr lang="en-US" sz="2200" dirty="0">
                <a:solidFill>
                  <a:schemeClr val="bg1"/>
                </a:solidFill>
              </a:rPr>
              <a:t> and cause crop failure in farms present on the lower fields.</a:t>
            </a:r>
          </a:p>
          <a:p>
            <a:pPr marL="136525" indent="0">
              <a:buNone/>
            </a:pPr>
            <a:r>
              <a:rPr lang="en-US" sz="2200" b="1" dirty="0">
                <a:solidFill>
                  <a:schemeClr val="bg1"/>
                </a:solidFill>
              </a:rPr>
              <a:t>3. Economic Impact:</a:t>
            </a:r>
            <a:r>
              <a:rPr lang="en-US" sz="2200" dirty="0">
                <a:solidFill>
                  <a:schemeClr val="bg1"/>
                </a:solidFill>
              </a:rPr>
              <a:t> An avalanche can block anything in its path and even restrict the normal movement of traffic. Various ski resorts depend on tourists to run their business successfully. Ski resorts and other businesses are forced to close until the avalanche decreases and weather conditions become suitable.</a:t>
            </a:r>
          </a:p>
        </p:txBody>
      </p:sp>
    </p:spTree>
    <p:extLst>
      <p:ext uri="{BB962C8B-B14F-4D97-AF65-F5344CB8AC3E}">
        <p14:creationId xmlns:p14="http://schemas.microsoft.com/office/powerpoint/2010/main" val="531263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72</TotalTime>
  <Words>101</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Book Antiqua</vt:lpstr>
      <vt:lpstr>Arial</vt:lpstr>
      <vt:lpstr>Lucida Sans</vt:lpstr>
      <vt:lpstr>Wingdings 2</vt:lpstr>
      <vt:lpstr>Wingdings</vt:lpstr>
      <vt:lpstr>Wingdings 3</vt:lpstr>
      <vt:lpstr>Calibri</vt:lpstr>
      <vt:lpstr>Apex</vt:lpstr>
      <vt:lpstr>Avalanches </vt:lpstr>
      <vt:lpstr>Definition</vt:lpstr>
      <vt:lpstr>Where do avalanches occur ?</vt:lpstr>
      <vt:lpstr>What factors increase the likelihood of Avalanches</vt:lpstr>
      <vt:lpstr>What factors increase the likelihood of Avalanches</vt:lpstr>
      <vt:lpstr>PowerPoint Presentation</vt:lpstr>
      <vt:lpstr>The effects of avalanches</vt:lpstr>
    </vt:vector>
  </TitlesOfParts>
  <Company>AVRSB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Avalanches </dc:title>
  <dc:creator>HHS</dc:creator>
  <cp:lastModifiedBy>Steven Heath</cp:lastModifiedBy>
  <cp:revision>10</cp:revision>
  <dcterms:created xsi:type="dcterms:W3CDTF">2010-05-04T18:03:11Z</dcterms:created>
  <dcterms:modified xsi:type="dcterms:W3CDTF">2018-10-31T03:47:40Z</dcterms:modified>
</cp:coreProperties>
</file>