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91" r:id="rId5"/>
    <p:sldId id="290" r:id="rId6"/>
    <p:sldId id="257" r:id="rId7"/>
    <p:sldId id="270" r:id="rId8"/>
    <p:sldId id="282" r:id="rId9"/>
    <p:sldId id="286" r:id="rId10"/>
    <p:sldId id="288" r:id="rId11"/>
    <p:sldId id="283" r:id="rId12"/>
    <p:sldId id="280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>
      <p:cViewPr varScale="1">
        <p:scale>
          <a:sx n="90" d="100"/>
          <a:sy n="90" d="100"/>
        </p:scale>
        <p:origin x="1744" y="2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China labour</a:t>
            </a:r>
            <a:r>
              <a:rPr lang="en-GB" baseline="0"/>
              <a:t> force by sector 2013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P</c:v>
                </c:pt>
                <c:pt idx="1">
                  <c:v>S</c:v>
                </c:pt>
                <c:pt idx="2">
                  <c:v>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0.34</c:v>
                </c:pt>
                <c:pt idx="1">
                  <c:v>0.3</c:v>
                </c:pt>
                <c:pt idx="2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889B6-E97F-4627-973D-3E8CCEA72632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9C3B3-C28F-4FC4-A5CF-AD4491B26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72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1B37E-CDDE-41D0-AADD-3515BF712645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C3199-3001-4304-8FD4-CE7B7D32B2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82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2013 figures</a:t>
            </a:r>
            <a:r>
              <a:rPr lang="en-US" baseline="0" dirty="0" smtClean="0"/>
              <a:t> – P34%, S30%, T36%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3199-3001-4304-8FD4-CE7B7D32B23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54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need 4 countries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3199-3001-4304-8FD4-CE7B7D32B23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59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DD-AF28-428C-9518-34621919C564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CF2B-F4B6-45D1-8FAF-8DC53A53F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62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DD-AF28-428C-9518-34621919C564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CF2B-F4B6-45D1-8FAF-8DC53A53F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1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DD-AF28-428C-9518-34621919C564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CF2B-F4B6-45D1-8FAF-8DC53A53F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1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DD-AF28-428C-9518-34621919C564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CF2B-F4B6-45D1-8FAF-8DC53A53F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5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DD-AF28-428C-9518-34621919C564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CF2B-F4B6-45D1-8FAF-8DC53A53F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3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DD-AF28-428C-9518-34621919C564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CF2B-F4B6-45D1-8FAF-8DC53A53F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39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DD-AF28-428C-9518-34621919C564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CF2B-F4B6-45D1-8FAF-8DC53A53F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3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DD-AF28-428C-9518-34621919C564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CF2B-F4B6-45D1-8FAF-8DC53A53F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25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DD-AF28-428C-9518-34621919C564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CF2B-F4B6-45D1-8FAF-8DC53A53F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90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DD-AF28-428C-9518-34621919C564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CF2B-F4B6-45D1-8FAF-8DC53A53F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21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5DD-AF28-428C-9518-34621919C564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CF2B-F4B6-45D1-8FAF-8DC53A53F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21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135DD-AF28-428C-9518-34621919C564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DCF2B-F4B6-45D1-8FAF-8DC53A53F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17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http://www.tucoo.com/logo_class/bank_logo11/s/Sanwa_Bank(1)s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3.png"/><Relationship Id="rId7" Type="http://schemas.openxmlformats.org/officeDocument/2006/relationships/image" Target="http://www.tucoo.com/logo_class/bank_logo11/s/Sanwa_Bank(1)s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87824" y="5517232"/>
            <a:ext cx="71287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Where should our </a:t>
            </a:r>
          </a:p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Headquarters be located?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08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know the factors affecting the location of tertiary industries</a:t>
            </a:r>
          </a:p>
          <a:p>
            <a:r>
              <a:rPr lang="en-US" dirty="0" smtClean="0"/>
              <a:t>To understand what a bank HQ might be looking for in a new location</a:t>
            </a:r>
          </a:p>
          <a:p>
            <a:r>
              <a:rPr lang="en-US" dirty="0" smtClean="0"/>
              <a:t>To be able to research places and present our findings back to the class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26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Tertiary Sector</a:t>
            </a:r>
            <a:endParaRPr lang="en-GB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4313" y="1196752"/>
            <a:ext cx="8713787" cy="320198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Tertiary activities</a:t>
            </a:r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services such as health, education, tourism</a:t>
            </a:r>
          </a:p>
          <a:p>
            <a:pPr eaLnBrk="1" hangingPunct="1">
              <a:buFontTx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financial </a:t>
            </a: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services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en-GB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tertiary sector is the fastest growing sector of the Chinese</a:t>
            </a:r>
          </a:p>
          <a:p>
            <a:pPr eaLnBrk="1" hangingPunct="1">
              <a:buFontTx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economy. </a:t>
            </a:r>
          </a:p>
          <a:p>
            <a:pPr eaLnBrk="1" hangingPunct="1">
              <a:buFontTx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5225267" y="4191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0" t="12599" b="16002"/>
          <a:stretch/>
        </p:blipFill>
        <p:spPr>
          <a:xfrm>
            <a:off x="113056" y="3429000"/>
            <a:ext cx="5124516" cy="3298236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55354"/>
              </p:ext>
            </p:extLst>
          </p:nvPr>
        </p:nvGraphicFramePr>
        <p:xfrm>
          <a:off x="4590188" y="35935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3431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400" b="1" dirty="0" smtClean="0"/>
              <a:t>A Japanese Bank, relocating  their HQs to Europe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Imagine you are the CEO of Sanwa Bank – and you want to relocate your headquarters to a European city.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Starter: What will a bank HQ be looking for in a location?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Brainstorm in your tables</a:t>
            </a:r>
            <a:endParaRPr lang="en-GB" dirty="0"/>
          </a:p>
        </p:txBody>
      </p:sp>
      <p:pic>
        <p:nvPicPr>
          <p:cNvPr id="4" name="Picture 15" descr="http://www.tucoo.com/logo_class/bank_logo11/s/Sanwa_Bank(1)s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60648"/>
            <a:ext cx="16764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78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franc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15978"/>
            <a:ext cx="1781627" cy="174794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8" descr="german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694" y="4216400"/>
            <a:ext cx="1916112" cy="22733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10" descr="u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04748"/>
            <a:ext cx="1755033" cy="24704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4731850" y="5093494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 dirty="0">
                <a:latin typeface="Arial" charset="0"/>
              </a:rPr>
              <a:t>?</a:t>
            </a:r>
          </a:p>
        </p:txBody>
      </p:sp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1304925" y="350100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 dirty="0">
                <a:latin typeface="Arial" charset="0"/>
              </a:rPr>
              <a:t>?</a:t>
            </a: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1718521" y="5201499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 dirty="0">
                <a:latin typeface="Arial" charset="0"/>
              </a:rPr>
              <a:t>?</a:t>
            </a:r>
          </a:p>
        </p:txBody>
      </p:sp>
      <p:sp>
        <p:nvSpPr>
          <p:cNvPr id="7177" name="Text Box 14"/>
          <p:cNvSpPr txBox="1">
            <a:spLocks noChangeArrowheads="1"/>
          </p:cNvSpPr>
          <p:nvPr/>
        </p:nvSpPr>
        <p:spPr bwMode="auto">
          <a:xfrm>
            <a:off x="6083597" y="4643159"/>
            <a:ext cx="2952453" cy="2092881"/>
          </a:xfrm>
          <a:prstGeom prst="rect">
            <a:avLst/>
          </a:prstGeom>
          <a:noFill/>
          <a:ln w="38100">
            <a:solidFill>
              <a:srgbClr val="800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GB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bank is looking for (amongst other things):</a:t>
            </a:r>
          </a:p>
          <a:p>
            <a:pPr eaLnBrk="1" hangingPunct="1">
              <a:buFontTx/>
              <a:buChar char="•"/>
              <a:defRPr/>
            </a:pPr>
            <a:r>
              <a:rPr lang="en-GB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Good transport links </a:t>
            </a:r>
          </a:p>
          <a:p>
            <a:pPr eaLnBrk="1" hangingPunct="1">
              <a:buFontTx/>
              <a:buChar char="•"/>
              <a:defRPr/>
            </a:pPr>
            <a:r>
              <a:rPr lang="en-GB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Contact with other banks</a:t>
            </a:r>
          </a:p>
          <a:p>
            <a:pPr eaLnBrk="1" hangingPunct="1">
              <a:buFontTx/>
              <a:buChar char="•"/>
              <a:defRPr/>
            </a:pPr>
            <a:r>
              <a:rPr lang="en-GB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central location</a:t>
            </a:r>
          </a:p>
          <a:p>
            <a:pPr eaLnBrk="1" hangingPunct="1">
              <a:buFontTx/>
              <a:buChar char="•"/>
              <a:defRPr/>
            </a:pPr>
            <a:r>
              <a:rPr lang="en-GB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attractive business    </a:t>
            </a:r>
          </a:p>
          <a:p>
            <a:pPr eaLnBrk="1" hangingPunct="1">
              <a:defRPr/>
            </a:pPr>
            <a:r>
              <a:rPr lang="en-GB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environment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Etc…</a:t>
            </a:r>
          </a:p>
        </p:txBody>
      </p:sp>
      <p:sp>
        <p:nvSpPr>
          <p:cNvPr id="5129" name="Rectangle 16"/>
          <p:cNvSpPr>
            <a:spLocks noChangeArrowheads="1"/>
          </p:cNvSpPr>
          <p:nvPr/>
        </p:nvSpPr>
        <p:spPr bwMode="auto">
          <a:xfrm>
            <a:off x="205408" y="32739"/>
            <a:ext cx="1625600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1500" b="1">
                <a:cs typeface="Times New Roman" pitchFamily="18" charset="0"/>
              </a:rPr>
              <a:t>Japanese Bank </a:t>
            </a:r>
            <a:endParaRPr lang="en-GB" sz="900"/>
          </a:p>
          <a:p>
            <a:pPr eaLnBrk="0" hangingPunct="0"/>
            <a:endParaRPr lang="en-GB">
              <a:latin typeface="Arial" charset="0"/>
            </a:endParaRPr>
          </a:p>
        </p:txBody>
      </p:sp>
      <p:pic>
        <p:nvPicPr>
          <p:cNvPr id="5130" name="Picture 15" descr="http://www.tucoo.com/logo_class/bank_logo11/s/Sanwa_Bank(1)s.pn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8" y="628052"/>
            <a:ext cx="16764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angle 17"/>
          <p:cNvSpPr>
            <a:spLocks noChangeArrowheads="1"/>
          </p:cNvSpPr>
          <p:nvPr/>
        </p:nvSpPr>
        <p:spPr bwMode="auto">
          <a:xfrm>
            <a:off x="3923928" y="1070719"/>
            <a:ext cx="5112122" cy="306237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n-GB" sz="100" dirty="0">
                <a:latin typeface="Arial" charset="0"/>
                <a:cs typeface="Times New Roman" pitchFamily="18" charset="0"/>
              </a:rPr>
              <a:t>   </a:t>
            </a:r>
            <a:endParaRPr lang="en-GB" sz="100" dirty="0">
              <a:latin typeface="Arial" charset="0"/>
            </a:endParaRPr>
          </a:p>
          <a:p>
            <a:pPr eaLnBrk="0" hangingPunct="0">
              <a:buFont typeface="Symbol" pitchFamily="18" charset="2"/>
              <a:buChar char=""/>
              <a:tabLst>
                <a:tab pos="228600" algn="l"/>
              </a:tabLst>
            </a:pPr>
            <a:r>
              <a:rPr lang="en-GB" sz="1600" dirty="0">
                <a:cs typeface="Times New Roman" pitchFamily="18" charset="0"/>
              </a:rPr>
              <a:t>Sanwa Bank was established in 1919 and is the fifth largest bank in Japan, with its headquarters in Tokyo, Japan’s capital</a:t>
            </a:r>
            <a:endParaRPr lang="en-GB" sz="1000" dirty="0"/>
          </a:p>
          <a:p>
            <a:pPr eaLnBrk="0" hangingPunct="0">
              <a:buFont typeface="Symbol" pitchFamily="18" charset="2"/>
              <a:buChar char=""/>
              <a:tabLst>
                <a:tab pos="228600" algn="l"/>
              </a:tabLst>
            </a:pPr>
            <a:r>
              <a:rPr lang="en-GB" sz="1600" dirty="0">
                <a:cs typeface="Times New Roman" pitchFamily="18" charset="0"/>
              </a:rPr>
              <a:t>It is the 59</a:t>
            </a:r>
            <a:r>
              <a:rPr lang="en-GB" sz="1600" baseline="30000" dirty="0">
                <a:cs typeface="Times New Roman" pitchFamily="18" charset="0"/>
              </a:rPr>
              <a:t>th</a:t>
            </a:r>
            <a:r>
              <a:rPr lang="en-GB" sz="1600" dirty="0">
                <a:cs typeface="Times New Roman" pitchFamily="18" charset="0"/>
              </a:rPr>
              <a:t> largest bank in the world based on revenue, which is roughly £500 billion each year</a:t>
            </a:r>
            <a:endParaRPr lang="en-GB" sz="1000" dirty="0"/>
          </a:p>
          <a:p>
            <a:pPr eaLnBrk="0" hangingPunct="0">
              <a:buFont typeface="Symbol" pitchFamily="18" charset="2"/>
              <a:buChar char=""/>
              <a:tabLst>
                <a:tab pos="228600" algn="l"/>
              </a:tabLst>
            </a:pPr>
            <a:r>
              <a:rPr lang="en-GB" sz="1600" dirty="0">
                <a:cs typeface="Times New Roman" pitchFamily="18" charset="0"/>
              </a:rPr>
              <a:t>It employs 34 000 people in Japan alone, and is looking to expand this by establishing a second headquarters in Europe to boost its European trade</a:t>
            </a:r>
            <a:endParaRPr lang="en-GB" sz="1000" dirty="0"/>
          </a:p>
          <a:p>
            <a:pPr eaLnBrk="0" hangingPunct="0">
              <a:buFont typeface="Symbol" pitchFamily="18" charset="2"/>
              <a:buChar char=""/>
              <a:tabLst>
                <a:tab pos="228600" algn="l"/>
              </a:tabLst>
            </a:pPr>
            <a:r>
              <a:rPr lang="en-GB" sz="1600" dirty="0">
                <a:cs typeface="Times New Roman" pitchFamily="18" charset="0"/>
              </a:rPr>
              <a:t>It is therefore very important that the bank picks a suitable location for its new headquarters</a:t>
            </a:r>
            <a:endParaRPr lang="en-GB" sz="1000" dirty="0"/>
          </a:p>
          <a:p>
            <a:pPr eaLnBrk="0" hangingPunct="0">
              <a:tabLst>
                <a:tab pos="228600" algn="l"/>
              </a:tabLst>
            </a:pPr>
            <a:endParaRPr lang="en-GB" sz="1600" dirty="0">
              <a:cs typeface="Times New Roman" pitchFamily="18" charset="0"/>
            </a:endParaRPr>
          </a:p>
          <a:p>
            <a:pPr algn="r" eaLnBrk="0" hangingPunct="0">
              <a:tabLst>
                <a:tab pos="228600" algn="l"/>
              </a:tabLst>
            </a:pPr>
            <a:r>
              <a:rPr lang="en-GB" sz="1600" b="1" i="1" dirty="0">
                <a:solidFill>
                  <a:srgbClr val="7030A0"/>
                </a:solidFill>
                <a:cs typeface="Times New Roman" pitchFamily="18" charset="0"/>
              </a:rPr>
              <a:t>What else do you think it might need??</a:t>
            </a:r>
            <a:endParaRPr lang="en-GB" sz="2000" b="1" dirty="0">
              <a:solidFill>
                <a:srgbClr val="7030A0"/>
              </a:solidFill>
              <a:latin typeface="Arial" charset="0"/>
            </a:endParaRPr>
          </a:p>
        </p:txBody>
      </p:sp>
      <p:pic>
        <p:nvPicPr>
          <p:cNvPr id="5132" name="Picture 4" descr="http://www.tucoo.com/logo_class/bank_logo11/s/Sanwa_Bank(1)s.pn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15888"/>
            <a:ext cx="1295400" cy="9080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58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640762" cy="158432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GB" sz="2000" b="1" u="sng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Locating Tertiary Sector business</a:t>
            </a:r>
            <a:br>
              <a:rPr lang="en-GB" sz="2000" b="1" u="sng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GB" sz="2000" b="1" smtClean="0">
                <a:latin typeface="Comic Sans MS" pitchFamily="66" charset="0"/>
              </a:rPr>
              <a:t/>
            </a:r>
            <a:br>
              <a:rPr lang="en-GB" sz="2000" b="1" smtClean="0">
                <a:latin typeface="Comic Sans MS" pitchFamily="66" charset="0"/>
              </a:rPr>
            </a:br>
            <a:r>
              <a:rPr lang="en-GB" sz="2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 Japanese bank is looking to locate their new headquarters in Europe. </a:t>
            </a:r>
            <a:br>
              <a:rPr lang="en-GB" sz="2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GB" sz="2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Proposals have been put forward for Frankfurt (Germany), Paris (France) and London.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642350" cy="4679950"/>
          </a:xfrm>
          <a:ln cap="flat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en-GB" sz="2000" dirty="0" smtClean="0">
                <a:solidFill>
                  <a:schemeClr val="accent2"/>
                </a:solidFill>
                <a:latin typeface="Comic Sans MS" pitchFamily="66" charset="0"/>
              </a:rPr>
              <a:t>TASK:</a:t>
            </a:r>
          </a:p>
          <a:p>
            <a:pPr eaLnBrk="1" hangingPunct="1">
              <a:lnSpc>
                <a:spcPct val="85000"/>
              </a:lnSpc>
            </a:pPr>
            <a:r>
              <a:rPr lang="en-GB" sz="2000" dirty="0" smtClean="0">
                <a:solidFill>
                  <a:schemeClr val="accent2"/>
                </a:solidFill>
                <a:latin typeface="Comic Sans MS" pitchFamily="66" charset="0"/>
              </a:rPr>
              <a:t>In groups, you must present the advantages of your city for the bank’s relocation – </a:t>
            </a:r>
            <a:r>
              <a:rPr lang="en-GB" sz="2000" u="sng" dirty="0" smtClean="0">
                <a:solidFill>
                  <a:schemeClr val="accent2"/>
                </a:solidFill>
                <a:latin typeface="Comic Sans MS" pitchFamily="66" charset="0"/>
              </a:rPr>
              <a:t>what do you have that the bank would really want</a:t>
            </a:r>
            <a:r>
              <a:rPr lang="en-GB" sz="2000" u="sng" dirty="0" smtClean="0">
                <a:solidFill>
                  <a:schemeClr val="accent2"/>
                </a:solidFill>
                <a:latin typeface="Comic Sans MS" pitchFamily="66" charset="0"/>
              </a:rPr>
              <a:t>? </a:t>
            </a:r>
            <a:r>
              <a:rPr lang="en-GB" sz="2000" dirty="0" smtClean="0">
                <a:solidFill>
                  <a:schemeClr val="accent2"/>
                </a:solidFill>
                <a:latin typeface="Comic Sans MS" pitchFamily="66" charset="0"/>
              </a:rPr>
              <a:t>This should be done using a large A2 Poster.</a:t>
            </a:r>
            <a:endParaRPr lang="en-GB" sz="2000" u="sng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en-GB" sz="2000" dirty="0" smtClean="0">
                <a:solidFill>
                  <a:schemeClr val="accent2"/>
                </a:solidFill>
                <a:latin typeface="Comic Sans MS" pitchFamily="66" charset="0"/>
              </a:rPr>
              <a:t>At the same time, Japan must design a series of questions to ask the representatives (think carefully - </a:t>
            </a:r>
            <a:r>
              <a:rPr lang="en-GB" sz="2000" u="sng" dirty="0" smtClean="0">
                <a:solidFill>
                  <a:schemeClr val="accent2"/>
                </a:solidFill>
                <a:latin typeface="Comic Sans MS" pitchFamily="66" charset="0"/>
              </a:rPr>
              <a:t>what are they looking for?</a:t>
            </a:r>
            <a:r>
              <a:rPr lang="en-GB" sz="2000" dirty="0" smtClean="0">
                <a:solidFill>
                  <a:schemeClr val="accent2"/>
                </a:solidFill>
                <a:latin typeface="Comic Sans MS" pitchFamily="66" charset="0"/>
              </a:rPr>
              <a:t>). </a:t>
            </a:r>
            <a:r>
              <a:rPr lang="en-GB" sz="2000" dirty="0" smtClean="0">
                <a:solidFill>
                  <a:schemeClr val="accent2"/>
                </a:solidFill>
                <a:latin typeface="Comic Sans MS" pitchFamily="66" charset="0"/>
              </a:rPr>
              <a:t>You need to know the advantages and disadvantages of staying in Japan.</a:t>
            </a:r>
            <a:endParaRPr lang="en-GB" sz="200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85000"/>
              </a:lnSpc>
            </a:pPr>
            <a:endParaRPr lang="en-GB" sz="200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Resources </a:t>
            </a:r>
            <a:r>
              <a:rPr lang="en-GB" sz="2000" dirty="0" smtClean="0">
                <a:solidFill>
                  <a:schemeClr val="accent2"/>
                </a:solidFill>
                <a:latin typeface="Comic Sans MS" pitchFamily="66" charset="0"/>
              </a:rPr>
              <a:t>– information sheets and </a:t>
            </a:r>
            <a:r>
              <a:rPr lang="en-GB" sz="2000" dirty="0" err="1" smtClean="0">
                <a:solidFill>
                  <a:schemeClr val="accent2"/>
                </a:solidFill>
                <a:latin typeface="Comic Sans MS" pitchFamily="66" charset="0"/>
              </a:rPr>
              <a:t>i</a:t>
            </a:r>
            <a:r>
              <a:rPr lang="en-GB" sz="2000" dirty="0" smtClean="0">
                <a:solidFill>
                  <a:schemeClr val="accent2"/>
                </a:solidFill>
                <a:latin typeface="Comic Sans MS" pitchFamily="66" charset="0"/>
              </a:rPr>
              <a:t>-pads</a:t>
            </a:r>
          </a:p>
          <a:p>
            <a:pPr eaLnBrk="1" hangingPunct="1">
              <a:lnSpc>
                <a:spcPct val="85000"/>
              </a:lnSpc>
            </a:pPr>
            <a:endParaRPr lang="en-GB" sz="200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en-GB" sz="2000" dirty="0" smtClean="0">
                <a:solidFill>
                  <a:schemeClr val="accent2"/>
                </a:solidFill>
                <a:latin typeface="Comic Sans MS" pitchFamily="66" charset="0"/>
              </a:rPr>
              <a:t>Sales pitch each group will have a 5 minute slot to advertise their country to the Japan group and then answer their questions.</a:t>
            </a:r>
          </a:p>
          <a:p>
            <a:pPr eaLnBrk="1" hangingPunct="1">
              <a:lnSpc>
                <a:spcPct val="85000"/>
              </a:lnSpc>
            </a:pPr>
            <a:endParaRPr lang="en-GB" sz="200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en-GB" sz="2000" dirty="0" smtClean="0">
                <a:solidFill>
                  <a:schemeClr val="accent2"/>
                </a:solidFill>
                <a:latin typeface="Comic Sans MS" pitchFamily="66" charset="0"/>
              </a:rPr>
              <a:t>Japan must </a:t>
            </a:r>
            <a:r>
              <a:rPr lang="en-GB" sz="2000" u="sng" dirty="0" smtClean="0">
                <a:solidFill>
                  <a:schemeClr val="accent2"/>
                </a:solidFill>
                <a:latin typeface="Comic Sans MS" pitchFamily="66" charset="0"/>
              </a:rPr>
              <a:t>decide</a:t>
            </a:r>
            <a:r>
              <a:rPr lang="en-GB" sz="2000" dirty="0" smtClean="0">
                <a:solidFill>
                  <a:schemeClr val="accent2"/>
                </a:solidFill>
                <a:latin typeface="Comic Sans MS" pitchFamily="66" charset="0"/>
              </a:rPr>
              <a:t> which city will be the new headquarters, and </a:t>
            </a:r>
            <a:r>
              <a:rPr lang="en-GB" sz="2000" u="sng" dirty="0" smtClean="0">
                <a:solidFill>
                  <a:schemeClr val="accent2"/>
                </a:solidFill>
                <a:latin typeface="Comic Sans MS" pitchFamily="66" charset="0"/>
              </a:rPr>
              <a:t>justify</a:t>
            </a:r>
            <a:r>
              <a:rPr lang="en-GB" sz="2000" dirty="0" smtClean="0">
                <a:solidFill>
                  <a:schemeClr val="accent2"/>
                </a:solidFill>
                <a:latin typeface="Comic Sans MS" pitchFamily="66" charset="0"/>
              </a:rPr>
              <a:t> their choice to the class</a:t>
            </a:r>
          </a:p>
        </p:txBody>
      </p:sp>
    </p:spTree>
    <p:extLst>
      <p:ext uri="{BB962C8B-B14F-4D97-AF65-F5344CB8AC3E}">
        <p14:creationId xmlns:p14="http://schemas.microsoft.com/office/powerpoint/2010/main" val="373707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tips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Smart searching</a:t>
            </a:r>
          </a:p>
          <a:p>
            <a:r>
              <a:rPr lang="en-US" dirty="0" smtClean="0"/>
              <a:t>Search CIA </a:t>
            </a:r>
            <a:r>
              <a:rPr lang="en-US" dirty="0" err="1" smtClean="0"/>
              <a:t>worldfactbook</a:t>
            </a:r>
            <a:r>
              <a:rPr lang="en-US" dirty="0" smtClean="0"/>
              <a:t> + country name and use this as a starting point</a:t>
            </a:r>
          </a:p>
          <a:p>
            <a:r>
              <a:rPr lang="en-US" dirty="0" smtClean="0"/>
              <a:t>Corruption – search corruption perception index 2014 and click on first link </a:t>
            </a:r>
            <a:r>
              <a:rPr lang="en-US" smtClean="0"/>
              <a:t>(transparency.org)</a:t>
            </a:r>
            <a:endParaRPr lang="en-US" dirty="0" smtClean="0"/>
          </a:p>
          <a:p>
            <a:r>
              <a:rPr lang="en-US" dirty="0" smtClean="0"/>
              <a:t>Travel websites:</a:t>
            </a:r>
          </a:p>
          <a:p>
            <a:pPr lvl="1"/>
            <a:r>
              <a:rPr lang="en-US" dirty="0" smtClean="0"/>
              <a:t>Skyscanner.net</a:t>
            </a:r>
          </a:p>
          <a:p>
            <a:pPr lvl="1"/>
            <a:r>
              <a:rPr lang="en-US" dirty="0" smtClean="0"/>
              <a:t>Kayak.com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8C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523608"/>
              </p:ext>
            </p:extLst>
          </p:nvPr>
        </p:nvGraphicFramePr>
        <p:xfrm>
          <a:off x="539552" y="1764989"/>
          <a:ext cx="8016676" cy="476035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85324"/>
                <a:gridCol w="2405604"/>
                <a:gridCol w="1611755"/>
                <a:gridCol w="1713993"/>
              </a:tblGrid>
              <a:tr h="12982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</a:rPr>
                        <a:t>Japan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</a:rPr>
                        <a:t>London</a:t>
                      </a:r>
                      <a:endParaRPr lang="en-GB" sz="32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</a:rPr>
                        <a:t>Paris</a:t>
                      </a:r>
                      <a:endParaRPr lang="en-GB" sz="32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</a:rPr>
                        <a:t>Frankfurt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</a:tr>
              <a:tr h="865519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>
                          <a:effectLst/>
                        </a:rPr>
                        <a:t>Kai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err="1" smtClean="0">
                          <a:effectLst/>
                        </a:rPr>
                        <a:t>Yifu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>
                          <a:effectLst/>
                        </a:rPr>
                        <a:t>Jack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>
                          <a:effectLst/>
                        </a:rPr>
                        <a:t>Sunny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65519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>
                          <a:effectLst/>
                        </a:rPr>
                        <a:t>Tracy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>
                          <a:effectLst/>
                        </a:rPr>
                        <a:t>Kay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>
                          <a:effectLst/>
                        </a:rPr>
                        <a:t>Amber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>
                          <a:effectLst/>
                        </a:rPr>
                        <a:t>Angela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65519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>
                          <a:effectLst/>
                        </a:rPr>
                        <a:t>William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>
                          <a:effectLst/>
                        </a:rPr>
                        <a:t>Rita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>
                          <a:effectLst/>
                        </a:rPr>
                        <a:t>Jim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>
                          <a:effectLst/>
                        </a:rPr>
                        <a:t>Edward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65519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 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>
                          <a:effectLst/>
                        </a:rPr>
                        <a:t>Lion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>
                          <a:effectLst/>
                        </a:rPr>
                        <a:t>Blanca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Cathy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6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Presentations (3 cities + Japan)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Complete your table as each group presents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483846" cy="442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6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B21FBBBAC62B48827097B3039ABBCB" ma:contentTypeVersion="" ma:contentTypeDescription="Create a new document." ma:contentTypeScope="" ma:versionID="7654fd00b7eca589dae447ddf48e431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682366-1F2F-42C0-BCD7-9874678456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CA1663-F69B-4ECD-8694-911406B549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32BC971-044D-4516-A41F-91ADCD98942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230</TotalTime>
  <Words>482</Words>
  <Application>Microsoft Macintosh PowerPoint</Application>
  <PresentationFormat>On-screen Show (4:3)</PresentationFormat>
  <Paragraphs>81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Gill Sans MT</vt:lpstr>
      <vt:lpstr>Symbol</vt:lpstr>
      <vt:lpstr>Arial</vt:lpstr>
      <vt:lpstr>Calibri</vt:lpstr>
      <vt:lpstr>Comic Sans MS</vt:lpstr>
      <vt:lpstr>Times New Roman</vt:lpstr>
      <vt:lpstr>Office Theme</vt:lpstr>
      <vt:lpstr>PowerPoint Presentation</vt:lpstr>
      <vt:lpstr>Learning objectives</vt:lpstr>
      <vt:lpstr>The Tertiary Sector</vt:lpstr>
      <vt:lpstr>A Japanese Bank, relocating  their HQs to Europe</vt:lpstr>
      <vt:lpstr>PowerPoint Presentation</vt:lpstr>
      <vt:lpstr>Locating Tertiary Sector business  A Japanese bank is looking to locate their new headquarters in Europe.  Proposals have been put forward for Frankfurt (Germany), Paris (France) and London.</vt:lpstr>
      <vt:lpstr>Research tips</vt:lpstr>
      <vt:lpstr>8C</vt:lpstr>
      <vt:lpstr>Presentations (3 cities + Japan)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Battram</dc:creator>
  <cp:lastModifiedBy>Steven Heath</cp:lastModifiedBy>
  <cp:revision>31</cp:revision>
  <cp:lastPrinted>2016-03-02T00:39:44Z</cp:lastPrinted>
  <dcterms:created xsi:type="dcterms:W3CDTF">2013-01-25T09:11:57Z</dcterms:created>
  <dcterms:modified xsi:type="dcterms:W3CDTF">2017-02-24T01:24:03Z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0x01010070B21FBBBAC62B48827097B3039ABBCB</vt:lpwstr>
  </property>
</Properties>
</file>