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1"/>
  </p:notesMasterIdLst>
  <p:sldIdLst>
    <p:sldId id="260" r:id="rId2"/>
    <p:sldId id="261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5" r:id="rId15"/>
    <p:sldId id="281" r:id="rId16"/>
    <p:sldId id="282" r:id="rId17"/>
    <p:sldId id="283" r:id="rId18"/>
    <p:sldId id="284" r:id="rId19"/>
    <p:sldId id="269" r:id="rId20"/>
  </p:sldIdLst>
  <p:sldSz cx="9144000" cy="6858000" type="screen4x3"/>
  <p:notesSz cx="6858000" cy="9144000"/>
  <p:embeddedFontLst>
    <p:embeddedFont>
      <p:font typeface="Twinkl Light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lear Sans Light" panose="020B0303030202020304" pitchFamily="34" charset="0"/>
      <p:regular r:id="rId27"/>
    </p:embeddedFont>
    <p:embeddedFont>
      <p:font typeface="Sassoon Infant Rg" panose="02000503030000020003" pitchFamily="50" charset="0"/>
      <p:regular r:id="rId28"/>
      <p:bold r:id="rId29"/>
    </p:embeddedFont>
    <p:embeddedFont>
      <p:font typeface="Twinkl SemiBold" pitchFamily="2" charset="0"/>
      <p:bold r:id="rId30"/>
    </p:embeddedFont>
    <p:embeddedFont>
      <p:font typeface="Clear Sans" panose="020B05030302020203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1E3"/>
    <a:srgbClr val="90C7E5"/>
    <a:srgbClr val="00A7E6"/>
    <a:srgbClr val="01A6E6"/>
    <a:srgbClr val="0175B0"/>
    <a:srgbClr val="B0DEF7"/>
    <a:srgbClr val="9DDCF9"/>
    <a:srgbClr val="0079C3"/>
    <a:srgbClr val="013F7C"/>
    <a:srgbClr val="009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5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44AD-5AD8-424C-9184-AE7CEE06F1AC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D35D-E792-41E1-B498-39BBA43D4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2506445" y="6509059"/>
            <a:ext cx="4131108" cy="169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9pPr>
          </a:lstStyle>
          <a:p>
            <a:pPr algn="ctr">
              <a:defRPr/>
            </a:pP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</a:t>
            </a:r>
            <a:r>
              <a:rPr lang="en-GB" sz="5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Dun.can</a:t>
            </a: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  <a:endParaRPr lang="en-GB" altLang="en-US" sz="5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195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80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520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9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5329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9" pos="539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7" r:id="rId4"/>
    <p:sldLayoutId id="2147483676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pos="431" userDrawn="1">
          <p15:clr>
            <a:srgbClr val="A4A3A4"/>
          </p15:clr>
        </p15:guide>
        <p15:guide id="9" pos="5465" userDrawn="1">
          <p15:clr>
            <a:srgbClr val="A4A3A4"/>
          </p15:clr>
        </p15:guide>
        <p15:guide id="10" pos="5329" userDrawn="1">
          <p15:clr>
            <a:srgbClr val="A4A3A4"/>
          </p15:clr>
        </p15:guide>
        <p15:guide id="11" pos="5397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075" y="690664"/>
            <a:ext cx="8196263" cy="1815999"/>
          </a:xfrm>
          <a:prstGeom prst="rect">
            <a:avLst/>
          </a:prstGeom>
          <a:solidFill>
            <a:srgbClr val="0079C3">
              <a:alpha val="87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 Light" pitchFamily="2" charset="0"/>
            </a:endParaRPr>
          </a:p>
        </p:txBody>
      </p:sp>
      <p:sp>
        <p:nvSpPr>
          <p:cNvPr id="8195" name="Title 7"/>
          <p:cNvSpPr>
            <a:spLocks/>
          </p:cNvSpPr>
          <p:nvPr/>
        </p:nvSpPr>
        <p:spPr bwMode="auto">
          <a:xfrm>
            <a:off x="698432" y="796975"/>
            <a:ext cx="7761356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dirty="0">
                <a:solidFill>
                  <a:prstClr val="white"/>
                </a:solidFill>
                <a:latin typeface="Twinkl SemiBold" pitchFamily="2" charset="0"/>
                <a:cs typeface="Clear Sans Light" panose="020B0303030202020304" pitchFamily="34" charset="0"/>
              </a:rPr>
              <a:t>Climate Detectives! </a:t>
            </a:r>
            <a:endParaRPr lang="en-GB" altLang="en-US" sz="4800" dirty="0">
              <a:solidFill>
                <a:srgbClr val="E1DDD1"/>
              </a:solidFill>
              <a:latin typeface="Twinkl SemiBold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6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601254" y="2043683"/>
            <a:ext cx="208099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3. Ocean currents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78299" y="2523968"/>
            <a:ext cx="2529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Ocean currents </a:t>
            </a:r>
            <a:r>
              <a:rPr lang="en-GB" dirty="0"/>
              <a:t>are movements of warm or cold water around the oceans. Ocean currents can raise or lower the temperatures of coastal areas.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7A15B0-0078-42D6-9746-F15E91B3568A}"/>
              </a:ext>
            </a:extLst>
          </p:cNvPr>
          <p:cNvSpPr/>
          <p:nvPr/>
        </p:nvSpPr>
        <p:spPr>
          <a:xfrm>
            <a:off x="749118" y="4614948"/>
            <a:ext cx="2752840" cy="1477328"/>
          </a:xfrm>
          <a:prstGeom prst="rect">
            <a:avLst/>
          </a:prstGeom>
          <a:solidFill>
            <a:srgbClr val="B0DEF7"/>
          </a:solidFill>
        </p:spPr>
        <p:txBody>
          <a:bodyPr wrap="square" lIns="108000">
            <a:spAutoFit/>
          </a:bodyPr>
          <a:lstStyle/>
          <a:p>
            <a:r>
              <a:rPr lang="en-GB" dirty="0"/>
              <a:t>Can you name an area which is affected by a warm ocean current…</a:t>
            </a:r>
          </a:p>
          <a:p>
            <a:r>
              <a:rPr lang="en-GB" dirty="0"/>
              <a:t>and one that is affected by a cold ocean current?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948BF43-5CAD-4005-8202-4ECE94573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696511" y="2228350"/>
            <a:ext cx="4675729" cy="3278946"/>
            <a:chOff x="3696511" y="2228350"/>
            <a:chExt cx="4675729" cy="3278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54BAA31-5C9B-4E53-BBD4-42B40E2C6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511" y="2228350"/>
              <a:ext cx="4675729" cy="32789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4BAA31-5C9B-4E53-BBD4-42B40E2C6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2" t="92100" r="16331" b="1654"/>
            <a:stretch/>
          </p:blipFill>
          <p:spPr>
            <a:xfrm>
              <a:off x="7167562" y="5004665"/>
              <a:ext cx="428625" cy="2047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54BAA31-5C9B-4E53-BBD4-42B40E2C6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39" t="84838" r="16598" b="9642"/>
            <a:stretch/>
          </p:blipFill>
          <p:spPr>
            <a:xfrm>
              <a:off x="7177087" y="5253598"/>
              <a:ext cx="419100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7A15B0-0078-42D6-9746-F15E91B3568A}"/>
              </a:ext>
            </a:extLst>
          </p:cNvPr>
          <p:cNvSpPr/>
          <p:nvPr/>
        </p:nvSpPr>
        <p:spPr>
          <a:xfrm>
            <a:off x="612928" y="1999224"/>
            <a:ext cx="7681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</a:t>
            </a:r>
            <a:r>
              <a:rPr lang="en-GB" dirty="0">
                <a:latin typeface="+mj-lt"/>
              </a:rPr>
              <a:t>North Atlantic Drift </a:t>
            </a:r>
            <a:r>
              <a:rPr lang="en-GB" dirty="0"/>
              <a:t>is a warm ocean current that brings warmer water to the west coast of the UK. This raises the air temperature in this area by several degrees.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95EFA8-2310-486F-9EA1-6B1F8A19E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970161"/>
            <a:ext cx="4568723" cy="32306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4961E7-15A8-4F15-8037-09658FC9B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07" y="2723745"/>
            <a:ext cx="3099345" cy="41342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F7EFF7-30A7-4293-9097-EDFB356DD3A4}"/>
              </a:ext>
            </a:extLst>
          </p:cNvPr>
          <p:cNvSpPr/>
          <p:nvPr/>
        </p:nvSpPr>
        <p:spPr>
          <a:xfrm>
            <a:off x="612928" y="2000257"/>
            <a:ext cx="7846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Without the North Atlantic Drift, winters in the UK could be more than 5°C cooler! The average temperature for London in December would be 2°C 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A4D031-8CBF-4EF8-BA72-0CDEE42AC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600520" y="1956712"/>
            <a:ext cx="3277335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4. Prevailing wind direction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78299" y="2466618"/>
            <a:ext cx="3365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 </a:t>
            </a:r>
            <a:r>
              <a:rPr lang="en-GB" dirty="0">
                <a:latin typeface="+mj-lt"/>
              </a:rPr>
              <a:t>prevailing wind </a:t>
            </a:r>
            <a:r>
              <a:rPr lang="en-GB" dirty="0"/>
              <a:t>is the direction the wind blows from most of the time.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7A15B0-0078-42D6-9746-F15E91B3568A}"/>
              </a:ext>
            </a:extLst>
          </p:cNvPr>
          <p:cNvSpPr/>
          <p:nvPr/>
        </p:nvSpPr>
        <p:spPr>
          <a:xfrm>
            <a:off x="778298" y="3389948"/>
            <a:ext cx="329759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Prevailing winds can bring warm or cool air to an area, depending on where they have come from.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In the UK, the prevailing wind direction is from the south-west (the Atlantic Ocean), so it brings warmer, moist air </a:t>
            </a:r>
            <a:br>
              <a:rPr lang="en-GB" altLang="en-US" dirty="0"/>
            </a:br>
            <a:r>
              <a:rPr lang="en-GB" altLang="en-US" dirty="0"/>
              <a:t>or rain!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E008D7-6EC8-4EDC-8E81-FF2001ABA1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91" y="1917028"/>
            <a:ext cx="4101797" cy="42837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BF6DAC0-1DDE-4864-B7CA-A599626E5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7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600874" y="1942048"/>
            <a:ext cx="270178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5. Distance from the sea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86279" y="2378048"/>
            <a:ext cx="27338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summer, the sea is cooler than the land. This means that areas on the coast are kept slightly cooler than inland areas by the cool sea breeze.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253F64-37DF-4297-985D-8EDDED978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60" y="2378048"/>
            <a:ext cx="4897428" cy="34630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A530E6-4689-4A93-B43E-289814ACBEEA}"/>
              </a:ext>
            </a:extLst>
          </p:cNvPr>
          <p:cNvSpPr txBox="1"/>
          <p:nvPr/>
        </p:nvSpPr>
        <p:spPr>
          <a:xfrm>
            <a:off x="5546464" y="3494162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Cool sea breeze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F016FD-6359-46AD-B12F-3DF437E33AFF}"/>
              </a:ext>
            </a:extLst>
          </p:cNvPr>
          <p:cNvSpPr txBox="1"/>
          <p:nvPr/>
        </p:nvSpPr>
        <p:spPr>
          <a:xfrm>
            <a:off x="4140291" y="4225133"/>
            <a:ext cx="73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30A80A-79B3-4F78-9E99-732C9CDCDD7B}"/>
              </a:ext>
            </a:extLst>
          </p:cNvPr>
          <p:cNvSpPr txBox="1"/>
          <p:nvPr/>
        </p:nvSpPr>
        <p:spPr>
          <a:xfrm>
            <a:off x="3541267" y="4481959"/>
            <a:ext cx="1929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The land is warmer as it heats up more quickly.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80DC29-8625-4BF2-9CCD-5D9EA3832D2C}"/>
              </a:ext>
            </a:extLst>
          </p:cNvPr>
          <p:cNvSpPr txBox="1"/>
          <p:nvPr/>
        </p:nvSpPr>
        <p:spPr>
          <a:xfrm>
            <a:off x="6911578" y="4437798"/>
            <a:ext cx="56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Sea</a:t>
            </a:r>
            <a:endParaRPr lang="en-GB" sz="1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9694B0-498F-484F-8A36-A071ACEE570D}"/>
              </a:ext>
            </a:extLst>
          </p:cNvPr>
          <p:cNvSpPr txBox="1"/>
          <p:nvPr/>
        </p:nvSpPr>
        <p:spPr>
          <a:xfrm>
            <a:off x="6317759" y="4712792"/>
            <a:ext cx="168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The sea is cooler as it heats up more slowly.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4CB5E6-9766-435F-BFDE-AD2BE14E6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474E9B-55F0-419E-A3E5-88421C5CF8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8" y="4607075"/>
            <a:ext cx="2447831" cy="20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1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138609-4A7E-458C-AEED-8A4EE3E97B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60" y="1966987"/>
            <a:ext cx="4897428" cy="34630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A530E6-4689-4A93-B43E-289814ACBEEA}"/>
              </a:ext>
            </a:extLst>
          </p:cNvPr>
          <p:cNvSpPr txBox="1"/>
          <p:nvPr/>
        </p:nvSpPr>
        <p:spPr>
          <a:xfrm>
            <a:off x="5546464" y="3083101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Cool sea breeze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F016FD-6359-46AD-B12F-3DF437E33AFF}"/>
              </a:ext>
            </a:extLst>
          </p:cNvPr>
          <p:cNvSpPr txBox="1"/>
          <p:nvPr/>
        </p:nvSpPr>
        <p:spPr>
          <a:xfrm>
            <a:off x="4140291" y="3814072"/>
            <a:ext cx="731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Land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130A80A-79B3-4F78-9E99-732C9CDCDD7B}"/>
              </a:ext>
            </a:extLst>
          </p:cNvPr>
          <p:cNvSpPr txBox="1"/>
          <p:nvPr/>
        </p:nvSpPr>
        <p:spPr>
          <a:xfrm>
            <a:off x="3541267" y="4070898"/>
            <a:ext cx="1929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The land is cooler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80DC29-8625-4BF2-9CCD-5D9EA3832D2C}"/>
              </a:ext>
            </a:extLst>
          </p:cNvPr>
          <p:cNvSpPr txBox="1"/>
          <p:nvPr/>
        </p:nvSpPr>
        <p:spPr>
          <a:xfrm>
            <a:off x="6911578" y="4026737"/>
            <a:ext cx="565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+mj-lt"/>
              </a:rPr>
              <a:t>Sea</a:t>
            </a:r>
            <a:endParaRPr lang="en-GB" sz="1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9694B0-498F-484F-8A36-A071ACEE570D}"/>
              </a:ext>
            </a:extLst>
          </p:cNvPr>
          <p:cNvSpPr txBox="1"/>
          <p:nvPr/>
        </p:nvSpPr>
        <p:spPr>
          <a:xfrm>
            <a:off x="6123437" y="4301731"/>
            <a:ext cx="214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+mj-lt"/>
              </a:rPr>
              <a:t>The sea is warmer as it has been heating up all summer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4CB5E6-9766-435F-BFDE-AD2BE14E6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8813C3-4208-4BAF-9A48-FD38155EB14D}"/>
              </a:ext>
            </a:extLst>
          </p:cNvPr>
          <p:cNvSpPr/>
          <p:nvPr/>
        </p:nvSpPr>
        <p:spPr>
          <a:xfrm>
            <a:off x="786279" y="1966987"/>
            <a:ext cx="27549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 winter, the sea is warmer than the land. This means that areas on the coast are kept slightly warmer than inland areas.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84CD91-66FF-4C01-AA1B-E54612FB7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3" y="4492975"/>
            <a:ext cx="1981110" cy="22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6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687116" y="1885533"/>
            <a:ext cx="7772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well do you understand the factors which affect climate? Are these statements true or false?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213493-2E3E-460F-BC7A-87C4A563436E}"/>
              </a:ext>
            </a:extLst>
          </p:cNvPr>
          <p:cNvSpPr/>
          <p:nvPr/>
        </p:nvSpPr>
        <p:spPr>
          <a:xfrm>
            <a:off x="684213" y="2693466"/>
            <a:ext cx="7775575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+mj-lt"/>
              </a:rPr>
              <a:t>Temperature increases with altitude.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F2C49B5-9771-4EA4-93C7-FD2F16E5C77A}"/>
              </a:ext>
            </a:extLst>
          </p:cNvPr>
          <p:cNvSpPr/>
          <p:nvPr/>
        </p:nvSpPr>
        <p:spPr>
          <a:xfrm>
            <a:off x="693940" y="3224400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>
                <a:solidFill>
                  <a:schemeClr val="bg1"/>
                </a:solidFill>
                <a:latin typeface="+mj-lt"/>
              </a:rPr>
              <a:t>Warm ocean currents can lower the temperatures of coastal areas.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7B7F96-86E5-4C45-8BBE-08CC0C2BB29C}"/>
              </a:ext>
            </a:extLst>
          </p:cNvPr>
          <p:cNvSpPr/>
          <p:nvPr/>
        </p:nvSpPr>
        <p:spPr>
          <a:xfrm>
            <a:off x="693942" y="3744533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pc="-30" dirty="0">
                <a:solidFill>
                  <a:schemeClr val="bg1"/>
                </a:solidFill>
                <a:latin typeface="+mj-lt"/>
              </a:rPr>
              <a:t>Places at the equator are hotter because the equator is closer to the Sun.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67293A-4166-4AE7-A315-FE9474411990}"/>
              </a:ext>
            </a:extLst>
          </p:cNvPr>
          <p:cNvSpPr/>
          <p:nvPr/>
        </p:nvSpPr>
        <p:spPr>
          <a:xfrm>
            <a:off x="693939" y="4252500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>
                <a:solidFill>
                  <a:schemeClr val="bg1"/>
                </a:solidFill>
                <a:latin typeface="+mj-lt"/>
              </a:rPr>
              <a:t>The sea is cooler in summer than in winter.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8FB9A0-0E2E-40A8-BC67-AE7806629BC3}"/>
              </a:ext>
            </a:extLst>
          </p:cNvPr>
          <p:cNvSpPr/>
          <p:nvPr/>
        </p:nvSpPr>
        <p:spPr>
          <a:xfrm>
            <a:off x="693941" y="4788291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>
                <a:solidFill>
                  <a:schemeClr val="bg1"/>
                </a:solidFill>
                <a:latin typeface="+mj-lt"/>
              </a:rPr>
              <a:t>Places at the coast are cooler in summer than places further inland.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740C4E-A548-43E7-A2DB-C4538618216D}"/>
              </a:ext>
            </a:extLst>
          </p:cNvPr>
          <p:cNvSpPr/>
          <p:nvPr/>
        </p:nvSpPr>
        <p:spPr>
          <a:xfrm>
            <a:off x="693939" y="5303567"/>
            <a:ext cx="7765849" cy="646331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6"/>
            </a:pPr>
            <a:r>
              <a:rPr lang="en-GB" dirty="0">
                <a:solidFill>
                  <a:schemeClr val="bg1"/>
                </a:solidFill>
                <a:latin typeface="+mj-lt"/>
              </a:rPr>
              <a:t>A prevailing wind that has come from polar areas will bring </a:t>
            </a:r>
            <a:br>
              <a:rPr lang="en-GB" dirty="0">
                <a:solidFill>
                  <a:schemeClr val="bg1"/>
                </a:solidFill>
                <a:latin typeface="+mj-lt"/>
              </a:rPr>
            </a:br>
            <a:r>
              <a:rPr lang="en-GB" dirty="0">
                <a:solidFill>
                  <a:schemeClr val="bg1"/>
                </a:solidFill>
                <a:latin typeface="+mj-lt"/>
              </a:rPr>
              <a:t>warm temperatures.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09E3F1B-6FB0-466F-A3FA-AFEBE585D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9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213493-2E3E-460F-BC7A-87C4A563436E}"/>
              </a:ext>
            </a:extLst>
          </p:cNvPr>
          <p:cNvSpPr/>
          <p:nvPr/>
        </p:nvSpPr>
        <p:spPr>
          <a:xfrm>
            <a:off x="684213" y="1920492"/>
            <a:ext cx="7775575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  <a:latin typeface="+mj-lt"/>
              </a:rPr>
              <a:t>Temperature increases with altitude.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F2C49B5-9771-4EA4-93C7-FD2F16E5C77A}"/>
              </a:ext>
            </a:extLst>
          </p:cNvPr>
          <p:cNvSpPr/>
          <p:nvPr/>
        </p:nvSpPr>
        <p:spPr>
          <a:xfrm>
            <a:off x="693940" y="2597107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GB" dirty="0">
                <a:solidFill>
                  <a:schemeClr val="bg1"/>
                </a:solidFill>
                <a:latin typeface="+mj-lt"/>
              </a:rPr>
              <a:t>Warm ocean currents can lower the temperatures of coastal areas.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37B7F96-86E5-4C45-8BBE-08CC0C2BB29C}"/>
              </a:ext>
            </a:extLst>
          </p:cNvPr>
          <p:cNvSpPr/>
          <p:nvPr/>
        </p:nvSpPr>
        <p:spPr>
          <a:xfrm>
            <a:off x="693942" y="3273722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GB" spc="-30" dirty="0">
                <a:solidFill>
                  <a:schemeClr val="bg1"/>
                </a:solidFill>
                <a:latin typeface="+mj-lt"/>
              </a:rPr>
              <a:t>Places at the equator are hotter because the equator is closer to the Sun.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D67293A-4166-4AE7-A315-FE9474411990}"/>
              </a:ext>
            </a:extLst>
          </p:cNvPr>
          <p:cNvSpPr/>
          <p:nvPr/>
        </p:nvSpPr>
        <p:spPr>
          <a:xfrm>
            <a:off x="693939" y="3950337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GB" dirty="0">
                <a:solidFill>
                  <a:schemeClr val="bg1"/>
                </a:solidFill>
                <a:latin typeface="+mj-lt"/>
              </a:rPr>
              <a:t>The sea is cooler in summer than in winter.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B8FB9A0-0E2E-40A8-BC67-AE7806629BC3}"/>
              </a:ext>
            </a:extLst>
          </p:cNvPr>
          <p:cNvSpPr/>
          <p:nvPr/>
        </p:nvSpPr>
        <p:spPr>
          <a:xfrm>
            <a:off x="693941" y="4626952"/>
            <a:ext cx="7765849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GB" dirty="0">
                <a:solidFill>
                  <a:schemeClr val="bg1"/>
                </a:solidFill>
                <a:latin typeface="+mj-lt"/>
              </a:rPr>
              <a:t>Places at the coast are cooler in summer than places further inland.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8740C4E-A548-43E7-A2DB-C4538618216D}"/>
              </a:ext>
            </a:extLst>
          </p:cNvPr>
          <p:cNvSpPr/>
          <p:nvPr/>
        </p:nvSpPr>
        <p:spPr>
          <a:xfrm>
            <a:off x="693939" y="5303567"/>
            <a:ext cx="7765849" cy="646331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 startAt="6"/>
            </a:pPr>
            <a:r>
              <a:rPr lang="en-GB" dirty="0">
                <a:solidFill>
                  <a:schemeClr val="bg1"/>
                </a:solidFill>
                <a:latin typeface="+mj-lt"/>
              </a:rPr>
              <a:t>A prevailing wind that has come from polar areas will bring </a:t>
            </a:r>
            <a:br>
              <a:rPr lang="en-GB" dirty="0">
                <a:solidFill>
                  <a:schemeClr val="bg1"/>
                </a:solidFill>
                <a:latin typeface="+mj-lt"/>
              </a:rPr>
            </a:br>
            <a:r>
              <a:rPr lang="en-GB" dirty="0">
                <a:solidFill>
                  <a:schemeClr val="bg1"/>
                </a:solidFill>
                <a:latin typeface="+mj-lt"/>
              </a:rPr>
              <a:t>warm temperatures.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8F0C9B-50FA-460E-A73C-ABC44E904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9" y="1801440"/>
            <a:ext cx="503917" cy="642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43B4B6F-5CC1-4A33-BBD8-7FE1CCB21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1" y="2488578"/>
            <a:ext cx="503917" cy="6420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0D8FCD6-90E8-4FC7-8581-84A3820D91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9" y="3185411"/>
            <a:ext cx="503917" cy="642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A9EB37-90FF-4DBB-8291-C82D58CB9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71" y="3872549"/>
            <a:ext cx="618498" cy="5910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9363FF1-15F0-4F76-965E-39546013D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9" y="4541404"/>
            <a:ext cx="618498" cy="59106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F7A9752-1421-47DC-A219-89C3549FE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2" y="5313184"/>
            <a:ext cx="503917" cy="6420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26658FD-A6EC-4460-B6DA-39D4991D00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E42694-4585-404D-93ED-33A4A477F3BD}"/>
              </a:ext>
            </a:extLst>
          </p:cNvPr>
          <p:cNvSpPr/>
          <p:nvPr/>
        </p:nvSpPr>
        <p:spPr>
          <a:xfrm>
            <a:off x="687116" y="1885533"/>
            <a:ext cx="7772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Complete the </a:t>
            </a:r>
            <a:r>
              <a:rPr lang="en-GB" dirty="0">
                <a:latin typeface="+mj-lt"/>
              </a:rPr>
              <a:t>Climate Detectives Activity Sheet.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6B07806-357B-4572-9505-1FC81D1A8C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2F787B-2428-435F-9FEB-204241C80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75" y="2457974"/>
            <a:ext cx="2405503" cy="340173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D8E0AED-98DF-452F-93DC-68AC8619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9" y="2457974"/>
            <a:ext cx="2405503" cy="3401736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59F958-41E1-41AB-982B-36B28369FD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61" y="2457974"/>
            <a:ext cx="2520742" cy="356470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F0FFD6-C64D-4D86-B749-DABC049330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" y="2457974"/>
            <a:ext cx="2520742" cy="3564701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39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Plenary: Weather Bingo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5E42694-4585-404D-93ED-33A4A477F3BD}"/>
              </a:ext>
            </a:extLst>
          </p:cNvPr>
          <p:cNvSpPr/>
          <p:nvPr/>
        </p:nvSpPr>
        <p:spPr>
          <a:xfrm>
            <a:off x="687116" y="1321382"/>
            <a:ext cx="7772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Write one key term in each square of your bingo grid. Tick off each key word when its definition is read out. The winner is the first to tick all </a:t>
            </a:r>
            <a:br>
              <a:rPr lang="en-GB" dirty="0"/>
            </a:br>
            <a:r>
              <a:rPr lang="en-GB" dirty="0"/>
              <a:t>nine boxes!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7DED57E-9475-4AC8-A9EA-00B9D4F4E881}"/>
              </a:ext>
            </a:extLst>
          </p:cNvPr>
          <p:cNvSpPr/>
          <p:nvPr/>
        </p:nvSpPr>
        <p:spPr>
          <a:xfrm>
            <a:off x="781490" y="2362726"/>
            <a:ext cx="261346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altitude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23DD40-E609-4326-B843-31413CEFAAE7}"/>
              </a:ext>
            </a:extLst>
          </p:cNvPr>
          <p:cNvSpPr/>
          <p:nvPr/>
        </p:nvSpPr>
        <p:spPr>
          <a:xfrm>
            <a:off x="781489" y="2811029"/>
            <a:ext cx="2613465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latitude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0791D1-CDC2-4308-BD01-320F50F19A0C}"/>
              </a:ext>
            </a:extLst>
          </p:cNvPr>
          <p:cNvSpPr/>
          <p:nvPr/>
        </p:nvSpPr>
        <p:spPr>
          <a:xfrm>
            <a:off x="781488" y="3257439"/>
            <a:ext cx="2613466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prevailing wind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E4DCA4-43AD-4759-87C5-D0882B1338EB}"/>
              </a:ext>
            </a:extLst>
          </p:cNvPr>
          <p:cNvSpPr/>
          <p:nvPr/>
        </p:nvSpPr>
        <p:spPr>
          <a:xfrm>
            <a:off x="781488" y="3713709"/>
            <a:ext cx="2613466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climate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69B93D9-892B-4D39-A397-AC7051018466}"/>
              </a:ext>
            </a:extLst>
          </p:cNvPr>
          <p:cNvSpPr/>
          <p:nvPr/>
        </p:nvSpPr>
        <p:spPr>
          <a:xfrm>
            <a:off x="781487" y="4169979"/>
            <a:ext cx="261346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ocean currents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3198AD-D19D-40B1-B0A7-09DFD4B39BF7}"/>
              </a:ext>
            </a:extLst>
          </p:cNvPr>
          <p:cNvSpPr/>
          <p:nvPr/>
        </p:nvSpPr>
        <p:spPr>
          <a:xfrm>
            <a:off x="781486" y="4639498"/>
            <a:ext cx="2613468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tropical climate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B3DB1B-06F1-4EE4-8F4D-42DCB831D9C4}"/>
              </a:ext>
            </a:extLst>
          </p:cNvPr>
          <p:cNvSpPr/>
          <p:nvPr/>
        </p:nvSpPr>
        <p:spPr>
          <a:xfrm>
            <a:off x="781490" y="5116418"/>
            <a:ext cx="261346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climate zone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2582E63-C6DE-44D6-98B0-9770DA7A460D}"/>
              </a:ext>
            </a:extLst>
          </p:cNvPr>
          <p:cNvSpPr/>
          <p:nvPr/>
        </p:nvSpPr>
        <p:spPr>
          <a:xfrm>
            <a:off x="781486" y="5600697"/>
            <a:ext cx="5450668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North Atlantic Drift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369D780-A55F-4BBA-99CC-A2A06CF15A55}"/>
              </a:ext>
            </a:extLst>
          </p:cNvPr>
          <p:cNvSpPr/>
          <p:nvPr/>
        </p:nvSpPr>
        <p:spPr>
          <a:xfrm>
            <a:off x="3508444" y="2362726"/>
            <a:ext cx="2723710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polar climate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CA2B282-939A-47F7-97EA-866870DA1ACA}"/>
              </a:ext>
            </a:extLst>
          </p:cNvPr>
          <p:cNvSpPr/>
          <p:nvPr/>
        </p:nvSpPr>
        <p:spPr>
          <a:xfrm>
            <a:off x="3508443" y="2811029"/>
            <a:ext cx="2723711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arid climate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A474C65-F59C-4A64-B0CF-080DC53299A9}"/>
              </a:ext>
            </a:extLst>
          </p:cNvPr>
          <p:cNvSpPr/>
          <p:nvPr/>
        </p:nvSpPr>
        <p:spPr>
          <a:xfrm>
            <a:off x="3508441" y="3257439"/>
            <a:ext cx="2723713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storm surge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2569506-C7B1-4C0E-8AAB-BCA1CF6C57F4}"/>
              </a:ext>
            </a:extLst>
          </p:cNvPr>
          <p:cNvSpPr/>
          <p:nvPr/>
        </p:nvSpPr>
        <p:spPr>
          <a:xfrm>
            <a:off x="3508442" y="3713709"/>
            <a:ext cx="2723713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weather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6374405-7D85-483E-9BD0-60312A94588E}"/>
              </a:ext>
            </a:extLst>
          </p:cNvPr>
          <p:cNvSpPr/>
          <p:nvPr/>
        </p:nvSpPr>
        <p:spPr>
          <a:xfrm>
            <a:off x="3508441" y="4169979"/>
            <a:ext cx="272371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Mediterranean climate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5F6EBB9-F4CF-4C2A-BCF5-303951DEF1C2}"/>
              </a:ext>
            </a:extLst>
          </p:cNvPr>
          <p:cNvSpPr/>
          <p:nvPr/>
        </p:nvSpPr>
        <p:spPr>
          <a:xfrm>
            <a:off x="3508440" y="4639498"/>
            <a:ext cx="2723714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arid climate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17EFC37-BC4A-4F01-9053-C75432CEF7F5}"/>
              </a:ext>
            </a:extLst>
          </p:cNvPr>
          <p:cNvSpPr/>
          <p:nvPr/>
        </p:nvSpPr>
        <p:spPr>
          <a:xfrm>
            <a:off x="3508444" y="5116418"/>
            <a:ext cx="2723710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drought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F27CDFA-A148-4F98-B1B0-91A9FFFE6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74" y="3285435"/>
            <a:ext cx="2911846" cy="30774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4DB091F-5C34-4341-8FFD-2492AB779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12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67D13AB-8DEF-4DFA-9C56-BC6985E7C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445" y="6509059"/>
            <a:ext cx="4131108" cy="169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9pPr>
          </a:lstStyle>
          <a:p>
            <a:pPr algn="ctr">
              <a:defRPr/>
            </a:pP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</a:t>
            </a:r>
            <a:r>
              <a:rPr lang="en-GB" sz="50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Dun.can</a:t>
            </a: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(@flickr.com) - granted under creative commons licence - attribution</a:t>
            </a:r>
            <a:endParaRPr lang="en-GB" altLang="en-US" sz="5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Clear Sans Light" panose="020B03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83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5"/>
          <p:cNvSpPr txBox="1">
            <a:spLocks/>
          </p:cNvSpPr>
          <p:nvPr/>
        </p:nvSpPr>
        <p:spPr bwMode="auto">
          <a:xfrm>
            <a:off x="684213" y="3569335"/>
            <a:ext cx="7775575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Twinkl Light" pitchFamily="2" charset="0"/>
              </a:rPr>
              <a:t>To describe the different factors which affect climate.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Twinkl Light" pitchFamily="2" charset="0"/>
              </a:rPr>
              <a:t>To explain the reasons for the climate in certain areas.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Twinkl Light" pitchFamily="2" charset="0"/>
              </a:rPr>
              <a:t>To interpret information on a world map.</a:t>
            </a:r>
          </a:p>
        </p:txBody>
      </p:sp>
      <p:sp>
        <p:nvSpPr>
          <p:cNvPr id="9219" name="Content Placeholder 15"/>
          <p:cNvSpPr txBox="1">
            <a:spLocks/>
          </p:cNvSpPr>
          <p:nvPr/>
        </p:nvSpPr>
        <p:spPr bwMode="auto">
          <a:xfrm>
            <a:off x="684212" y="1507172"/>
            <a:ext cx="77755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marL="285750" indent="-28575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latin typeface="Twinkl Light" pitchFamily="2" charset="0"/>
              </a:rPr>
              <a:t>To understand why places have different climates</a:t>
            </a:r>
          </a:p>
        </p:txBody>
      </p:sp>
      <p:sp>
        <p:nvSpPr>
          <p:cNvPr id="11" name="Content Placeholder 15"/>
          <p:cNvSpPr txBox="1">
            <a:spLocks/>
          </p:cNvSpPr>
          <p:nvPr/>
        </p:nvSpPr>
        <p:spPr>
          <a:xfrm>
            <a:off x="479425" y="728663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3600" dirty="0">
                <a:solidFill>
                  <a:srgbClr val="0079C3"/>
                </a:solidFill>
                <a:latin typeface="Twinkl SemiBold" pitchFamily="2" charset="0"/>
              </a:rPr>
              <a:t>Learning Objective</a:t>
            </a:r>
          </a:p>
        </p:txBody>
      </p:sp>
      <p:sp>
        <p:nvSpPr>
          <p:cNvPr id="12" name="Content Placeholder 15"/>
          <p:cNvSpPr txBox="1">
            <a:spLocks/>
          </p:cNvSpPr>
          <p:nvPr/>
        </p:nvSpPr>
        <p:spPr>
          <a:xfrm>
            <a:off x="479425" y="2789238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GB" sz="3600" dirty="0">
                <a:solidFill>
                  <a:srgbClr val="0079C3"/>
                </a:solidFill>
                <a:latin typeface="Twinkl SemiBold" pitchFamily="2" charset="0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77965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EEBE4B-58F2-4E64-84E7-195367AAA0FB}"/>
              </a:ext>
            </a:extLst>
          </p:cNvPr>
          <p:cNvSpPr/>
          <p:nvPr/>
        </p:nvSpPr>
        <p:spPr>
          <a:xfrm>
            <a:off x="630236" y="1781175"/>
            <a:ext cx="7883525" cy="4419600"/>
          </a:xfrm>
          <a:prstGeom prst="rect">
            <a:avLst/>
          </a:prstGeom>
          <a:solidFill>
            <a:schemeClr val="bg1"/>
          </a:solidFill>
          <a:ln w="254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84212" y="1321382"/>
            <a:ext cx="77755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cs typeface="Clear Sans Light" panose="020B0303030202020304" pitchFamily="34" charset="0"/>
              </a:rPr>
              <a:t>Can you name the climate zones?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549275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9CA09E-E237-4335-95BF-3C7C4F38F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9" y="2053709"/>
            <a:ext cx="7373102" cy="41393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BFDA3C-BEFD-424B-BBB8-029488847468}"/>
              </a:ext>
            </a:extLst>
          </p:cNvPr>
          <p:cNvSpPr/>
          <p:nvPr/>
        </p:nvSpPr>
        <p:spPr>
          <a:xfrm>
            <a:off x="684213" y="4123394"/>
            <a:ext cx="1619250" cy="1744006"/>
          </a:xfrm>
          <a:custGeom>
            <a:avLst/>
            <a:gdLst>
              <a:gd name="connsiteX0" fmla="*/ 0 w 1466850"/>
              <a:gd name="connsiteY0" fmla="*/ 0 h 1744006"/>
              <a:gd name="connsiteX1" fmla="*/ 1466850 w 1466850"/>
              <a:gd name="connsiteY1" fmla="*/ 0 h 1744006"/>
              <a:gd name="connsiteX2" fmla="*/ 1466850 w 1466850"/>
              <a:gd name="connsiteY2" fmla="*/ 1744006 h 1744006"/>
              <a:gd name="connsiteX3" fmla="*/ 0 w 1466850"/>
              <a:gd name="connsiteY3" fmla="*/ 1744006 h 1744006"/>
              <a:gd name="connsiteX4" fmla="*/ 0 w 1466850"/>
              <a:gd name="connsiteY4" fmla="*/ 0 h 1744006"/>
              <a:gd name="connsiteX0" fmla="*/ 0 w 1619250"/>
              <a:gd name="connsiteY0" fmla="*/ 0 h 1744006"/>
              <a:gd name="connsiteX1" fmla="*/ 1466850 w 1619250"/>
              <a:gd name="connsiteY1" fmla="*/ 0 h 1744006"/>
              <a:gd name="connsiteX2" fmla="*/ 1619250 w 1619250"/>
              <a:gd name="connsiteY2" fmla="*/ 1686856 h 1744006"/>
              <a:gd name="connsiteX3" fmla="*/ 0 w 1619250"/>
              <a:gd name="connsiteY3" fmla="*/ 1744006 h 1744006"/>
              <a:gd name="connsiteX4" fmla="*/ 0 w 1619250"/>
              <a:gd name="connsiteY4" fmla="*/ 0 h 1744006"/>
              <a:gd name="connsiteX0" fmla="*/ 0 w 1619250"/>
              <a:gd name="connsiteY0" fmla="*/ 0 h 1744006"/>
              <a:gd name="connsiteX1" fmla="*/ 1333500 w 1619250"/>
              <a:gd name="connsiteY1" fmla="*/ 57150 h 1744006"/>
              <a:gd name="connsiteX2" fmla="*/ 1619250 w 1619250"/>
              <a:gd name="connsiteY2" fmla="*/ 1686856 h 1744006"/>
              <a:gd name="connsiteX3" fmla="*/ 0 w 1619250"/>
              <a:gd name="connsiteY3" fmla="*/ 1744006 h 1744006"/>
              <a:gd name="connsiteX4" fmla="*/ 0 w 1619250"/>
              <a:gd name="connsiteY4" fmla="*/ 0 h 174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250" h="1744006">
                <a:moveTo>
                  <a:pt x="0" y="0"/>
                </a:moveTo>
                <a:lnTo>
                  <a:pt x="1333500" y="57150"/>
                </a:lnTo>
                <a:lnTo>
                  <a:pt x="1619250" y="1686856"/>
                </a:lnTo>
                <a:lnTo>
                  <a:pt x="0" y="174400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E1C4D3-A6F2-4A49-ACAA-8562802B5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2" y="1875380"/>
            <a:ext cx="777557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cs typeface="Clear Sans Light" panose="020B0303030202020304" pitchFamily="34" charset="0"/>
              </a:rPr>
              <a:t>We have seen that there are many different climates zones. Can you suggest any reasons to explain this?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Different Climates?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C581BE-1B33-442A-B9EC-568B87FE3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042">
            <a:off x="5546387" y="2790655"/>
            <a:ext cx="2744796" cy="1578715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C39F59-B4AE-43C7-9750-C905B2951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5681">
            <a:off x="905633" y="2855984"/>
            <a:ext cx="2575405" cy="1728794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5E690A-ADE1-4C60-A802-54F269AAF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9294">
            <a:off x="5895360" y="4262849"/>
            <a:ext cx="2410945" cy="1808208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CD9F43-6F9B-4053-99BA-3B076B7084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486">
            <a:off x="3421930" y="4187926"/>
            <a:ext cx="2401224" cy="1800918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3EA71CA-C2EA-4B5F-9D55-8D6DB3917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7982">
            <a:off x="1096460" y="4273480"/>
            <a:ext cx="2359688" cy="1769279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1F50E46-B6FC-4F0E-BEC9-FBE65A6D90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709">
            <a:off x="3358056" y="2856027"/>
            <a:ext cx="2291697" cy="1527798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21">
            <a:extLst>
              <a:ext uri="{FF2B5EF4-FFF2-40B4-BE49-F238E27FC236}">
                <a16:creationId xmlns:a16="http://schemas.microsoft.com/office/drawing/2014/main" xmlns="" id="{DE8ECCB1-9DA6-4D51-A85F-2143EDCD8372}"/>
              </a:ext>
            </a:extLst>
          </p:cNvPr>
          <p:cNvSpPr txBox="1">
            <a:spLocks noChangeArrowheads="1"/>
          </p:cNvSpPr>
          <p:nvPr/>
        </p:nvSpPr>
        <p:spPr bwMode="auto">
          <a:xfrm rot="344463">
            <a:off x="6176306" y="5758473"/>
            <a:ext cx="1672293" cy="3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" dirty="0">
                <a:solidFill>
                  <a:prstClr val="white"/>
                </a:solidFill>
                <a:latin typeface="Arial" panose="020B0604020202020204" pitchFamily="34" charset="0"/>
              </a:rPr>
              <a:t>Photo courtesy of Chris 73 (@commons.wikimedia.org) - granted under creative commons licence – attribution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xmlns="" id="{7118DA47-8674-45D8-862E-556AEFB1CCBA}"/>
              </a:ext>
            </a:extLst>
          </p:cNvPr>
          <p:cNvSpPr txBox="1">
            <a:spLocks noChangeArrowheads="1"/>
          </p:cNvSpPr>
          <p:nvPr/>
        </p:nvSpPr>
        <p:spPr bwMode="auto">
          <a:xfrm rot="225905">
            <a:off x="3658104" y="4054047"/>
            <a:ext cx="1672293" cy="3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00" dirty="0">
                <a:solidFill>
                  <a:prstClr val="white"/>
                </a:solidFill>
                <a:latin typeface="Arial" panose="020B0604020202020204" pitchFamily="34" charset="0"/>
              </a:rPr>
              <a:t>Photo courtesy of M </a:t>
            </a:r>
            <a:r>
              <a:rPr lang="en-GB" altLang="en-US" sz="400" dirty="0" err="1">
                <a:solidFill>
                  <a:prstClr val="white"/>
                </a:solidFill>
                <a:latin typeface="Arial" panose="020B0604020202020204" pitchFamily="34" charset="0"/>
              </a:rPr>
              <a:t>Samadi</a:t>
            </a:r>
            <a:r>
              <a:rPr lang="en-GB" altLang="en-US" sz="400" dirty="0">
                <a:solidFill>
                  <a:prstClr val="white"/>
                </a:solidFill>
                <a:latin typeface="Arial" panose="020B0604020202020204" pitchFamily="34" charset="0"/>
              </a:rPr>
              <a:t> (@commons.wikimedia.org) - granted under creative commons licence – attribution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5094208-7BDE-4380-AA94-FB7A2FC735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4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212" y="1875380"/>
            <a:ext cx="788352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  <a:cs typeface="Clear Sans Light" panose="020B0303030202020304" pitchFamily="34" charset="0"/>
              </a:rPr>
              <a:t>There are five main factors which affect why places have  a different climate: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>
            <a:off x="684213" y="2382181"/>
            <a:ext cx="321657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1. the effect of latitude;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D1F2815-02B5-4D4E-B4F8-AABFE26A1EDE}"/>
              </a:ext>
            </a:extLst>
          </p:cNvPr>
          <p:cNvSpPr/>
          <p:nvPr/>
        </p:nvSpPr>
        <p:spPr>
          <a:xfrm>
            <a:off x="693940" y="2930192"/>
            <a:ext cx="321657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2. the effect of altitude;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606024-A4F7-493F-9FC2-2FD7E1D63A2A}"/>
              </a:ext>
            </a:extLst>
          </p:cNvPr>
          <p:cNvSpPr/>
          <p:nvPr/>
        </p:nvSpPr>
        <p:spPr>
          <a:xfrm>
            <a:off x="693942" y="3450325"/>
            <a:ext cx="321657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3. ocean currents;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CE694A-BFA1-4258-925F-A8E60D220F75}"/>
              </a:ext>
            </a:extLst>
          </p:cNvPr>
          <p:cNvSpPr/>
          <p:nvPr/>
        </p:nvSpPr>
        <p:spPr>
          <a:xfrm>
            <a:off x="693939" y="3958292"/>
            <a:ext cx="321657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4. prevailing wind direction;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2BCA43A-1915-44D8-8259-6F31C638DC0E}"/>
              </a:ext>
            </a:extLst>
          </p:cNvPr>
          <p:cNvSpPr/>
          <p:nvPr/>
        </p:nvSpPr>
        <p:spPr>
          <a:xfrm>
            <a:off x="693941" y="4494083"/>
            <a:ext cx="3216577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5. distance from the sea.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602578" y="5026436"/>
            <a:ext cx="3317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Complete the </a:t>
            </a:r>
            <a:r>
              <a:rPr lang="en-GB" dirty="0">
                <a:latin typeface="+mj-lt"/>
              </a:rPr>
              <a:t>Why Do Places have Different Climates? Activity Sheet </a:t>
            </a:r>
            <a:r>
              <a:rPr lang="en-GB" dirty="0"/>
              <a:t>as you learn about </a:t>
            </a:r>
            <a:r>
              <a:rPr lang="en-GB" dirty="0">
                <a:latin typeface="+mj-lt"/>
              </a:rPr>
              <a:t>each</a:t>
            </a:r>
            <a:r>
              <a:rPr lang="en-GB" dirty="0"/>
              <a:t> one.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E01593-78EB-4E9E-829B-FBDA564D08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1422E5-720E-4D03-B5C4-D58973CA0128}"/>
              </a:ext>
            </a:extLst>
          </p:cNvPr>
          <p:cNvGrpSpPr/>
          <p:nvPr/>
        </p:nvGrpSpPr>
        <p:grpSpPr>
          <a:xfrm>
            <a:off x="4230250" y="2382181"/>
            <a:ext cx="4229538" cy="3738785"/>
            <a:chOff x="4230250" y="2382181"/>
            <a:chExt cx="4229538" cy="37387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9F3B1F6A-C241-47F8-9461-77902B87E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944" y="2382181"/>
              <a:ext cx="2643844" cy="37387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FEB3A389-45C5-41CE-98B3-E7A41B16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380" y="2382181"/>
              <a:ext cx="2643844" cy="37387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790F78D-7EAA-4D73-91FC-44887165C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815" y="2382181"/>
              <a:ext cx="2643844" cy="37387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D57F5AB0-AAB9-4348-A7D8-08D5CE73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250" y="2382181"/>
              <a:ext cx="2643844" cy="3738785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1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600953" y="2327924"/>
            <a:ext cx="2571343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1. the effect of latitude;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78299" y="2760695"/>
            <a:ext cx="369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Latitude</a:t>
            </a:r>
            <a:r>
              <a:rPr lang="en-GB" dirty="0"/>
              <a:t> means how far a place is from the equator. </a:t>
            </a:r>
          </a:p>
          <a:p>
            <a:endParaRPr lang="en-GB" dirty="0"/>
          </a:p>
          <a:p>
            <a:r>
              <a:rPr lang="en-GB" dirty="0"/>
              <a:t>Latitude is the main factor which affects climate. </a:t>
            </a:r>
          </a:p>
          <a:p>
            <a:endParaRPr lang="en-GB" dirty="0"/>
          </a:p>
          <a:p>
            <a:r>
              <a:rPr lang="en-GB" dirty="0"/>
              <a:t>Places on or near the equator have higher temperatures. Places that are further away from the equator are cooler.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066E13F8-4F16-4395-877F-3E9C1DFC3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8" y="2264485"/>
            <a:ext cx="4097330" cy="34536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07BCF18-1C97-4AA1-B852-2658900E810C}"/>
              </a:ext>
            </a:extLst>
          </p:cNvPr>
          <p:cNvSpPr txBox="1"/>
          <p:nvPr/>
        </p:nvSpPr>
        <p:spPr>
          <a:xfrm>
            <a:off x="7889131" y="282879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6F57EB5-28DF-4DE9-9E43-9C2E94C3082B}"/>
              </a:ext>
            </a:extLst>
          </p:cNvPr>
          <p:cNvSpPr txBox="1"/>
          <p:nvPr/>
        </p:nvSpPr>
        <p:spPr>
          <a:xfrm>
            <a:off x="7889131" y="399133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C0BCD2C-10A9-44B5-B8E4-73056BF0FAFC}"/>
              </a:ext>
            </a:extLst>
          </p:cNvPr>
          <p:cNvSpPr txBox="1"/>
          <p:nvPr/>
        </p:nvSpPr>
        <p:spPr>
          <a:xfrm>
            <a:off x="7889131" y="515387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D7F30F5-910B-44C8-8A8F-97F88D12823D}"/>
              </a:ext>
            </a:extLst>
          </p:cNvPr>
          <p:cNvSpPr txBox="1"/>
          <p:nvPr/>
        </p:nvSpPr>
        <p:spPr>
          <a:xfrm>
            <a:off x="7569817" y="3448728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rays from sun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6C108A9-FEC9-40F0-B3CC-9D33CAF8D8B7}"/>
              </a:ext>
            </a:extLst>
          </p:cNvPr>
          <p:cNvSpPr txBox="1"/>
          <p:nvPr/>
        </p:nvSpPr>
        <p:spPr>
          <a:xfrm rot="740783">
            <a:off x="6348994" y="2397521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North Pole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6E7A68C-613D-40DA-A173-9A814861B7EF}"/>
              </a:ext>
            </a:extLst>
          </p:cNvPr>
          <p:cNvSpPr txBox="1"/>
          <p:nvPr/>
        </p:nvSpPr>
        <p:spPr>
          <a:xfrm rot="740783">
            <a:off x="5771818" y="5599134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South Pole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661EE02-6A81-46EB-AC04-73D9FD7C3119}"/>
              </a:ext>
            </a:extLst>
          </p:cNvPr>
          <p:cNvSpPr txBox="1"/>
          <p:nvPr/>
        </p:nvSpPr>
        <p:spPr>
          <a:xfrm rot="761984">
            <a:off x="5855636" y="220644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BC6D909-F610-489D-8C3B-1D2EFECC61EA}"/>
              </a:ext>
            </a:extLst>
          </p:cNvPr>
          <p:cNvSpPr txBox="1"/>
          <p:nvPr/>
        </p:nvSpPr>
        <p:spPr>
          <a:xfrm rot="776603">
            <a:off x="5185257" y="5404159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D30D452-737D-48C2-8B04-29A856C6C74A}"/>
              </a:ext>
            </a:extLst>
          </p:cNvPr>
          <p:cNvSpPr txBox="1"/>
          <p:nvPr/>
        </p:nvSpPr>
        <p:spPr>
          <a:xfrm rot="761984">
            <a:off x="6026460" y="260355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72B5D4E7-D7DB-4B09-AF13-8C76C3839680}"/>
              </a:ext>
            </a:extLst>
          </p:cNvPr>
          <p:cNvSpPr txBox="1"/>
          <p:nvPr/>
        </p:nvSpPr>
        <p:spPr>
          <a:xfrm rot="761984">
            <a:off x="5872124" y="3384081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0ACD3E1-4E7E-49A2-A713-144CC5DD0A33}"/>
              </a:ext>
            </a:extLst>
          </p:cNvPr>
          <p:cNvSpPr txBox="1"/>
          <p:nvPr/>
        </p:nvSpPr>
        <p:spPr>
          <a:xfrm rot="761984">
            <a:off x="5886877" y="4201418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0˚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8D711C9-A184-49F9-BAB5-FF742E8E2884}"/>
              </a:ext>
            </a:extLst>
          </p:cNvPr>
          <p:cNvSpPr txBox="1"/>
          <p:nvPr/>
        </p:nvSpPr>
        <p:spPr>
          <a:xfrm rot="761984">
            <a:off x="5633181" y="485520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9B0BD01-658C-48BB-A361-7E59CBB48D34}"/>
              </a:ext>
            </a:extLst>
          </p:cNvPr>
          <p:cNvSpPr txBox="1"/>
          <p:nvPr/>
        </p:nvSpPr>
        <p:spPr>
          <a:xfrm rot="761984">
            <a:off x="5543659" y="524682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79C34E0-8A7C-43BF-9D74-8F74B8621358}"/>
              </a:ext>
            </a:extLst>
          </p:cNvPr>
          <p:cNvSpPr txBox="1"/>
          <p:nvPr/>
        </p:nvSpPr>
        <p:spPr>
          <a:xfrm rot="761984">
            <a:off x="5216916" y="3988530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+mj-lt"/>
              </a:rPr>
              <a:t>Equ</a:t>
            </a:r>
            <a:endParaRPr lang="en-GB" sz="1200" dirty="0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DD931CE-897C-4EAC-A3F2-7215D7510D45}"/>
              </a:ext>
            </a:extLst>
          </p:cNvPr>
          <p:cNvSpPr txBox="1"/>
          <p:nvPr/>
        </p:nvSpPr>
        <p:spPr>
          <a:xfrm rot="761984">
            <a:off x="6315500" y="296235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UK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6161F3F-E682-4FB9-AACB-A562BD8AF5BE}"/>
              </a:ext>
            </a:extLst>
          </p:cNvPr>
          <p:cNvCxnSpPr/>
          <p:nvPr/>
        </p:nvCxnSpPr>
        <p:spPr>
          <a:xfrm flipV="1">
            <a:off x="6565175" y="2937805"/>
            <a:ext cx="68095" cy="57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CF80FC3A-3BA6-456E-A680-811703F15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65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96088" y="2006172"/>
            <a:ext cx="34981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The Earth is a globe and this affects how different areas are heated by the Sun’s rays.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At the equator, the Sun’s rays heat a smaller area so it is warmer.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In polar areas, the Sun’s rays give the same amount of heat but as the Earth is curved, they have to heat a larger area. This means that these areas will be cooler.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21D5DAF-94CE-45E8-85EF-9A88DDB71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8" y="2264485"/>
            <a:ext cx="4097330" cy="345369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C8B78BA-99A6-4A05-B63C-C09C8C87724B}"/>
              </a:ext>
            </a:extLst>
          </p:cNvPr>
          <p:cNvSpPr txBox="1"/>
          <p:nvPr/>
        </p:nvSpPr>
        <p:spPr>
          <a:xfrm>
            <a:off x="7889131" y="282879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61C793A-A6FE-40F0-A1BF-101E48077C7E}"/>
              </a:ext>
            </a:extLst>
          </p:cNvPr>
          <p:cNvSpPr txBox="1"/>
          <p:nvPr/>
        </p:nvSpPr>
        <p:spPr>
          <a:xfrm>
            <a:off x="7889131" y="399133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C04E4EA-B129-436F-8BF4-D223F5C96EF3}"/>
              </a:ext>
            </a:extLst>
          </p:cNvPr>
          <p:cNvSpPr txBox="1"/>
          <p:nvPr/>
        </p:nvSpPr>
        <p:spPr>
          <a:xfrm>
            <a:off x="7889131" y="515387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B31F89A-C1D2-4212-83D7-00D66E06221F}"/>
              </a:ext>
            </a:extLst>
          </p:cNvPr>
          <p:cNvSpPr txBox="1"/>
          <p:nvPr/>
        </p:nvSpPr>
        <p:spPr>
          <a:xfrm>
            <a:off x="7569817" y="3448728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rays from sun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8B2B476-AED1-4DC4-829A-9CB08C7037DE}"/>
              </a:ext>
            </a:extLst>
          </p:cNvPr>
          <p:cNvSpPr txBox="1"/>
          <p:nvPr/>
        </p:nvSpPr>
        <p:spPr>
          <a:xfrm rot="740783">
            <a:off x="6348994" y="2397521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North Pole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A61A17F-1B67-4101-8770-280A3F56B871}"/>
              </a:ext>
            </a:extLst>
          </p:cNvPr>
          <p:cNvSpPr txBox="1"/>
          <p:nvPr/>
        </p:nvSpPr>
        <p:spPr>
          <a:xfrm rot="740783">
            <a:off x="5771818" y="5599134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South Pole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AC02E4F-5FD6-43FA-BE18-A1B0C8887EF3}"/>
              </a:ext>
            </a:extLst>
          </p:cNvPr>
          <p:cNvSpPr txBox="1"/>
          <p:nvPr/>
        </p:nvSpPr>
        <p:spPr>
          <a:xfrm rot="761984">
            <a:off x="5855636" y="220644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5A00DFF-CADE-4141-8B4D-44B1D13133B9}"/>
              </a:ext>
            </a:extLst>
          </p:cNvPr>
          <p:cNvSpPr txBox="1"/>
          <p:nvPr/>
        </p:nvSpPr>
        <p:spPr>
          <a:xfrm rot="776603">
            <a:off x="5185257" y="5404159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D29FC12-978C-4015-9766-1C8430FC1554}"/>
              </a:ext>
            </a:extLst>
          </p:cNvPr>
          <p:cNvSpPr txBox="1"/>
          <p:nvPr/>
        </p:nvSpPr>
        <p:spPr>
          <a:xfrm rot="761984">
            <a:off x="6026460" y="260355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9407E1CC-6054-4AA8-8A1E-89F317735FD8}"/>
              </a:ext>
            </a:extLst>
          </p:cNvPr>
          <p:cNvSpPr txBox="1"/>
          <p:nvPr/>
        </p:nvSpPr>
        <p:spPr>
          <a:xfrm rot="761984">
            <a:off x="5872124" y="3384081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D2953C4-5913-40AE-B20C-6EAD7AABC3C7}"/>
              </a:ext>
            </a:extLst>
          </p:cNvPr>
          <p:cNvSpPr txBox="1"/>
          <p:nvPr/>
        </p:nvSpPr>
        <p:spPr>
          <a:xfrm rot="761984">
            <a:off x="5886877" y="4201418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0˚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590A428-5440-4E14-9211-F51210085F0D}"/>
              </a:ext>
            </a:extLst>
          </p:cNvPr>
          <p:cNvSpPr txBox="1"/>
          <p:nvPr/>
        </p:nvSpPr>
        <p:spPr>
          <a:xfrm rot="761984">
            <a:off x="5633181" y="485520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D070FE-8E97-4957-B4A8-CD88F7CFEF24}"/>
              </a:ext>
            </a:extLst>
          </p:cNvPr>
          <p:cNvSpPr txBox="1"/>
          <p:nvPr/>
        </p:nvSpPr>
        <p:spPr>
          <a:xfrm rot="761984">
            <a:off x="5543659" y="524682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1CC0BA2-2643-473E-AA72-411AD2A12E15}"/>
              </a:ext>
            </a:extLst>
          </p:cNvPr>
          <p:cNvSpPr txBox="1"/>
          <p:nvPr/>
        </p:nvSpPr>
        <p:spPr>
          <a:xfrm rot="761984">
            <a:off x="5216916" y="3988530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+mj-lt"/>
              </a:rPr>
              <a:t>Equ</a:t>
            </a:r>
            <a:endParaRPr lang="en-GB" sz="1200" dirty="0"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A6CE848-E9EC-462D-AD45-5BECD32C61D1}"/>
              </a:ext>
            </a:extLst>
          </p:cNvPr>
          <p:cNvSpPr txBox="1"/>
          <p:nvPr/>
        </p:nvSpPr>
        <p:spPr>
          <a:xfrm rot="761984">
            <a:off x="6315500" y="296235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UK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B76B40F8-3F04-4F8F-9725-A48D58D845BA}"/>
              </a:ext>
            </a:extLst>
          </p:cNvPr>
          <p:cNvCxnSpPr/>
          <p:nvPr/>
        </p:nvCxnSpPr>
        <p:spPr>
          <a:xfrm flipV="1">
            <a:off x="6565175" y="2937805"/>
            <a:ext cx="68095" cy="57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1DC933A-D6D9-4DB7-AA52-0819FC0E0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7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863357" y="2207570"/>
            <a:ext cx="1838479" cy="646331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Explain to your partner why…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1082672" y="3001771"/>
            <a:ext cx="3696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en-GB" dirty="0"/>
              <a:t>it is very warm in Ghana.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it is cooler in the UK.</a:t>
            </a:r>
          </a:p>
          <a:p>
            <a:pPr marL="342900" indent="-342900">
              <a:buFont typeface="+mj-lt"/>
              <a:buAutoNum type="alphaLcParenR"/>
            </a:pPr>
            <a:r>
              <a:rPr lang="en-GB" dirty="0"/>
              <a:t>it is very cold at the North Pole.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E42373-A8A1-48AA-B5C0-1DCF597EAC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8" y="2264485"/>
            <a:ext cx="4097330" cy="3453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27861AE-E4B1-4EA0-B2A0-FD1B4CFA249D}"/>
              </a:ext>
            </a:extLst>
          </p:cNvPr>
          <p:cNvSpPr txBox="1"/>
          <p:nvPr/>
        </p:nvSpPr>
        <p:spPr>
          <a:xfrm>
            <a:off x="7889131" y="282879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541B540-DF16-44FF-8EB8-5797973DC056}"/>
              </a:ext>
            </a:extLst>
          </p:cNvPr>
          <p:cNvSpPr txBox="1"/>
          <p:nvPr/>
        </p:nvSpPr>
        <p:spPr>
          <a:xfrm>
            <a:off x="7889131" y="399133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B03C8C7-58FE-43DA-A918-FCD4434F7C76}"/>
              </a:ext>
            </a:extLst>
          </p:cNvPr>
          <p:cNvSpPr txBox="1"/>
          <p:nvPr/>
        </p:nvSpPr>
        <p:spPr>
          <a:xfrm>
            <a:off x="7889131" y="515387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D67209-6316-4BD5-95B3-2654EE293BBC}"/>
              </a:ext>
            </a:extLst>
          </p:cNvPr>
          <p:cNvSpPr txBox="1"/>
          <p:nvPr/>
        </p:nvSpPr>
        <p:spPr>
          <a:xfrm>
            <a:off x="7569817" y="3448728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rays from sun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6FDDF0A-3B76-4056-99DD-FE7F43C70633}"/>
              </a:ext>
            </a:extLst>
          </p:cNvPr>
          <p:cNvSpPr txBox="1"/>
          <p:nvPr/>
        </p:nvSpPr>
        <p:spPr>
          <a:xfrm rot="740783">
            <a:off x="6348994" y="2397521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North Pole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37A47B-E94E-43B6-B87B-E007EB206883}"/>
              </a:ext>
            </a:extLst>
          </p:cNvPr>
          <p:cNvSpPr txBox="1"/>
          <p:nvPr/>
        </p:nvSpPr>
        <p:spPr>
          <a:xfrm rot="740783">
            <a:off x="5771818" y="5599134"/>
            <a:ext cx="1274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South Pole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D8F82E-2CCF-4A08-9106-49681226D630}"/>
              </a:ext>
            </a:extLst>
          </p:cNvPr>
          <p:cNvSpPr txBox="1"/>
          <p:nvPr/>
        </p:nvSpPr>
        <p:spPr>
          <a:xfrm rot="761984">
            <a:off x="5855636" y="220644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64F006-AC51-4A19-97CC-DB2CDF782C8B}"/>
              </a:ext>
            </a:extLst>
          </p:cNvPr>
          <p:cNvSpPr txBox="1"/>
          <p:nvPr/>
        </p:nvSpPr>
        <p:spPr>
          <a:xfrm rot="776603">
            <a:off x="5185257" y="5404159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90˚S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7879162-86D5-4620-A681-CEF3A1A94647}"/>
              </a:ext>
            </a:extLst>
          </p:cNvPr>
          <p:cNvSpPr txBox="1"/>
          <p:nvPr/>
        </p:nvSpPr>
        <p:spPr>
          <a:xfrm rot="761984">
            <a:off x="6026460" y="260355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21156F-4C06-4DAD-9888-E6FC3436DBAB}"/>
              </a:ext>
            </a:extLst>
          </p:cNvPr>
          <p:cNvSpPr txBox="1"/>
          <p:nvPr/>
        </p:nvSpPr>
        <p:spPr>
          <a:xfrm rot="761984">
            <a:off x="5872124" y="3384081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4086FDE-9BCF-4ED3-B98B-487018788FDE}"/>
              </a:ext>
            </a:extLst>
          </p:cNvPr>
          <p:cNvSpPr txBox="1"/>
          <p:nvPr/>
        </p:nvSpPr>
        <p:spPr>
          <a:xfrm rot="761984">
            <a:off x="5886877" y="4201418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0˚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CA48E06-DC59-475D-9075-90B2D8A7F0F3}"/>
              </a:ext>
            </a:extLst>
          </p:cNvPr>
          <p:cNvSpPr txBox="1"/>
          <p:nvPr/>
        </p:nvSpPr>
        <p:spPr>
          <a:xfrm rot="761984">
            <a:off x="5633181" y="485520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1EF3137-B799-4575-9630-4F24ABB8DEF6}"/>
              </a:ext>
            </a:extLst>
          </p:cNvPr>
          <p:cNvSpPr txBox="1"/>
          <p:nvPr/>
        </p:nvSpPr>
        <p:spPr>
          <a:xfrm rot="761984">
            <a:off x="5543659" y="5246823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60˚S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789678-0596-4671-8EEC-2136B3502F6A}"/>
              </a:ext>
            </a:extLst>
          </p:cNvPr>
          <p:cNvSpPr txBox="1"/>
          <p:nvPr/>
        </p:nvSpPr>
        <p:spPr>
          <a:xfrm rot="761984">
            <a:off x="5216916" y="3988530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+mj-lt"/>
              </a:rPr>
              <a:t>Equ</a:t>
            </a:r>
            <a:endParaRPr lang="en-GB" sz="12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15C63D-C8FA-4C97-B454-F233738904B9}"/>
              </a:ext>
            </a:extLst>
          </p:cNvPr>
          <p:cNvSpPr txBox="1"/>
          <p:nvPr/>
        </p:nvSpPr>
        <p:spPr>
          <a:xfrm rot="761984">
            <a:off x="6315500" y="2962352"/>
            <a:ext cx="577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UK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27467FB-82CD-4631-9698-21C9D11DBA04}"/>
              </a:ext>
            </a:extLst>
          </p:cNvPr>
          <p:cNvCxnSpPr/>
          <p:nvPr/>
        </p:nvCxnSpPr>
        <p:spPr>
          <a:xfrm flipV="1">
            <a:off x="6565175" y="2937805"/>
            <a:ext cx="68095" cy="577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4C614366-1548-4CE3-830D-D7B610261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D79FEC-78F2-437E-B73E-56CB81354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43" y="2035404"/>
            <a:ext cx="3176401" cy="22460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4213" y="549275"/>
            <a:ext cx="7775575" cy="1326105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Why Do Places Have </a:t>
            </a:r>
            <a:b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</a:br>
            <a:r>
              <a:rPr lang="en-GB" sz="3600" dirty="0">
                <a:solidFill>
                  <a:srgbClr val="0079C3"/>
                </a:solidFill>
                <a:latin typeface="Twinkl SemiBold"/>
                <a:cs typeface="Clear Sans Light" panose="020B0303030202020304" pitchFamily="34" charset="0"/>
              </a:rPr>
              <a:t>Different Climates?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90EAA96-4F26-45A2-BF95-9D1599595990}"/>
              </a:ext>
            </a:extLst>
          </p:cNvPr>
          <p:cNvSpPr/>
          <p:nvPr/>
        </p:nvSpPr>
        <p:spPr>
          <a:xfrm rot="21429698">
            <a:off x="600194" y="2129460"/>
            <a:ext cx="3807965" cy="369332"/>
          </a:xfrm>
          <a:prstGeom prst="rect">
            <a:avLst/>
          </a:prstGeom>
          <a:solidFill>
            <a:srgbClr val="00A7E6"/>
          </a:solidFill>
          <a:ln w="22225">
            <a:solidFill>
              <a:srgbClr val="0175B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j-lt"/>
              </a:rPr>
              <a:t>2. Height above sea level (altitude)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382C597-03FE-435A-8413-BF9CD0EDBE4C}"/>
              </a:ext>
            </a:extLst>
          </p:cNvPr>
          <p:cNvSpPr/>
          <p:nvPr/>
        </p:nvSpPr>
        <p:spPr>
          <a:xfrm>
            <a:off x="778299" y="2652503"/>
            <a:ext cx="440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Altitude</a:t>
            </a:r>
            <a:r>
              <a:rPr lang="en-GB" dirty="0"/>
              <a:t> means how high land is above sea level. </a:t>
            </a:r>
          </a:p>
          <a:p>
            <a:endParaRPr lang="en-GB" dirty="0"/>
          </a:p>
          <a:p>
            <a:r>
              <a:rPr lang="en-GB" dirty="0"/>
              <a:t>Temperature falls by about 1°C for every 100 metres.  This means that the higher above sea level a place is, the cooler it is!</a:t>
            </a:r>
          </a:p>
          <a:p>
            <a:endParaRPr lang="en-GB" dirty="0"/>
          </a:p>
          <a:p>
            <a:r>
              <a:rPr lang="en-GB" dirty="0"/>
              <a:t>This is why mountain areas have their own climate. Very high mountains often have snow on them, even in summer!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11426CF-3D50-433E-8E09-C85EE6955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513" y="4692988"/>
            <a:ext cx="2010384" cy="1507787"/>
          </a:xfrm>
          <a:prstGeom prst="rect">
            <a:avLst/>
          </a:prstGeom>
          <a:solidFill>
            <a:srgbClr val="FFFFFF">
              <a:shade val="85000"/>
            </a:srgbClr>
          </a:solidFill>
          <a:ln w="44450" cap="sq">
            <a:noFill/>
            <a:miter lim="800000"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E6BB03-B0D6-47EA-9F3D-AC583FD46F88}"/>
              </a:ext>
            </a:extLst>
          </p:cNvPr>
          <p:cNvSpPr/>
          <p:nvPr/>
        </p:nvSpPr>
        <p:spPr>
          <a:xfrm>
            <a:off x="7228897" y="5523000"/>
            <a:ext cx="16285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j-lt"/>
              </a:rPr>
              <a:t>Mount Kilimanjaro, Tanzania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A8BB99B-308C-4D2C-BAFB-3956DB50E407}"/>
              </a:ext>
            </a:extLst>
          </p:cNvPr>
          <p:cNvSpPr/>
          <p:nvPr/>
        </p:nvSpPr>
        <p:spPr>
          <a:xfrm>
            <a:off x="5090622" y="4263348"/>
            <a:ext cx="3477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j-lt"/>
              </a:rPr>
              <a:t>Ben Nevis – Scotland’s highest mountain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8D55B78-33DA-4E93-8092-8C01C7625C57}"/>
              </a:ext>
            </a:extLst>
          </p:cNvPr>
          <p:cNvSpPr/>
          <p:nvPr/>
        </p:nvSpPr>
        <p:spPr>
          <a:xfrm>
            <a:off x="5215735" y="2076638"/>
            <a:ext cx="117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j-lt"/>
              </a:rPr>
              <a:t>Snow even in summer!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7894E1C-407B-4F75-BC35-DA22852DC202}"/>
              </a:ext>
            </a:extLst>
          </p:cNvPr>
          <p:cNvCxnSpPr>
            <a:cxnSpLocks/>
          </p:cNvCxnSpPr>
          <p:nvPr/>
        </p:nvCxnSpPr>
        <p:spPr>
          <a:xfrm>
            <a:off x="5382570" y="2599858"/>
            <a:ext cx="118360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F1AB7F1-38AA-45FD-8055-7C9D3C3A8719}"/>
              </a:ext>
            </a:extLst>
          </p:cNvPr>
          <p:cNvSpPr txBox="1"/>
          <p:nvPr/>
        </p:nvSpPr>
        <p:spPr>
          <a:xfrm>
            <a:off x="5560842" y="3777393"/>
            <a:ext cx="180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30˚C at base level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AC872200-8C35-4E53-B643-953F17A22BE4}"/>
              </a:ext>
            </a:extLst>
          </p:cNvPr>
          <p:cNvSpPr/>
          <p:nvPr/>
        </p:nvSpPr>
        <p:spPr>
          <a:xfrm>
            <a:off x="6773043" y="1551469"/>
            <a:ext cx="1132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+mj-lt"/>
              </a:rPr>
              <a:t>Below freezing at the peak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19C43529-087D-46C9-A6D3-9751968F0DCB}"/>
              </a:ext>
            </a:extLst>
          </p:cNvPr>
          <p:cNvCxnSpPr>
            <a:cxnSpLocks/>
          </p:cNvCxnSpPr>
          <p:nvPr/>
        </p:nvCxnSpPr>
        <p:spPr>
          <a:xfrm flipH="1">
            <a:off x="6728333" y="2293613"/>
            <a:ext cx="9759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344C61-2431-4E0C-8856-73CADACBABBD}"/>
              </a:ext>
            </a:extLst>
          </p:cNvPr>
          <p:cNvSpPr txBox="1"/>
          <p:nvPr/>
        </p:nvSpPr>
        <p:spPr>
          <a:xfrm>
            <a:off x="7603973" y="3010877"/>
            <a:ext cx="675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1344m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8F28989-3969-481B-A826-52282725E363}"/>
              </a:ext>
            </a:extLst>
          </p:cNvPr>
          <p:cNvSpPr txBox="1"/>
          <p:nvPr/>
        </p:nvSpPr>
        <p:spPr>
          <a:xfrm>
            <a:off x="6755116" y="3979388"/>
            <a:ext cx="830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sea level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4D0729C7-468E-40D0-B440-27CE1CB8FD52}"/>
              </a:ext>
            </a:extLst>
          </p:cNvPr>
          <p:cNvCxnSpPr>
            <a:cxnSpLocks/>
          </p:cNvCxnSpPr>
          <p:nvPr/>
        </p:nvCxnSpPr>
        <p:spPr>
          <a:xfrm>
            <a:off x="5194571" y="3915891"/>
            <a:ext cx="375999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21">
            <a:extLst>
              <a:ext uri="{FF2B5EF4-FFF2-40B4-BE49-F238E27FC236}">
                <a16:creationId xmlns:a16="http://schemas.microsoft.com/office/drawing/2014/main" xmlns="" id="{CDBE3603-2651-499E-8047-820450396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558" y="5885626"/>
            <a:ext cx="1672293" cy="35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500" dirty="0">
                <a:solidFill>
                  <a:prstClr val="white"/>
                </a:solidFill>
                <a:latin typeface="Arial" panose="020B0604020202020204" pitchFamily="34" charset="0"/>
              </a:rPr>
              <a:t>Photo courtesy of Chris 73 (@commons.wikimedia.org) - granted under creative commons licence – attribution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BCF849D-436F-4159-89EB-7BD227ED7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52" y="549275"/>
            <a:ext cx="72398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719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condary PowerPoint Template New.pptx" id="{32E1EC1C-463D-4F51-8886-E757C53C7D28}" vid="{10FCE535-D698-4133-92AA-FC0C8D1E8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Secondary PowerPoint Template</Template>
  <TotalTime>169</TotalTime>
  <Words>1105</Words>
  <Application>Microsoft Office PowerPoint</Application>
  <PresentationFormat>On-screen Show (4:3)</PresentationFormat>
  <Paragraphs>162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Twinkl Light</vt:lpstr>
      <vt:lpstr>Calibri</vt:lpstr>
      <vt:lpstr>Clear Sans Light</vt:lpstr>
      <vt:lpstr>Sassoon Infant Rg</vt:lpstr>
      <vt:lpstr>Twinkl SemiBold</vt:lpstr>
      <vt:lpstr>Arial</vt:lpstr>
      <vt:lpstr>Clear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Emily Harwood</dc:creator>
  <cp:lastModifiedBy>Oliver Wallace</cp:lastModifiedBy>
  <cp:revision>18</cp:revision>
  <dcterms:created xsi:type="dcterms:W3CDTF">2017-08-17T15:37:57Z</dcterms:created>
  <dcterms:modified xsi:type="dcterms:W3CDTF">2019-05-24T08:34:44Z</dcterms:modified>
</cp:coreProperties>
</file>