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8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7A08CE-2080-E844-B3CD-54ACEDD37A19}" type="datetimeFigureOut">
              <a:rPr lang="en-US" smtClean="0"/>
              <a:t>19/12/13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57677-C76E-8A48-8F18-E94A36371BBF}" type="slidenum">
              <a:rPr lang="en-US" smtClean="0"/>
              <a:t>‹#›</a:t>
            </a:fld>
            <a:endParaRPr lang="en-US"/>
          </a:p>
        </p:txBody>
      </p:sp>
    </p:spTree>
    <p:extLst>
      <p:ext uri="{BB962C8B-B14F-4D97-AF65-F5344CB8AC3E}">
        <p14:creationId xmlns:p14="http://schemas.microsoft.com/office/powerpoint/2010/main" val="422241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57677-C76E-8A48-8F18-E94A36371BBF}" type="slidenum">
              <a:rPr lang="en-US" smtClean="0"/>
              <a:t>1</a:t>
            </a:fld>
            <a:endParaRPr lang="en-US"/>
          </a:p>
        </p:txBody>
      </p:sp>
    </p:spTree>
    <p:extLst>
      <p:ext uri="{BB962C8B-B14F-4D97-AF65-F5344CB8AC3E}">
        <p14:creationId xmlns:p14="http://schemas.microsoft.com/office/powerpoint/2010/main" val="27741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19/12/13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fr-FR"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19/12/13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fr-FR"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fr-FR"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19/12/13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FR"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FR"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19/12/13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fr-FR"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19/12/13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fr-FR"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19/12/13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19/12/13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19/12/13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FR"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19/12/13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fr-FR"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19/12/13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891" y="277467"/>
            <a:ext cx="7196328" cy="1470025"/>
          </a:xfrm>
        </p:spPr>
        <p:txBody>
          <a:bodyPr/>
          <a:lstStyle/>
          <a:p>
            <a:r>
              <a:rPr lang="fr-FR" dirty="0" smtClean="0">
                <a:solidFill>
                  <a:srgbClr val="FF0000"/>
                </a:solidFill>
              </a:rPr>
              <a:t>Case </a:t>
            </a:r>
            <a:r>
              <a:rPr lang="en-GB" dirty="0" smtClean="0">
                <a:solidFill>
                  <a:srgbClr val="FF0000"/>
                </a:solidFill>
              </a:rPr>
              <a:t>study</a:t>
            </a:r>
            <a:r>
              <a:rPr lang="fr-FR" dirty="0" smtClean="0">
                <a:solidFill>
                  <a:srgbClr val="FF0000"/>
                </a:solidFill>
              </a:rPr>
              <a:t> Congo </a:t>
            </a:r>
            <a:endParaRPr lang="fr-FR" dirty="0">
              <a:solidFill>
                <a:srgbClr val="FF0000"/>
              </a:solidFill>
            </a:endParaRPr>
          </a:p>
        </p:txBody>
      </p:sp>
      <p:pic>
        <p:nvPicPr>
          <p:cNvPr id="3" name="Picture 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707" y="2153049"/>
            <a:ext cx="4445354" cy="4445354"/>
          </a:xfrm>
          <a:prstGeom prst="rect">
            <a:avLst/>
          </a:prstGeom>
        </p:spPr>
      </p:pic>
      <p:cxnSp>
        <p:nvCxnSpPr>
          <p:cNvPr id="5" name="Straight Arrow Connector 4"/>
          <p:cNvCxnSpPr/>
          <p:nvPr/>
        </p:nvCxnSpPr>
        <p:spPr>
          <a:xfrm flipH="1">
            <a:off x="4770446" y="1747492"/>
            <a:ext cx="1146146" cy="23572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4092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Locate</a:t>
            </a:r>
            <a:r>
              <a:rPr lang="fr-FR" dirty="0" smtClean="0"/>
              <a:t> and </a:t>
            </a:r>
            <a:r>
              <a:rPr lang="en-US" dirty="0" err="1" smtClean="0"/>
              <a:t>deforastation</a:t>
            </a:r>
            <a:r>
              <a:rPr lang="fr-FR" dirty="0" smtClean="0"/>
              <a:t> </a:t>
            </a:r>
            <a:endParaRPr lang="fr-FR" dirty="0"/>
          </a:p>
        </p:txBody>
      </p:sp>
      <p:pic>
        <p:nvPicPr>
          <p:cNvPr id="7" name="Picture 6"/>
          <p:cNvPicPr>
            <a:picLocks noChangeAspect="1"/>
          </p:cNvPicPr>
          <p:nvPr/>
        </p:nvPicPr>
        <p:blipFill>
          <a:blip r:embed="rId2"/>
          <a:stretch>
            <a:fillRect/>
          </a:stretch>
        </p:blipFill>
        <p:spPr>
          <a:xfrm>
            <a:off x="0" y="1348248"/>
            <a:ext cx="5283374" cy="5283374"/>
          </a:xfrm>
          <a:prstGeom prst="rect">
            <a:avLst/>
          </a:prstGeom>
        </p:spPr>
      </p:pic>
      <p:sp>
        <p:nvSpPr>
          <p:cNvPr id="8" name="TextBox 7"/>
          <p:cNvSpPr txBox="1"/>
          <p:nvPr/>
        </p:nvSpPr>
        <p:spPr>
          <a:xfrm>
            <a:off x="5525990" y="1833695"/>
            <a:ext cx="3433410" cy="3693319"/>
          </a:xfrm>
          <a:prstGeom prst="rect">
            <a:avLst/>
          </a:prstGeom>
          <a:noFill/>
        </p:spPr>
        <p:txBody>
          <a:bodyPr wrap="square" rtlCol="0">
            <a:spAutoFit/>
          </a:bodyPr>
          <a:lstStyle/>
          <a:p>
            <a:r>
              <a:rPr lang="en-GB" dirty="0" smtClean="0"/>
              <a:t>As we can see all of the  deforestation happens in central Congo which is situated in central Africa. This map shows how the tree cover increases from one side to the other, this shows how trees are gradually getting cut down. I have also remarked that just a few areas are protected </a:t>
            </a:r>
            <a:r>
              <a:rPr lang="en-GB" dirty="0" smtClean="0"/>
              <a:t>areas. A lot of logging happens in the less tree covered areas in the west of Congo.      </a:t>
            </a:r>
            <a:endParaRPr lang="en-GB" dirty="0"/>
          </a:p>
        </p:txBody>
      </p:sp>
    </p:spTree>
    <p:extLst>
      <p:ext uri="{BB962C8B-B14F-4D97-AF65-F5344CB8AC3E}">
        <p14:creationId xmlns:p14="http://schemas.microsoft.com/office/powerpoint/2010/main" val="193914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538453"/>
            <a:ext cx="7612063" cy="1417638"/>
          </a:xfrm>
        </p:spPr>
        <p:txBody>
          <a:bodyPr/>
          <a:lstStyle/>
          <a:p>
            <a:r>
              <a:rPr lang="en-US" dirty="0">
                <a:effectLst/>
              </a:rPr>
              <a:t>Why &amp; how is it being damaged?</a:t>
            </a:r>
            <a:r>
              <a:rPr lang="it-IT" dirty="0">
                <a:effectLst/>
              </a:rPr>
              <a:t/>
            </a:r>
            <a:br>
              <a:rPr lang="it-IT" dirty="0">
                <a:effectLst/>
              </a:rPr>
            </a:br>
            <a:endParaRPr lang="en-US" dirty="0"/>
          </a:p>
        </p:txBody>
      </p:sp>
      <p:sp>
        <p:nvSpPr>
          <p:cNvPr id="4" name="Content Placeholder 3"/>
          <p:cNvSpPr>
            <a:spLocks noGrp="1"/>
          </p:cNvSpPr>
          <p:nvPr>
            <p:ph idx="1"/>
          </p:nvPr>
        </p:nvSpPr>
        <p:spPr>
          <a:xfrm>
            <a:off x="229508" y="1673059"/>
            <a:ext cx="8445911" cy="5184941"/>
          </a:xfrm>
        </p:spPr>
        <p:txBody>
          <a:bodyPr>
            <a:normAutofit fontScale="85000" lnSpcReduction="20000"/>
          </a:bodyPr>
          <a:lstStyle/>
          <a:p>
            <a:pPr lvl="0"/>
            <a:r>
              <a:rPr lang="en-US" dirty="0">
                <a:effectLst/>
              </a:rPr>
              <a:t> Conflict</a:t>
            </a:r>
            <a:endParaRPr lang="it-IT" dirty="0">
              <a:effectLst/>
            </a:endParaRPr>
          </a:p>
          <a:p>
            <a:pPr lvl="0"/>
            <a:r>
              <a:rPr lang="en-US" dirty="0">
                <a:effectLst/>
              </a:rPr>
              <a:t>Deforestation (majority for logging)</a:t>
            </a:r>
            <a:endParaRPr lang="it-IT" dirty="0">
              <a:effectLst/>
            </a:endParaRPr>
          </a:p>
          <a:p>
            <a:pPr marL="0" indent="0">
              <a:buNone/>
            </a:pPr>
            <a:r>
              <a:rPr lang="it-IT" dirty="0">
                <a:effectLst/>
                <a:sym typeface="Wingdings"/>
              </a:rPr>
              <a:t> </a:t>
            </a:r>
            <a:r>
              <a:rPr lang="it-IT" dirty="0" smtClean="0">
                <a:effectLst/>
                <a:sym typeface="Wingdings"/>
              </a:rPr>
              <a:t>    </a:t>
            </a:r>
            <a:r>
              <a:rPr lang="en-US" sz="1800" b="1" u="sng" dirty="0" smtClean="0">
                <a:effectLst/>
                <a:sym typeface="Wingdings"/>
              </a:rPr>
              <a:t></a:t>
            </a:r>
            <a:r>
              <a:rPr lang="en-US" sz="1800" b="1" u="sng" dirty="0" smtClean="0">
                <a:effectLst/>
              </a:rPr>
              <a:t> </a:t>
            </a:r>
            <a:r>
              <a:rPr lang="en-US" sz="1800" b="1" u="sng" dirty="0">
                <a:effectLst/>
              </a:rPr>
              <a:t>Logging:</a:t>
            </a:r>
            <a:endParaRPr lang="it-IT" sz="1800" dirty="0">
              <a:effectLst/>
            </a:endParaRPr>
          </a:p>
          <a:p>
            <a:pPr lvl="0"/>
            <a:r>
              <a:rPr lang="en-US" sz="1800" dirty="0">
                <a:effectLst/>
              </a:rPr>
              <a:t>Resources </a:t>
            </a:r>
            <a:r>
              <a:rPr lang="en-US" sz="1800" dirty="0">
                <a:effectLst/>
                <a:sym typeface="Wingdings"/>
              </a:rPr>
              <a:t></a:t>
            </a:r>
            <a:r>
              <a:rPr lang="en-US" sz="1800" dirty="0">
                <a:effectLst/>
              </a:rPr>
              <a:t> financial value</a:t>
            </a:r>
            <a:endParaRPr lang="it-IT" sz="1800" dirty="0">
              <a:effectLst/>
            </a:endParaRPr>
          </a:p>
          <a:p>
            <a:pPr lvl="0"/>
            <a:r>
              <a:rPr lang="en-US" sz="1800" dirty="0">
                <a:effectLst/>
              </a:rPr>
              <a:t>Helicopter logging: selectively picking valuable trees with helicopters</a:t>
            </a:r>
            <a:endParaRPr lang="it-IT" sz="1800" dirty="0">
              <a:effectLst/>
            </a:endParaRPr>
          </a:p>
          <a:p>
            <a:pPr lvl="0"/>
            <a:r>
              <a:rPr lang="en-US" sz="1800" dirty="0">
                <a:effectLst/>
              </a:rPr>
              <a:t> “Out of control”, “international logging companies operating in the Democratic Republic of Congo are causing social chaos and wreaking environmental havoc” (</a:t>
            </a:r>
            <a:r>
              <a:rPr lang="en-US" sz="1800" i="1" dirty="0">
                <a:effectLst/>
              </a:rPr>
              <a:t>Greenpeace</a:t>
            </a:r>
            <a:r>
              <a:rPr lang="en-US" sz="1800" dirty="0">
                <a:effectLst/>
              </a:rPr>
              <a:t>)</a:t>
            </a:r>
            <a:endParaRPr lang="it-IT" sz="1800" dirty="0">
              <a:effectLst/>
            </a:endParaRPr>
          </a:p>
          <a:p>
            <a:pPr lvl="0"/>
            <a:r>
              <a:rPr lang="en-US" sz="1800" dirty="0" err="1">
                <a:effectLst/>
              </a:rPr>
              <a:t>Danzer</a:t>
            </a:r>
            <a:r>
              <a:rPr lang="en-US" sz="1800" dirty="0">
                <a:effectLst/>
              </a:rPr>
              <a:t> logging company (2</a:t>
            </a:r>
            <a:r>
              <a:rPr lang="en-US" sz="1800" baseline="30000" dirty="0">
                <a:effectLst/>
              </a:rPr>
              <a:t>nd</a:t>
            </a:r>
            <a:r>
              <a:rPr lang="en-US" sz="1800" dirty="0">
                <a:effectLst/>
              </a:rPr>
              <a:t> largest in DCR, 2 million+ hectares of forest titles):	</a:t>
            </a:r>
            <a:endParaRPr lang="it-IT" sz="1800" dirty="0">
              <a:effectLst/>
            </a:endParaRPr>
          </a:p>
          <a:p>
            <a:pPr lvl="0"/>
            <a:r>
              <a:rPr lang="en-US" sz="1800" dirty="0">
                <a:effectLst/>
              </a:rPr>
              <a:t>“Violence associated with logging companies in DCR is more in the norm than the exception” </a:t>
            </a:r>
            <a:r>
              <a:rPr lang="en-US" sz="1800" dirty="0">
                <a:effectLst/>
                <a:sym typeface="Wingdings"/>
              </a:rPr>
              <a:t></a:t>
            </a:r>
            <a:r>
              <a:rPr lang="en-US" sz="1800" dirty="0">
                <a:effectLst/>
              </a:rPr>
              <a:t> ‘social responsibility agreement’ signed with traditional chiefs in Jan 2005</a:t>
            </a:r>
            <a:endParaRPr lang="it-IT" sz="1800" dirty="0">
              <a:effectLst/>
            </a:endParaRPr>
          </a:p>
          <a:p>
            <a:pPr lvl="0"/>
            <a:r>
              <a:rPr lang="en-US" sz="1800" dirty="0">
                <a:effectLst/>
              </a:rPr>
              <a:t>Military intervention following village protests about their “unfulfilled promises to provide social basic infrastructure to the communities in exchange for to their forest exploitation” </a:t>
            </a:r>
            <a:endParaRPr lang="it-IT" sz="1800" dirty="0">
              <a:effectLst/>
            </a:endParaRPr>
          </a:p>
          <a:p>
            <a:pPr lvl="0"/>
            <a:r>
              <a:rPr lang="en-US" sz="1800" dirty="0">
                <a:effectLst/>
              </a:rPr>
              <a:t>Government’s capacity &amp; ability to manage revenues is weak</a:t>
            </a:r>
            <a:endParaRPr lang="it-IT" sz="1800" dirty="0">
              <a:effectLst/>
            </a:endParaRPr>
          </a:p>
          <a:p>
            <a:endParaRPr lang="en-US" dirty="0"/>
          </a:p>
        </p:txBody>
      </p:sp>
    </p:spTree>
    <p:extLst>
      <p:ext uri="{BB962C8B-B14F-4D97-AF65-F5344CB8AC3E}">
        <p14:creationId xmlns:p14="http://schemas.microsoft.com/office/powerpoint/2010/main" val="78730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77" y="1719341"/>
            <a:ext cx="8899896" cy="4983942"/>
          </a:xfrm>
          <a:prstGeom prst="rect">
            <a:avLst/>
          </a:prstGeom>
        </p:spPr>
      </p:pic>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a:xfrm>
            <a:off x="129877" y="2521248"/>
            <a:ext cx="8899896" cy="4182035"/>
          </a:xfrm>
        </p:spPr>
        <p:txBody>
          <a:bodyPr/>
          <a:lstStyle/>
          <a:p>
            <a:r>
              <a:rPr lang="en-US" dirty="0">
                <a:solidFill>
                  <a:srgbClr val="FF0000"/>
                </a:solidFill>
              </a:rPr>
              <a:t>Cutting down trees for resources</a:t>
            </a:r>
          </a:p>
          <a:p>
            <a:r>
              <a:rPr lang="en-US" dirty="0">
                <a:solidFill>
                  <a:srgbClr val="FF0000"/>
                </a:solidFill>
              </a:rPr>
              <a:t>Conflict between loggers and people</a:t>
            </a:r>
          </a:p>
          <a:p>
            <a:r>
              <a:rPr lang="en-US" dirty="0">
                <a:solidFill>
                  <a:srgbClr val="FF0000"/>
                </a:solidFill>
              </a:rPr>
              <a:t>Government interests, Government want to sell the resources in order  </a:t>
            </a:r>
          </a:p>
          <a:p>
            <a:r>
              <a:rPr lang="en-US" dirty="0">
                <a:solidFill>
                  <a:srgbClr val="FF0000"/>
                </a:solidFill>
              </a:rPr>
              <a:t>to gain money to fund the war</a:t>
            </a:r>
            <a:endParaRPr lang="en-US" dirty="0">
              <a:solidFill>
                <a:srgbClr val="FF0000"/>
              </a:solidFill>
            </a:endParaRPr>
          </a:p>
        </p:txBody>
      </p:sp>
    </p:spTree>
    <p:extLst>
      <p:ext uri="{BB962C8B-B14F-4D97-AF65-F5344CB8AC3E}">
        <p14:creationId xmlns:p14="http://schemas.microsoft.com/office/powerpoint/2010/main" val="321346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905" y="282438"/>
            <a:ext cx="8348559" cy="923330"/>
          </a:xfrm>
          <a:prstGeom prst="rect">
            <a:avLst/>
          </a:prstGeom>
          <a:noFill/>
        </p:spPr>
        <p:txBody>
          <a:bodyPr wrap="none" lIns="91440" tIns="45720" rIns="91440" bIns="45720">
            <a:spAutoFit/>
          </a:bodyPr>
          <a:lstStyle/>
          <a:p>
            <a:pPr algn="ctr"/>
            <a:r>
              <a:rPr lang="fr-FR" sz="5400" dirty="0" err="1"/>
              <a:t>Addressing</a:t>
            </a:r>
            <a:r>
              <a:rPr lang="fr-FR" sz="5400" dirty="0"/>
              <a:t> </a:t>
            </a:r>
            <a:r>
              <a:rPr lang="fr-FR" sz="5400" dirty="0" err="1"/>
              <a:t>Deforestations</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97758" y="1530434"/>
            <a:ext cx="8339084" cy="2677656"/>
          </a:xfrm>
          <a:prstGeom prst="rect">
            <a:avLst/>
          </a:prstGeom>
        </p:spPr>
        <p:txBody>
          <a:bodyPr wrap="square">
            <a:spAutoFit/>
          </a:bodyPr>
          <a:lstStyle/>
          <a:p>
            <a:r>
              <a:rPr lang="fr-FR" sz="2800" dirty="0"/>
              <a:t>In </a:t>
            </a:r>
            <a:r>
              <a:rPr lang="fr-FR" sz="2800" dirty="0" err="1"/>
              <a:t>congo</a:t>
            </a:r>
            <a:r>
              <a:rPr lang="fr-FR" sz="2800" dirty="0"/>
              <a:t> </a:t>
            </a:r>
            <a:r>
              <a:rPr lang="fr-FR" sz="2800" dirty="0" err="1"/>
              <a:t>deforestations</a:t>
            </a:r>
            <a:r>
              <a:rPr lang="fr-FR" sz="2800" dirty="0"/>
              <a:t> </a:t>
            </a:r>
            <a:r>
              <a:rPr lang="fr-FR" sz="2800" dirty="0" err="1"/>
              <a:t>occurs</a:t>
            </a:r>
            <a:r>
              <a:rPr lang="fr-FR" sz="2800" dirty="0"/>
              <a:t> </a:t>
            </a:r>
            <a:r>
              <a:rPr lang="fr-FR" sz="2800" dirty="0" err="1"/>
              <a:t>because</a:t>
            </a:r>
            <a:r>
              <a:rPr lang="fr-FR" sz="2800" dirty="0"/>
              <a:t> </a:t>
            </a:r>
            <a:r>
              <a:rPr lang="fr-FR" sz="2800" dirty="0" err="1"/>
              <a:t>farmers</a:t>
            </a:r>
            <a:r>
              <a:rPr lang="fr-FR" sz="2800" dirty="0"/>
              <a:t> </a:t>
            </a:r>
            <a:r>
              <a:rPr lang="fr-FR" sz="2800" dirty="0" err="1"/>
              <a:t>need</a:t>
            </a:r>
            <a:r>
              <a:rPr lang="fr-FR" sz="2800" dirty="0"/>
              <a:t> to </a:t>
            </a:r>
            <a:r>
              <a:rPr lang="fr-FR" sz="2800" dirty="0" err="1"/>
              <a:t>eat</a:t>
            </a:r>
            <a:r>
              <a:rPr lang="fr-FR" sz="2800" dirty="0"/>
              <a:t> and </a:t>
            </a:r>
            <a:r>
              <a:rPr lang="fr-FR" sz="2800" dirty="0" err="1"/>
              <a:t>poor</a:t>
            </a:r>
            <a:r>
              <a:rPr lang="fr-FR" sz="2800" dirty="0"/>
              <a:t> </a:t>
            </a:r>
            <a:r>
              <a:rPr lang="fr-FR" sz="2800" dirty="0" err="1"/>
              <a:t>companies</a:t>
            </a:r>
            <a:r>
              <a:rPr lang="fr-FR" sz="2800" dirty="0"/>
              <a:t> </a:t>
            </a:r>
            <a:r>
              <a:rPr lang="fr-FR" sz="2800" dirty="0" err="1"/>
              <a:t>need</a:t>
            </a:r>
            <a:r>
              <a:rPr lang="fr-FR" sz="2800" dirty="0"/>
              <a:t> revenue. </a:t>
            </a:r>
          </a:p>
          <a:p>
            <a:endParaRPr lang="fr-FR" sz="2800" dirty="0"/>
          </a:p>
          <a:p>
            <a:r>
              <a:rPr lang="fr-FR" sz="2800" dirty="0"/>
              <a:t>By </a:t>
            </a:r>
            <a:r>
              <a:rPr lang="fr-FR" sz="2800" dirty="0" err="1"/>
              <a:t>adressing</a:t>
            </a:r>
            <a:r>
              <a:rPr lang="fr-FR" sz="2800" dirty="0"/>
              <a:t> the </a:t>
            </a:r>
            <a:r>
              <a:rPr lang="fr-FR" sz="2800" dirty="0" err="1"/>
              <a:t>subject</a:t>
            </a:r>
            <a:r>
              <a:rPr lang="fr-FR" sz="2800" dirty="0"/>
              <a:t> and help </a:t>
            </a:r>
            <a:r>
              <a:rPr lang="fr-FR" sz="2800" dirty="0" err="1"/>
              <a:t>those</a:t>
            </a:r>
            <a:r>
              <a:rPr lang="fr-FR" sz="2800" dirty="0"/>
              <a:t> people in </a:t>
            </a:r>
            <a:r>
              <a:rPr lang="fr-FR" sz="2800" dirty="0" err="1"/>
              <a:t>difficulty</a:t>
            </a:r>
            <a:r>
              <a:rPr lang="fr-FR" sz="2800" dirty="0"/>
              <a:t>, </a:t>
            </a:r>
            <a:r>
              <a:rPr lang="fr-FR" sz="2800" dirty="0" err="1"/>
              <a:t>they</a:t>
            </a:r>
            <a:r>
              <a:rPr lang="fr-FR" sz="2800" dirty="0"/>
              <a:t> </a:t>
            </a:r>
            <a:r>
              <a:rPr lang="fr-FR" sz="2800" dirty="0" err="1"/>
              <a:t>would</a:t>
            </a:r>
            <a:r>
              <a:rPr lang="fr-FR" sz="2800" dirty="0"/>
              <a:t> stop </a:t>
            </a:r>
            <a:r>
              <a:rPr lang="fr-FR" sz="2800" dirty="0" err="1"/>
              <a:t>deforesting</a:t>
            </a:r>
            <a:r>
              <a:rPr lang="fr-FR" sz="2800" dirty="0"/>
              <a:t> the </a:t>
            </a:r>
            <a:r>
              <a:rPr lang="fr-FR" sz="2800" dirty="0" err="1"/>
              <a:t>rainforest</a:t>
            </a:r>
            <a:r>
              <a:rPr lang="fr-FR" sz="2800" dirty="0"/>
              <a:t>. </a:t>
            </a:r>
            <a:endParaRPr lang="fr-FR" sz="2800" dirty="0"/>
          </a:p>
        </p:txBody>
      </p:sp>
      <p:sp>
        <p:nvSpPr>
          <p:cNvPr id="8" name="Rectangle 7"/>
          <p:cNvSpPr/>
          <p:nvPr/>
        </p:nvSpPr>
        <p:spPr>
          <a:xfrm>
            <a:off x="597758" y="4306164"/>
            <a:ext cx="8199688" cy="2092881"/>
          </a:xfrm>
          <a:prstGeom prst="rect">
            <a:avLst/>
          </a:prstGeom>
        </p:spPr>
        <p:txBody>
          <a:bodyPr wrap="square">
            <a:spAutoFit/>
          </a:bodyPr>
          <a:lstStyle/>
          <a:p>
            <a:r>
              <a:rPr lang="fr-FR" sz="2800" dirty="0"/>
              <a:t>Stop </a:t>
            </a:r>
            <a:r>
              <a:rPr lang="fr-FR" sz="2800" dirty="0" err="1"/>
              <a:t>Privatizing</a:t>
            </a:r>
            <a:r>
              <a:rPr lang="fr-FR" sz="2800" dirty="0"/>
              <a:t> the land and </a:t>
            </a:r>
            <a:r>
              <a:rPr lang="fr-FR" sz="2800" dirty="0" err="1"/>
              <a:t>make</a:t>
            </a:r>
            <a:r>
              <a:rPr lang="fr-FR" sz="2800" dirty="0"/>
              <a:t> </a:t>
            </a:r>
            <a:r>
              <a:rPr lang="fr-FR" sz="2800" dirty="0" err="1"/>
              <a:t>it</a:t>
            </a:r>
            <a:r>
              <a:rPr lang="fr-FR" sz="2800" dirty="0"/>
              <a:t> public </a:t>
            </a:r>
          </a:p>
          <a:p>
            <a:r>
              <a:rPr lang="fr-FR" sz="2800" dirty="0"/>
              <a:t>This </a:t>
            </a:r>
            <a:r>
              <a:rPr lang="fr-FR" sz="2800" dirty="0" err="1"/>
              <a:t>will</a:t>
            </a:r>
            <a:r>
              <a:rPr lang="fr-FR" sz="2800" dirty="0"/>
              <a:t> </a:t>
            </a:r>
            <a:r>
              <a:rPr lang="fr-FR" sz="2800" dirty="0" err="1"/>
              <a:t>allow</a:t>
            </a:r>
            <a:r>
              <a:rPr lang="fr-FR" sz="2800" dirty="0"/>
              <a:t> the </a:t>
            </a:r>
            <a:r>
              <a:rPr lang="fr-FR" sz="2800" dirty="0" err="1"/>
              <a:t>government</a:t>
            </a:r>
            <a:r>
              <a:rPr lang="fr-FR" sz="2800" dirty="0"/>
              <a:t> to have the power to </a:t>
            </a:r>
            <a:r>
              <a:rPr lang="fr-FR" sz="2800" dirty="0" err="1"/>
              <a:t>choose</a:t>
            </a:r>
            <a:r>
              <a:rPr lang="fr-FR" sz="2800" dirty="0"/>
              <a:t> </a:t>
            </a:r>
            <a:r>
              <a:rPr lang="fr-FR" sz="2800" dirty="0" err="1"/>
              <a:t>what</a:t>
            </a:r>
            <a:r>
              <a:rPr lang="fr-FR" sz="2800" dirty="0"/>
              <a:t> to do of the land, </a:t>
            </a:r>
            <a:r>
              <a:rPr lang="fr-FR" sz="2800" dirty="0" err="1"/>
              <a:t>therefore</a:t>
            </a:r>
            <a:r>
              <a:rPr lang="fr-FR" sz="2800" dirty="0"/>
              <a:t> </a:t>
            </a:r>
            <a:r>
              <a:rPr lang="fr-FR" sz="2800" dirty="0" err="1"/>
              <a:t>it</a:t>
            </a:r>
            <a:r>
              <a:rPr lang="fr-FR" sz="2800" dirty="0"/>
              <a:t> </a:t>
            </a:r>
            <a:r>
              <a:rPr lang="fr-FR" sz="2800" dirty="0" err="1"/>
              <a:t>can</a:t>
            </a:r>
            <a:r>
              <a:rPr lang="fr-FR" sz="2800" dirty="0"/>
              <a:t> </a:t>
            </a:r>
            <a:r>
              <a:rPr lang="fr-FR" sz="2800" dirty="0" err="1"/>
              <a:t>keep</a:t>
            </a:r>
            <a:r>
              <a:rPr lang="fr-FR" sz="2800" dirty="0"/>
              <a:t> </a:t>
            </a:r>
            <a:r>
              <a:rPr lang="fr-FR" sz="2800" dirty="0" err="1"/>
              <a:t>its</a:t>
            </a:r>
            <a:r>
              <a:rPr lang="fr-FR" sz="2800" dirty="0"/>
              <a:t> </a:t>
            </a:r>
            <a:r>
              <a:rPr lang="fr-FR" sz="2800" dirty="0" err="1"/>
              <a:t>rainforest</a:t>
            </a:r>
            <a:endParaRPr lang="fr-FR" sz="2800" dirty="0"/>
          </a:p>
          <a:p>
            <a:endParaRPr lang="fr-FR" dirty="0"/>
          </a:p>
        </p:txBody>
      </p:sp>
    </p:spTree>
    <p:extLst>
      <p:ext uri="{BB962C8B-B14F-4D97-AF65-F5344CB8AC3E}">
        <p14:creationId xmlns:p14="http://schemas.microsoft.com/office/powerpoint/2010/main" val="349852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523" y="1108661"/>
            <a:ext cx="4921245" cy="5749339"/>
          </a:xfrm>
          <a:prstGeom prst="rect">
            <a:avLst/>
          </a:prstGeom>
        </p:spPr>
      </p:pic>
      <p:sp>
        <p:nvSpPr>
          <p:cNvPr id="2" name="Title 1"/>
          <p:cNvSpPr>
            <a:spLocks noGrp="1"/>
          </p:cNvSpPr>
          <p:nvPr>
            <p:ph type="title"/>
          </p:nvPr>
        </p:nvSpPr>
        <p:spPr>
          <a:xfrm>
            <a:off x="625778" y="0"/>
            <a:ext cx="7612063" cy="1417638"/>
          </a:xfrm>
        </p:spPr>
        <p:txBody>
          <a:bodyPr/>
          <a:lstStyle/>
          <a:p>
            <a:r>
              <a:rPr lang="en-US" dirty="0" smtClean="0">
                <a:solidFill>
                  <a:srgbClr val="FFFF00"/>
                </a:solidFill>
              </a:rPr>
              <a:t>Thanks for watching </a:t>
            </a:r>
            <a:endParaRPr lang="en-US" dirty="0">
              <a:solidFill>
                <a:srgbClr val="FFFF00"/>
              </a:solidFill>
            </a:endParaRPr>
          </a:p>
        </p:txBody>
      </p:sp>
    </p:spTree>
    <p:extLst>
      <p:ext uri="{BB962C8B-B14F-4D97-AF65-F5344CB8AC3E}">
        <p14:creationId xmlns:p14="http://schemas.microsoft.com/office/powerpoint/2010/main" val="90528582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57</TotalTime>
  <Words>181</Words>
  <Application>Microsoft Macintosh PowerPoint</Application>
  <PresentationFormat>On-screen Show (4:3)</PresentationFormat>
  <Paragraphs>27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Habitat</vt:lpstr>
      <vt:lpstr>Case study Congo </vt:lpstr>
      <vt:lpstr>Locate and deforastation </vt:lpstr>
      <vt:lpstr>Why &amp; how is it being damaged? </vt:lpstr>
      <vt:lpstr>Conflict</vt:lpstr>
      <vt:lpstr>PowerPoint Presentation</vt:lpstr>
      <vt:lpstr>Thanks for watching </vt:lpstr>
    </vt:vector>
  </TitlesOfParts>
  <Company>isn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Congo </dc:title>
  <dc:creator>Leonardo albisetti</dc:creator>
  <cp:lastModifiedBy>Leonardo albisetti</cp:lastModifiedBy>
  <cp:revision>7</cp:revision>
  <dcterms:created xsi:type="dcterms:W3CDTF">2013-12-10T08:46:52Z</dcterms:created>
  <dcterms:modified xsi:type="dcterms:W3CDTF">2013-12-19T12:08:42Z</dcterms:modified>
</cp:coreProperties>
</file>