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3.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2" name="Shape 5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14" name="Shape 114"/>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9" name="Shape 119"/>
        <p:cNvGrpSpPr/>
        <p:nvPr/>
      </p:nvGrpSpPr>
      <p:grpSpPr>
        <a:xfrm>
          <a:off y="0" x="0"/>
          <a:ext cy="0" cx="0"/>
          <a:chOff y="0" x="0"/>
          <a:chExt cy="0" cx="0"/>
        </a:xfrm>
      </p:grpSpPr>
      <p:sp>
        <p:nvSpPr>
          <p:cNvPr id="120" name="Shape 12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21" name="Shape 12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28" name="Shape 12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5" name="Shape 13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8" name="Shape 5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5" name="Shape 6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72" name="Shape 7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79" name="Shape 7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86" name="Shape 86"/>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93" name="Shape 9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00" name="Shape 100"/>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07" name="Shape 10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0" name="Shape 10"/>
        <p:cNvGrpSpPr/>
        <p:nvPr/>
      </p:nvGrpSpPr>
      <p:grpSpPr>
        <a:xfrm>
          <a:off y="0" x="0"/>
          <a:ext cy="0" cx="0"/>
          <a:chOff y="0" x="0"/>
          <a:chExt cy="0" cx="0"/>
        </a:xfrm>
      </p:grpSpPr>
      <p:sp>
        <p:nvSpPr>
          <p:cNvPr id="11" name="Shape 11"/>
          <p:cNvSpPr txBox="1"/>
          <p:nvPr>
            <p:ph type="title"/>
          </p:nvPr>
        </p:nvSpPr>
        <p:spPr>
          <a:xfrm rot="5400000">
            <a:off y="2171687" x="4732349"/>
            <a:ext cy="2057400" cx="58515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2" name="Shape 12"/>
          <p:cNvSpPr txBox="1"/>
          <p:nvPr>
            <p:ph idx="1" type="body"/>
          </p:nvPr>
        </p:nvSpPr>
        <p:spPr>
          <a:xfrm rot="5400000">
            <a:off y="190488" x="541350"/>
            <a:ext cy="6019799" cx="5851500"/>
          </a:xfrm>
          <a:prstGeom prst="rect">
            <a:avLst/>
          </a:prstGeom>
          <a:noFill/>
          <a:ln>
            <a:noFill/>
          </a:ln>
        </p:spPr>
        <p:txBody>
          <a:bodyPr bIns="91425" rIns="91425" lIns="91425" tIns="91425" anchor="t" anchorCtr="0"/>
          <a:lstStyle>
            <a:lvl1pPr algn="l" rtl="0" indent="-139700" marL="342900">
              <a:spcBef>
                <a:spcPts val="640"/>
              </a:spcBef>
              <a:spcAft>
                <a:spcPts val="0"/>
              </a:spcAft>
              <a:buClr>
                <a:schemeClr val="dk1"/>
              </a:buClr>
              <a:buFont typeface="Arial"/>
              <a:buChar char="•"/>
              <a:defRPr/>
            </a:lvl1pPr>
            <a:lvl2pPr algn="l" rtl="0" indent="-107950" marL="742950">
              <a:spcBef>
                <a:spcPts val="560"/>
              </a:spcBef>
              <a:spcAft>
                <a:spcPts val="0"/>
              </a:spcAft>
              <a:buClr>
                <a:schemeClr val="dk1"/>
              </a:buClr>
              <a:buFont typeface="Arial"/>
              <a:buChar char="–"/>
              <a:defRPr/>
            </a:lvl2pPr>
            <a:lvl3pPr algn="l" rtl="0" indent="-76200" marL="1143000">
              <a:spcBef>
                <a:spcPts val="480"/>
              </a:spcBef>
              <a:spcAft>
                <a:spcPts val="0"/>
              </a:spcAft>
              <a:buClr>
                <a:schemeClr val="dk1"/>
              </a:buClr>
              <a:buFont typeface="Arial"/>
              <a:buChar char="•"/>
              <a:defRPr/>
            </a:lvl3pPr>
            <a:lvl4pPr algn="l" rtl="0" indent="-101600" marL="1600200">
              <a:spcBef>
                <a:spcPts val="400"/>
              </a:spcBef>
              <a:spcAft>
                <a:spcPts val="0"/>
              </a:spcAft>
              <a:buClr>
                <a:schemeClr val="dk1"/>
              </a:buClr>
              <a:buFont typeface="Arial"/>
              <a:buChar char="–"/>
              <a:defRPr/>
            </a:lvl4pPr>
            <a:lvl5pPr algn="l" rtl="0" indent="-101600" marL="2057400">
              <a:spcBef>
                <a:spcPts val="400"/>
              </a:spcBef>
              <a:spcAft>
                <a:spcPts val="0"/>
              </a:spcAft>
              <a:buClr>
                <a:schemeClr val="dk1"/>
              </a:buClr>
              <a:buFont typeface="Arial"/>
              <a:buChar char="»"/>
              <a:defRPr/>
            </a:lvl5pPr>
            <a:lvl6pPr algn="l" rtl="0" indent="-101600" marL="2514600">
              <a:spcBef>
                <a:spcPts val="400"/>
              </a:spcBef>
              <a:spcAft>
                <a:spcPts val="0"/>
              </a:spcAft>
              <a:buClr>
                <a:schemeClr val="dk1"/>
              </a:buClr>
              <a:buFont typeface="Arial"/>
              <a:buChar char="»"/>
              <a:defRPr/>
            </a:lvl6pPr>
            <a:lvl7pPr algn="l" rtl="0" indent="-101600" marL="2971800">
              <a:spcBef>
                <a:spcPts val="400"/>
              </a:spcBef>
              <a:spcAft>
                <a:spcPts val="0"/>
              </a:spcAft>
              <a:buClr>
                <a:schemeClr val="dk1"/>
              </a:buClr>
              <a:buFont typeface="Arial"/>
              <a:buChar char="»"/>
              <a:defRPr/>
            </a:lvl7pPr>
            <a:lvl8pPr algn="l" rtl="0" indent="-101600" marL="3429000">
              <a:spcBef>
                <a:spcPts val="400"/>
              </a:spcBef>
              <a:spcAft>
                <a:spcPts val="0"/>
              </a:spcAft>
              <a:buClr>
                <a:schemeClr val="dk1"/>
              </a:buClr>
              <a:buFont typeface="Arial"/>
              <a:buChar char="»"/>
              <a:defRPr/>
            </a:lvl8pPr>
            <a:lvl9pPr algn="l" rtl="0" indent="-101600" marL="3886200">
              <a:spcBef>
                <a:spcPts val="400"/>
              </a:spcBef>
              <a:spcAft>
                <a:spcPts val="0"/>
              </a:spcAft>
              <a:buClr>
                <a:schemeClr val="dk1"/>
              </a:buClr>
              <a:buFont typeface="Arial"/>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0" name="Shape 40"/>
        <p:cNvGrpSpPr/>
        <p:nvPr/>
      </p:nvGrpSpPr>
      <p:grpSpPr>
        <a:xfrm>
          <a:off y="0" x="0"/>
          <a:ext cy="0" cx="0"/>
          <a:chOff y="0" x="0"/>
          <a:chExt cy="0" cx="0"/>
        </a:xfrm>
      </p:grpSpPr>
      <p:sp>
        <p:nvSpPr>
          <p:cNvPr id="41" name="Shape 41"/>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42" name="Shape 42"/>
          <p:cNvSpPr txBox="1"/>
          <p:nvPr>
            <p:ph idx="1" type="body"/>
          </p:nvPr>
        </p:nvSpPr>
        <p:spPr>
          <a:xfrm>
            <a:off y="1600200" x="457200"/>
            <a:ext cy="4526100" cx="8229600"/>
          </a:xfrm>
          <a:prstGeom prst="rect">
            <a:avLst/>
          </a:prstGeom>
          <a:noFill/>
          <a:ln>
            <a:noFill/>
          </a:ln>
        </p:spPr>
        <p:txBody>
          <a:bodyPr bIns="91425" rIns="91425" lIns="91425" tIns="91425" anchor="t" anchorCtr="0"/>
          <a:lstStyle>
            <a:lvl1pPr algn="l" rtl="0" indent="-139700" marL="342900">
              <a:spcBef>
                <a:spcPts val="640"/>
              </a:spcBef>
              <a:spcAft>
                <a:spcPts val="0"/>
              </a:spcAft>
              <a:buClr>
                <a:schemeClr val="dk1"/>
              </a:buClr>
              <a:buFont typeface="Arial"/>
              <a:buChar char="•"/>
              <a:defRPr/>
            </a:lvl1pPr>
            <a:lvl2pPr algn="l" rtl="0" indent="-107950" marL="742950">
              <a:spcBef>
                <a:spcPts val="560"/>
              </a:spcBef>
              <a:spcAft>
                <a:spcPts val="0"/>
              </a:spcAft>
              <a:buClr>
                <a:schemeClr val="dk1"/>
              </a:buClr>
              <a:buFont typeface="Arial"/>
              <a:buChar char="–"/>
              <a:defRPr/>
            </a:lvl2pPr>
            <a:lvl3pPr algn="l" rtl="0" indent="-76200" marL="1143000">
              <a:spcBef>
                <a:spcPts val="480"/>
              </a:spcBef>
              <a:spcAft>
                <a:spcPts val="0"/>
              </a:spcAft>
              <a:buClr>
                <a:schemeClr val="dk1"/>
              </a:buClr>
              <a:buFont typeface="Arial"/>
              <a:buChar char="•"/>
              <a:defRPr/>
            </a:lvl3pPr>
            <a:lvl4pPr algn="l" rtl="0" indent="-101600" marL="1600200">
              <a:spcBef>
                <a:spcPts val="400"/>
              </a:spcBef>
              <a:spcAft>
                <a:spcPts val="0"/>
              </a:spcAft>
              <a:buClr>
                <a:schemeClr val="dk1"/>
              </a:buClr>
              <a:buFont typeface="Arial"/>
              <a:buChar char="–"/>
              <a:defRPr/>
            </a:lvl4pPr>
            <a:lvl5pPr algn="l" rtl="0" indent="-101600" marL="2057400">
              <a:spcBef>
                <a:spcPts val="400"/>
              </a:spcBef>
              <a:spcAft>
                <a:spcPts val="0"/>
              </a:spcAft>
              <a:buClr>
                <a:schemeClr val="dk1"/>
              </a:buClr>
              <a:buFont typeface="Arial"/>
              <a:buChar char="»"/>
              <a:defRPr/>
            </a:lvl5pPr>
            <a:lvl6pPr algn="l" rtl="0" indent="-101600" marL="2514600">
              <a:spcBef>
                <a:spcPts val="400"/>
              </a:spcBef>
              <a:spcAft>
                <a:spcPts val="0"/>
              </a:spcAft>
              <a:buClr>
                <a:schemeClr val="dk1"/>
              </a:buClr>
              <a:buFont typeface="Arial"/>
              <a:buChar char="»"/>
              <a:defRPr/>
            </a:lvl6pPr>
            <a:lvl7pPr algn="l" rtl="0" indent="-101600" marL="2971800">
              <a:spcBef>
                <a:spcPts val="400"/>
              </a:spcBef>
              <a:spcAft>
                <a:spcPts val="0"/>
              </a:spcAft>
              <a:buClr>
                <a:schemeClr val="dk1"/>
              </a:buClr>
              <a:buFont typeface="Arial"/>
              <a:buChar char="»"/>
              <a:defRPr/>
            </a:lvl7pPr>
            <a:lvl8pPr algn="l" rtl="0" indent="-101600" marL="3429000">
              <a:spcBef>
                <a:spcPts val="400"/>
              </a:spcBef>
              <a:spcAft>
                <a:spcPts val="0"/>
              </a:spcAft>
              <a:buClr>
                <a:schemeClr val="dk1"/>
              </a:buClr>
              <a:buFont typeface="Arial"/>
              <a:buChar char="»"/>
              <a:defRPr/>
            </a:lvl8pPr>
            <a:lvl9pPr algn="l" rtl="0" indent="-101600" marL="3886200">
              <a:spcBef>
                <a:spcPts val="400"/>
              </a:spcBef>
              <a:spcAft>
                <a:spcPts val="0"/>
              </a:spcAft>
              <a:buClr>
                <a:schemeClr val="dk1"/>
              </a:buClr>
              <a:buFont typeface="Arial"/>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43" name="Shape 43"/>
        <p:cNvGrpSpPr/>
        <p:nvPr/>
      </p:nvGrpSpPr>
      <p:grpSpPr>
        <a:xfrm>
          <a:off y="0" x="0"/>
          <a:ext cy="0" cx="0"/>
          <a:chOff y="0" x="0"/>
          <a:chExt cy="0" cx="0"/>
        </a:xfrm>
      </p:grpSpPr>
      <p:sp>
        <p:nvSpPr>
          <p:cNvPr id="44" name="Shape 44"/>
          <p:cNvSpPr txBox="1"/>
          <p:nvPr>
            <p:ph type="ctrTitle"/>
          </p:nvPr>
        </p:nvSpPr>
        <p:spPr>
          <a:xfrm>
            <a:off y="2130425" x="685800"/>
            <a:ext cy="1470000" cx="7772400"/>
          </a:xfrm>
          <a:prstGeom prst="rect">
            <a:avLst/>
          </a:prstGeom>
          <a:noFill/>
          <a:ln>
            <a:noFill/>
          </a:ln>
        </p:spPr>
        <p:txBody>
          <a:bodyPr bIns="91425" rIns="91425" lIns="91425" tIns="91425" anchor="ctr"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45" name="Shape 45"/>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ctr" rtl="0" marR="0" indent="0" marL="0">
              <a:spcBef>
                <a:spcPts val="640"/>
              </a:spcBef>
              <a:spcAft>
                <a:spcPts val="0"/>
              </a:spcAft>
              <a:buClr>
                <a:schemeClr val="dk1"/>
              </a:buClr>
              <a:buFont typeface="Arial"/>
              <a:buNone/>
              <a:defRPr/>
            </a:lvl1pPr>
            <a:lvl2pPr algn="ctr" rtl="0" marR="0" indent="0" marL="457200">
              <a:spcBef>
                <a:spcPts val="560"/>
              </a:spcBef>
              <a:spcAft>
                <a:spcPts val="0"/>
              </a:spcAft>
              <a:buClr>
                <a:schemeClr val="dk1"/>
              </a:buClr>
              <a:buFont typeface="Arial"/>
              <a:buNone/>
              <a:defRPr/>
            </a:lvl2pPr>
            <a:lvl3pPr algn="ctr" rtl="0" marR="0" indent="0" marL="914400">
              <a:spcBef>
                <a:spcPts val="480"/>
              </a:spcBef>
              <a:spcAft>
                <a:spcPts val="0"/>
              </a:spcAft>
              <a:buClr>
                <a:schemeClr val="dk1"/>
              </a:buClr>
              <a:buFont typeface="Arial"/>
              <a:buNone/>
              <a:defRPr/>
            </a:lvl3pPr>
            <a:lvl4pPr algn="ctr" rtl="0" marR="0" indent="0" marL="1371600">
              <a:spcBef>
                <a:spcPts val="400"/>
              </a:spcBef>
              <a:spcAft>
                <a:spcPts val="0"/>
              </a:spcAft>
              <a:buClr>
                <a:schemeClr val="dk1"/>
              </a:buClr>
              <a:buFont typeface="Arial"/>
              <a:buNone/>
              <a:defRPr/>
            </a:lvl4pPr>
            <a:lvl5pPr algn="ctr" rtl="0" marR="0" indent="0" marL="1828800">
              <a:spcBef>
                <a:spcPts val="400"/>
              </a:spcBef>
              <a:spcAft>
                <a:spcPts val="0"/>
              </a:spcAft>
              <a:buClr>
                <a:schemeClr val="dk1"/>
              </a:buClr>
              <a:buFont typeface="Arial"/>
              <a:buNone/>
              <a:defRPr/>
            </a:lvl5pPr>
            <a:lvl6pPr algn="ctr" rtl="0" marR="0" indent="0" marL="2286000">
              <a:spcBef>
                <a:spcPts val="400"/>
              </a:spcBef>
              <a:spcAft>
                <a:spcPts val="0"/>
              </a:spcAft>
              <a:buClr>
                <a:schemeClr val="dk1"/>
              </a:buClr>
              <a:buFont typeface="Arial"/>
              <a:buNone/>
              <a:defRPr/>
            </a:lvl6pPr>
            <a:lvl7pPr algn="ctr" rtl="0" marR="0" indent="0" marL="2743200">
              <a:spcBef>
                <a:spcPts val="400"/>
              </a:spcBef>
              <a:spcAft>
                <a:spcPts val="0"/>
              </a:spcAft>
              <a:buClr>
                <a:schemeClr val="dk1"/>
              </a:buClr>
              <a:buFont typeface="Arial"/>
              <a:buNone/>
              <a:defRPr/>
            </a:lvl7pPr>
            <a:lvl8pPr algn="ctr" rtl="0" marR="0" indent="0" marL="3200400">
              <a:spcBef>
                <a:spcPts val="400"/>
              </a:spcBef>
              <a:spcAft>
                <a:spcPts val="0"/>
              </a:spcAft>
              <a:buClr>
                <a:schemeClr val="dk1"/>
              </a:buClr>
              <a:buFont typeface="Arial"/>
              <a:buNone/>
              <a:defRPr/>
            </a:lvl8pPr>
            <a:lvl9pPr algn="ctr" rtl="0" marR="0" indent="0" marL="3657600">
              <a:spcBef>
                <a:spcPts val="400"/>
              </a:spcBef>
              <a:spcAft>
                <a:spcPts val="0"/>
              </a:spcAft>
              <a:buClr>
                <a:schemeClr val="dk1"/>
              </a:buClr>
              <a:buFont typeface="Arial"/>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5" name="Shape 15"/>
          <p:cNvSpPr txBox="1"/>
          <p:nvPr>
            <p:ph idx="1" type="body"/>
          </p:nvPr>
        </p:nvSpPr>
        <p:spPr>
          <a:xfrm rot="5400000">
            <a:off y="-251550" x="2308949"/>
            <a:ext cy="8229600" cx="4526100"/>
          </a:xfrm>
          <a:prstGeom prst="rect">
            <a:avLst/>
          </a:prstGeom>
          <a:noFill/>
          <a:ln>
            <a:noFill/>
          </a:ln>
        </p:spPr>
        <p:txBody>
          <a:bodyPr bIns="91425" rIns="91425" lIns="91425" tIns="91425" anchor="t" anchorCtr="0"/>
          <a:lstStyle>
            <a:lvl1pPr algn="l" rtl="0" indent="-139700" marL="342900">
              <a:spcBef>
                <a:spcPts val="640"/>
              </a:spcBef>
              <a:spcAft>
                <a:spcPts val="0"/>
              </a:spcAft>
              <a:buClr>
                <a:schemeClr val="dk1"/>
              </a:buClr>
              <a:buFont typeface="Arial"/>
              <a:buChar char="•"/>
              <a:defRPr/>
            </a:lvl1pPr>
            <a:lvl2pPr algn="l" rtl="0" indent="-107950" marL="742950">
              <a:spcBef>
                <a:spcPts val="560"/>
              </a:spcBef>
              <a:spcAft>
                <a:spcPts val="0"/>
              </a:spcAft>
              <a:buClr>
                <a:schemeClr val="dk1"/>
              </a:buClr>
              <a:buFont typeface="Arial"/>
              <a:buChar char="–"/>
              <a:defRPr/>
            </a:lvl2pPr>
            <a:lvl3pPr algn="l" rtl="0" indent="-76200" marL="1143000">
              <a:spcBef>
                <a:spcPts val="480"/>
              </a:spcBef>
              <a:spcAft>
                <a:spcPts val="0"/>
              </a:spcAft>
              <a:buClr>
                <a:schemeClr val="dk1"/>
              </a:buClr>
              <a:buFont typeface="Arial"/>
              <a:buChar char="•"/>
              <a:defRPr/>
            </a:lvl3pPr>
            <a:lvl4pPr algn="l" rtl="0" indent="-101600" marL="1600200">
              <a:spcBef>
                <a:spcPts val="400"/>
              </a:spcBef>
              <a:spcAft>
                <a:spcPts val="0"/>
              </a:spcAft>
              <a:buClr>
                <a:schemeClr val="dk1"/>
              </a:buClr>
              <a:buFont typeface="Arial"/>
              <a:buChar char="–"/>
              <a:defRPr/>
            </a:lvl4pPr>
            <a:lvl5pPr algn="l" rtl="0" indent="-101600" marL="2057400">
              <a:spcBef>
                <a:spcPts val="400"/>
              </a:spcBef>
              <a:spcAft>
                <a:spcPts val="0"/>
              </a:spcAft>
              <a:buClr>
                <a:schemeClr val="dk1"/>
              </a:buClr>
              <a:buFont typeface="Arial"/>
              <a:buChar char="»"/>
              <a:defRPr/>
            </a:lvl5pPr>
            <a:lvl6pPr algn="l" rtl="0" indent="-101600" marL="2514600">
              <a:spcBef>
                <a:spcPts val="400"/>
              </a:spcBef>
              <a:spcAft>
                <a:spcPts val="0"/>
              </a:spcAft>
              <a:buClr>
                <a:schemeClr val="dk1"/>
              </a:buClr>
              <a:buFont typeface="Arial"/>
              <a:buChar char="»"/>
              <a:defRPr/>
            </a:lvl6pPr>
            <a:lvl7pPr algn="l" rtl="0" indent="-101600" marL="2971800">
              <a:spcBef>
                <a:spcPts val="400"/>
              </a:spcBef>
              <a:spcAft>
                <a:spcPts val="0"/>
              </a:spcAft>
              <a:buClr>
                <a:schemeClr val="dk1"/>
              </a:buClr>
              <a:buFont typeface="Arial"/>
              <a:buChar char="»"/>
              <a:defRPr/>
            </a:lvl7pPr>
            <a:lvl8pPr algn="l" rtl="0" indent="-101600" marL="3429000">
              <a:spcBef>
                <a:spcPts val="400"/>
              </a:spcBef>
              <a:spcAft>
                <a:spcPts val="0"/>
              </a:spcAft>
              <a:buClr>
                <a:schemeClr val="dk1"/>
              </a:buClr>
              <a:buFont typeface="Arial"/>
              <a:buChar char="»"/>
              <a:defRPr/>
            </a:lvl8pPr>
            <a:lvl9pPr algn="l" rtl="0" indent="-101600" marL="3886200">
              <a:spcBef>
                <a:spcPts val="400"/>
              </a:spcBef>
              <a:spcAft>
                <a:spcPts val="0"/>
              </a:spcAft>
              <a:buClr>
                <a:schemeClr val="dk1"/>
              </a:buClr>
              <a:buFont typeface="Arial"/>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6" name="Shape 16"/>
        <p:cNvGrpSpPr/>
        <p:nvPr/>
      </p:nvGrpSpPr>
      <p:grpSpPr>
        <a:xfrm>
          <a:off y="0" x="0"/>
          <a:ext cy="0" cx="0"/>
          <a:chOff y="0" x="0"/>
          <a:chExt cy="0" cx="0"/>
        </a:xfrm>
      </p:grpSpPr>
      <p:sp>
        <p:nvSpPr>
          <p:cNvPr id="17" name="Shape 17"/>
          <p:cNvSpPr txBox="1"/>
          <p:nvPr>
            <p:ph type="title"/>
          </p:nvPr>
        </p:nvSpPr>
        <p:spPr>
          <a:xfrm>
            <a:off y="4800600" x="1792288"/>
            <a:ext cy="566699"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 name="Shape 18"/>
          <p:cNvSpPr/>
          <p:nvPr>
            <p:ph idx="2" type="pic"/>
          </p:nvPr>
        </p:nvSpPr>
        <p:spPr>
          <a:xfrm>
            <a:off y="612775" x="1792288"/>
            <a:ext cy="4114800" cx="5486399"/>
          </a:xfrm>
          <a:prstGeom prst="rect">
            <a:avLst/>
          </a:prstGeom>
          <a:noFill/>
          <a:ln>
            <a:noFill/>
          </a:ln>
        </p:spPr>
      </p:sp>
      <p:sp>
        <p:nvSpPr>
          <p:cNvPr id="19" name="Shape 19"/>
          <p:cNvSpPr txBox="1"/>
          <p:nvPr>
            <p:ph idx="1" type="body"/>
          </p:nvPr>
        </p:nvSpPr>
        <p:spPr>
          <a:xfrm>
            <a:off y="5367337" x="1792288"/>
            <a:ext cy="804899" cx="5486399"/>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0" name="Shape 20"/>
        <p:cNvGrpSpPr/>
        <p:nvPr/>
      </p:nvGrpSpPr>
      <p:grpSpPr>
        <a:xfrm>
          <a:off y="0" x="0"/>
          <a:ext cy="0" cx="0"/>
          <a:chOff y="0" x="0"/>
          <a:chExt cy="0" cx="0"/>
        </a:xfrm>
      </p:grpSpPr>
      <p:sp>
        <p:nvSpPr>
          <p:cNvPr id="21" name="Shape 21"/>
          <p:cNvSpPr txBox="1"/>
          <p:nvPr>
            <p:ph type="title"/>
          </p:nvPr>
        </p:nvSpPr>
        <p:spPr>
          <a:xfrm>
            <a:off y="273050" x="457200"/>
            <a:ext cy="1161900" cx="3008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2" name="Shape 22"/>
          <p:cNvSpPr txBox="1"/>
          <p:nvPr>
            <p:ph idx="1" type="body"/>
          </p:nvPr>
        </p:nvSpPr>
        <p:spPr>
          <a:xfrm>
            <a:off y="273050" x="3575050"/>
            <a:ext cy="5852999" cx="51116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3" name="Shape 23"/>
          <p:cNvSpPr txBox="1"/>
          <p:nvPr>
            <p:ph idx="2" type="body"/>
          </p:nvPr>
        </p:nvSpPr>
        <p:spPr>
          <a:xfrm>
            <a:off y="1435100" x="457200"/>
            <a:ext cy="4691099" cx="3008399"/>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4" name="Shape 24"/>
        <p:cNvGrpSpPr/>
        <p:nvPr/>
      </p:nvGrpSpPr>
      <p:grpSpPr>
        <a:xfrm>
          <a:off y="0" x="0"/>
          <a:ext cy="0" cx="0"/>
          <a:chOff y="0" x="0"/>
          <a:chExt cy="0" cx="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y="0" x="0"/>
          <a:ext cy="0" cx="0"/>
          <a:chOff y="0" x="0"/>
          <a:chExt cy="0" cx="0"/>
        </a:xfrm>
      </p:grpSpPr>
      <p:sp>
        <p:nvSpPr>
          <p:cNvPr id="26" name="Shape 26"/>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27" name="Shape 27"/>
        <p:cNvGrpSpPr/>
        <p:nvPr/>
      </p:nvGrpSpPr>
      <p:grpSpPr>
        <a:xfrm>
          <a:off y="0" x="0"/>
          <a:ext cy="0" cx="0"/>
          <a:chOff y="0" x="0"/>
          <a:chExt cy="0" cx="0"/>
        </a:xfrm>
      </p:grpSpPr>
      <p:sp>
        <p:nvSpPr>
          <p:cNvPr id="28" name="Shape 28"/>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9" name="Shape 29"/>
          <p:cNvSpPr txBox="1"/>
          <p:nvPr>
            <p:ph idx="1" type="body"/>
          </p:nvPr>
        </p:nvSpPr>
        <p:spPr>
          <a:xfrm>
            <a:off y="1535112" x="457200"/>
            <a:ext cy="639900" cx="4040099"/>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30" name="Shape 30"/>
          <p:cNvSpPr txBox="1"/>
          <p:nvPr>
            <p:ph idx="2" type="body"/>
          </p:nvPr>
        </p:nvSpPr>
        <p:spPr>
          <a:xfrm>
            <a:off y="2174875" x="457200"/>
            <a:ext cy="3951300" cx="40400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1" name="Shape 31"/>
          <p:cNvSpPr txBox="1"/>
          <p:nvPr>
            <p:ph idx="3" type="body"/>
          </p:nvPr>
        </p:nvSpPr>
        <p:spPr>
          <a:xfrm>
            <a:off y="1535112" x="4645025"/>
            <a:ext cy="639900" cx="4041900"/>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32" name="Shape 32"/>
          <p:cNvSpPr txBox="1"/>
          <p:nvPr>
            <p:ph idx="4" type="body"/>
          </p:nvPr>
        </p:nvSpPr>
        <p:spPr>
          <a:xfrm>
            <a:off y="2174875" x="4645025"/>
            <a:ext cy="3951300" cx="40419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y="0" x="0"/>
          <a:ext cy="0" cx="0"/>
          <a:chOff y="0" x="0"/>
          <a:chExt cy="0" cx="0"/>
        </a:xfrm>
      </p:grpSpPr>
      <p:sp>
        <p:nvSpPr>
          <p:cNvPr id="34" name="Shape 34"/>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35" name="Shape 35"/>
          <p:cNvSpPr txBox="1"/>
          <p:nvPr>
            <p:ph idx="1" type="body"/>
          </p:nvPr>
        </p:nvSpPr>
        <p:spPr>
          <a:xfrm>
            <a:off y="1600200" x="457200"/>
            <a:ext cy="4526100"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6" name="Shape 36"/>
          <p:cNvSpPr txBox="1"/>
          <p:nvPr>
            <p:ph idx="2" type="body"/>
          </p:nvPr>
        </p:nvSpPr>
        <p:spPr>
          <a:xfrm>
            <a:off y="1600200" x="4648200"/>
            <a:ext cy="4526100"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7" name="Shape 37"/>
        <p:cNvGrpSpPr/>
        <p:nvPr/>
      </p:nvGrpSpPr>
      <p:grpSpPr>
        <a:xfrm>
          <a:off y="0" x="0"/>
          <a:ext cy="0" cx="0"/>
          <a:chOff y="0" x="0"/>
          <a:chExt cy="0" cx="0"/>
        </a:xfrm>
      </p:grpSpPr>
      <p:sp>
        <p:nvSpPr>
          <p:cNvPr id="38" name="Shape 38"/>
          <p:cNvSpPr txBox="1"/>
          <p:nvPr>
            <p:ph type="title"/>
          </p:nvPr>
        </p:nvSpPr>
        <p:spPr>
          <a:xfrm>
            <a:off y="4406900" x="722312"/>
            <a:ext cy="1361999"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9" name="Shape 39"/>
          <p:cNvSpPr txBox="1"/>
          <p:nvPr>
            <p:ph idx="1" type="body"/>
          </p:nvPr>
        </p:nvSpPr>
        <p:spPr>
          <a:xfrm>
            <a:off y="2906713" x="722312"/>
            <a:ext cy="1500300" cx="7772400"/>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2.xml" Type="http://schemas.openxmlformats.org/officeDocument/2006/relationships/theme" Id="rId12"/><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10.xml" Type="http://schemas.openxmlformats.org/officeDocument/2006/relationships/slideLayout" Id="rId10"/><Relationship Target="../slideLayouts/slideLayout4.xml" Type="http://schemas.openxmlformats.org/officeDocument/2006/relationships/slideLayout" Id="rId4"/><Relationship Target="../slideLayouts/slideLayout11.xml" Type="http://schemas.openxmlformats.org/officeDocument/2006/relationships/slideLayout" Id="rId11"/><Relationship Target="../slideLayouts/slideLayout3.xml" Type="http://schemas.openxmlformats.org/officeDocument/2006/relationships/slideLayout" Id="rId3"/><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6" name="Shape 6"/>
          <p:cNvSpPr txBox="1"/>
          <p:nvPr>
            <p:ph idx="1" type="body"/>
          </p:nvPr>
        </p:nvSpPr>
        <p:spPr>
          <a:xfrm>
            <a:off y="1600200" x="457200"/>
            <a:ext cy="4526100" cx="8229600"/>
          </a:xfrm>
          <a:prstGeom prst="rect">
            <a:avLst/>
          </a:prstGeom>
          <a:noFill/>
          <a:ln>
            <a:noFill/>
          </a:ln>
        </p:spPr>
        <p:txBody>
          <a:bodyPr bIns="91425" rIns="91425" lIns="91425" tIns="91425" anchor="t" anchorCtr="0"/>
          <a:lstStyle>
            <a:lvl1pPr algn="l" rtl="0" marR="0" indent="-139700" marL="342900">
              <a:spcBef>
                <a:spcPts val="640"/>
              </a:spcBef>
              <a:spcAft>
                <a:spcPts val="0"/>
              </a:spcAft>
              <a:buClr>
                <a:schemeClr val="dk1"/>
              </a:buClr>
              <a:buFont typeface="Arial"/>
              <a:buChar char="•"/>
              <a:defRPr/>
            </a:lvl1pPr>
            <a:lvl2pPr algn="l" rtl="0" marR="0" indent="-107950" marL="742950">
              <a:spcBef>
                <a:spcPts val="560"/>
              </a:spcBef>
              <a:spcAft>
                <a:spcPts val="0"/>
              </a:spcAft>
              <a:buClr>
                <a:schemeClr val="dk1"/>
              </a:buClr>
              <a:buFont typeface="Arial"/>
              <a:buChar char="–"/>
              <a:defRPr/>
            </a:lvl2pPr>
            <a:lvl3pPr algn="l" rtl="0" marR="0" indent="-76200" marL="1143000">
              <a:spcBef>
                <a:spcPts val="480"/>
              </a:spcBef>
              <a:spcAft>
                <a:spcPts val="0"/>
              </a:spcAft>
              <a:buClr>
                <a:schemeClr val="dk1"/>
              </a:buClr>
              <a:buFont typeface="Arial"/>
              <a:buChar char="•"/>
              <a:defRPr/>
            </a:lvl3pPr>
            <a:lvl4pPr algn="l" rtl="0" marR="0" indent="-101600" marL="1600200">
              <a:spcBef>
                <a:spcPts val="400"/>
              </a:spcBef>
              <a:spcAft>
                <a:spcPts val="0"/>
              </a:spcAft>
              <a:buClr>
                <a:schemeClr val="dk1"/>
              </a:buClr>
              <a:buFont typeface="Arial"/>
              <a:buChar char="–"/>
              <a:defRPr/>
            </a:lvl4pPr>
            <a:lvl5pPr algn="l" rtl="0" marR="0" indent="-101600" marL="2057400">
              <a:spcBef>
                <a:spcPts val="400"/>
              </a:spcBef>
              <a:spcAft>
                <a:spcPts val="0"/>
              </a:spcAft>
              <a:buClr>
                <a:schemeClr val="dk1"/>
              </a:buClr>
              <a:buFont typeface="Arial"/>
              <a:buChar char="»"/>
              <a:defRPr/>
            </a:lvl5pPr>
            <a:lvl6pPr algn="l" rtl="0" marR="0" indent="-101600" marL="2514600">
              <a:spcBef>
                <a:spcPts val="400"/>
              </a:spcBef>
              <a:spcAft>
                <a:spcPts val="0"/>
              </a:spcAft>
              <a:buClr>
                <a:schemeClr val="dk1"/>
              </a:buClr>
              <a:buFont typeface="Arial"/>
              <a:buChar char="»"/>
              <a:defRPr/>
            </a:lvl6pPr>
            <a:lvl7pPr algn="l" rtl="0" marR="0" indent="-101600" marL="2971800">
              <a:spcBef>
                <a:spcPts val="400"/>
              </a:spcBef>
              <a:spcAft>
                <a:spcPts val="0"/>
              </a:spcAft>
              <a:buClr>
                <a:schemeClr val="dk1"/>
              </a:buClr>
              <a:buFont typeface="Arial"/>
              <a:buChar char="»"/>
              <a:defRPr/>
            </a:lvl7pPr>
            <a:lvl8pPr algn="l" rtl="0" marR="0" indent="-101600" marL="3429000">
              <a:spcBef>
                <a:spcPts val="400"/>
              </a:spcBef>
              <a:spcAft>
                <a:spcPts val="0"/>
              </a:spcAft>
              <a:buClr>
                <a:schemeClr val="dk1"/>
              </a:buClr>
              <a:buFont typeface="Arial"/>
              <a:buChar char="»"/>
              <a:defRPr/>
            </a:lvl8pPr>
            <a:lvl9pPr algn="l" rtl="0" marR="0" indent="-101600" marL="3886200">
              <a:spcBef>
                <a:spcPts val="400"/>
              </a:spcBef>
              <a:spcAft>
                <a:spcPts val="0"/>
              </a:spcAft>
              <a:buClr>
                <a:schemeClr val="dk1"/>
              </a:buClr>
              <a:buFont typeface="Arial"/>
              <a:buChar char="»"/>
              <a:defRPr/>
            </a:lvl9pPr>
          </a:lstStyle>
          <a:p/>
        </p:txBody>
      </p:sp>
      <p:sp>
        <p:nvSpPr>
          <p:cNvPr id="7" name="Shape 7"/>
          <p:cNvSpPr txBox="1"/>
          <p:nvPr>
            <p:ph idx="10" type="dt"/>
          </p:nvPr>
        </p:nvSpPr>
        <p:spPr>
          <a:xfrm>
            <a:off y="6245225" x="457200"/>
            <a:ext cy="476100"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 name="Shape 8"/>
          <p:cNvSpPr txBox="1"/>
          <p:nvPr>
            <p:ph idx="11" type="ftr"/>
          </p:nvPr>
        </p:nvSpPr>
        <p:spPr>
          <a:xfrm>
            <a:off y="6245225" x="3124200"/>
            <a:ext cy="476100" cx="2895600"/>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 name="Shape 9"/>
          <p:cNvSpPr txBox="1"/>
          <p:nvPr>
            <p:ph idx="12" type="sldNum"/>
          </p:nvPr>
        </p:nvSpPr>
        <p:spPr>
          <a:xfrm>
            <a:off y="6245225" x="6553200"/>
            <a:ext cy="476100" cx="21335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1.xml" Type="http://schemas.openxmlformats.org/officeDocument/2006/relationships/slideLayout" Id="rId1"/><Relationship Target="../media/image01.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0.xml" Type="http://schemas.openxmlformats.org/officeDocument/2006/relationships/slideLayout" Id="rId1"/><Relationship Target="../media/image01.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0.xml" Type="http://schemas.openxmlformats.org/officeDocument/2006/relationships/slideLayout" Id="rId1"/><Relationship Target="../media/image01.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0.xml" Type="http://schemas.openxmlformats.org/officeDocument/2006/relationships/slideLayout" Id="rId1"/><Relationship Target="../media/image01.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0.xml" Type="http://schemas.openxmlformats.org/officeDocument/2006/relationships/slideLayout" Id="rId1"/><Relationship Target="../media/image01.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0.xml" Type="http://schemas.openxmlformats.org/officeDocument/2006/relationships/slideLayout" Id="rId1"/><Relationship Target="../media/image00.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0.xml" Type="http://schemas.openxmlformats.org/officeDocument/2006/relationships/slideLayout" Id="rId1"/><Relationship Target="../media/image01.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0.xml" Type="http://schemas.openxmlformats.org/officeDocument/2006/relationships/slideLayout" Id="rId1"/><Relationship Target="../media/image01.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0.xml" Type="http://schemas.openxmlformats.org/officeDocument/2006/relationships/slideLayout" Id="rId1"/><Relationship Target="../media/image01.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0.xml" Type="http://schemas.openxmlformats.org/officeDocument/2006/relationships/slideLayout" Id="rId1"/><Relationship Target="../media/image01.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0.xml" Type="http://schemas.openxmlformats.org/officeDocument/2006/relationships/slideLayout" Id="rId1"/><Relationship Target="../media/image01.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0.xml" Type="http://schemas.openxmlformats.org/officeDocument/2006/relationships/slideLayout" Id="rId1"/><Relationship Target="../media/image01.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0.xml" Type="http://schemas.openxmlformats.org/officeDocument/2006/relationships/slideLayout" Id="rId1"/><Relationship Target="../media/image01.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pic>
        <p:nvPicPr>
          <p:cNvPr id="47" name="Shape 47"/>
          <p:cNvPicPr preferRelativeResize="0"/>
          <p:nvPr/>
        </p:nvPicPr>
        <p:blipFill>
          <a:blip r:embed="rId3"/>
          <a:stretch>
            <a:fillRect/>
          </a:stretch>
        </p:blipFill>
        <p:spPr>
          <a:xfrm>
            <a:off y="17461" x="838200"/>
            <a:ext cy="6840536" cx="7391399"/>
          </a:xfrm>
          <a:prstGeom prst="rect">
            <a:avLst/>
          </a:prstGeom>
        </p:spPr>
      </p:pic>
      <p:sp>
        <p:nvSpPr>
          <p:cNvPr id="48" name="Shape 48"/>
          <p:cNvSpPr txBox="1"/>
          <p:nvPr>
            <p:ph type="ctrTitle"/>
          </p:nvPr>
        </p:nvSpPr>
        <p:spPr>
          <a:xfrm>
            <a:off y="381000" x="304800"/>
            <a:ext cy="1219199" cx="8610599"/>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KOF</a:t>
            </a:r>
          </a:p>
        </p:txBody>
      </p:sp>
      <p:sp>
        <p:nvSpPr>
          <p:cNvPr id="49" name="Shape 49"/>
          <p:cNvSpPr txBox="1"/>
          <p:nvPr>
            <p:ph idx="1" type="subTitle"/>
          </p:nvPr>
        </p:nvSpPr>
        <p:spPr>
          <a:xfrm>
            <a:off y="4648200" x="381000"/>
            <a:ext cy="1752600" cx="8381999"/>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t" anchorCtr="0">
            <a:noAutofit/>
          </a:bodyPr>
          <a:lstStyle/>
          <a:p>
            <a:pPr algn="ctr" rtl="0" lvl="0" marR="0" indent="-609600" marL="609600">
              <a:lnSpc>
                <a:spcPct val="100000"/>
              </a:lnSpc>
              <a:spcBef>
                <a:spcPts val="0"/>
              </a:spcBef>
              <a:spcAft>
                <a:spcPts val="0"/>
              </a:spcAft>
              <a:buClr>
                <a:schemeClr val="dk1"/>
              </a:buClr>
              <a:buSzPct val="25000"/>
              <a:buFont typeface="Arial"/>
              <a:buNone/>
            </a:pPr>
            <a:r>
              <a:rPr strike="noStrike" u="sng" b="0" cap="none" baseline="0" sz="3200" lang="en-US" i="0">
                <a:solidFill>
                  <a:schemeClr val="dk1"/>
                </a:solidFill>
                <a:latin typeface="Arial"/>
                <a:ea typeface="Arial"/>
                <a:cs typeface="Arial"/>
                <a:sym typeface="Arial"/>
              </a:rPr>
              <a:t>LEARNING OBJECTIVES</a:t>
            </a:r>
          </a:p>
          <a:p>
            <a:pPr algn="l" rtl="0" lvl="0" marR="0" indent="-609600" marL="609600">
              <a:lnSpc>
                <a:spcPct val="100000"/>
              </a:lnSpc>
              <a:spcBef>
                <a:spcPts val="400"/>
              </a:spcBef>
              <a:spcAft>
                <a:spcPts val="0"/>
              </a:spcAft>
              <a:buClr>
                <a:schemeClr val="dk1"/>
              </a:buClr>
              <a:buSzPct val="100000"/>
              <a:buFont typeface="Arial"/>
              <a:buAutoNum type="arabicPeriod"/>
            </a:pPr>
            <a:r>
              <a:rPr strike="noStrike" u="none" b="0" cap="none" baseline="0" sz="2000" lang="en-US" i="0">
                <a:solidFill>
                  <a:schemeClr val="dk1"/>
                </a:solidFill>
                <a:latin typeface="Arial"/>
                <a:ea typeface="Arial"/>
                <a:cs typeface="Arial"/>
                <a:sym typeface="Arial"/>
              </a:rPr>
              <a:t>To identify the strengths and weaknesses of the KOF index</a:t>
            </a:r>
          </a:p>
          <a:p>
            <a:pPr algn="l" rtl="0" lvl="0" marR="0" indent="-609600" marL="609600">
              <a:lnSpc>
                <a:spcPct val="100000"/>
              </a:lnSpc>
              <a:spcBef>
                <a:spcPts val="400"/>
              </a:spcBef>
              <a:spcAft>
                <a:spcPts val="0"/>
              </a:spcAft>
              <a:buClr>
                <a:schemeClr val="dk1"/>
              </a:buClr>
              <a:buSzPct val="100000"/>
              <a:buFont typeface="Arial"/>
              <a:buAutoNum type="arabicPeriod"/>
            </a:pPr>
            <a:r>
              <a:rPr strike="noStrike" u="none" b="0" cap="none" baseline="0" sz="2000" lang="en-US" i="0">
                <a:solidFill>
                  <a:schemeClr val="dk1"/>
                </a:solidFill>
                <a:latin typeface="Arial"/>
                <a:ea typeface="Arial"/>
                <a:cs typeface="Arial"/>
                <a:sym typeface="Arial"/>
              </a:rPr>
              <a:t>To evaluate which is the best index for showing Globalization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y="0" x="0"/>
          <a:ext cy="0" cx="0"/>
          <a:chOff y="0" x="0"/>
          <a:chExt cy="0" cx="0"/>
        </a:xfrm>
      </p:grpSpPr>
      <p:sp>
        <p:nvSpPr>
          <p:cNvPr id="109" name="Shape 109"/>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spcAft>
                <a:spcPts val="0"/>
              </a:spcAft>
              <a:buNone/>
            </a:pPr>
            <a:r>
              <a:t/>
            </a:r>
            <a:endParaRPr/>
          </a:p>
        </p:txBody>
      </p:sp>
      <p:pic>
        <p:nvPicPr>
          <p:cNvPr id="110" name="Shape 110"/>
          <p:cNvPicPr preferRelativeResize="0"/>
          <p:nvPr/>
        </p:nvPicPr>
        <p:blipFill>
          <a:blip r:embed="rId3"/>
          <a:stretch>
            <a:fillRect/>
          </a:stretch>
        </p:blipFill>
        <p:spPr>
          <a:xfrm>
            <a:off y="17461" x="838200"/>
            <a:ext cy="6840536" cx="7391399"/>
          </a:xfrm>
          <a:prstGeom prst="rect">
            <a:avLst/>
          </a:prstGeom>
        </p:spPr>
      </p:pic>
      <p:sp>
        <p:nvSpPr>
          <p:cNvPr id="111" name="Shape 111"/>
          <p:cNvSpPr txBox="1"/>
          <p:nvPr>
            <p:ph idx="1" type="body"/>
          </p:nvPr>
        </p:nvSpPr>
        <p:spPr>
          <a:xfrm>
            <a:off y="1600200" x="457200"/>
            <a:ext cy="4525961" cx="8229600"/>
          </a:xfrm>
          <a:prstGeom prst="rect">
            <a:avLst/>
          </a:prstGeom>
          <a:solidFill>
            <a:srgbClr val="FFF2CC"/>
          </a:solidFill>
          <a:ln>
            <a:noFill/>
          </a:ln>
        </p:spPr>
        <p:txBody>
          <a:bodyPr bIns="45700" rIns="91425" lIns="91425" tIns="45700" anchor="t" anchorCtr="0">
            <a:noAutofit/>
          </a:bodyPr>
          <a:lstStyle/>
          <a:p>
            <a:pPr algn="l" rtl="0" lvl="0" marR="0" indent="-381000" marL="457200">
              <a:lnSpc>
                <a:spcPct val="100000"/>
              </a:lnSpc>
              <a:spcBef>
                <a:spcPts val="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Anything to do with trade can be hard to measure because many countries do not know the true size of their informal economy (black market). Many black markets are actually involved in globalised trade e.g. human trafficking, smuggling of wild animals and drugs.</a:t>
            </a:r>
          </a:p>
          <a:p>
            <a:pPr algn="l" rtl="0" lvl="0" marR="0" indent="-381000" marL="457200">
              <a:lnSpc>
                <a:spcPct val="100000"/>
              </a:lnSpc>
              <a:spcBef>
                <a:spcPts val="0"/>
              </a:spcBef>
              <a:spcAft>
                <a:spcPts val="0"/>
              </a:spcAft>
              <a:buClr>
                <a:schemeClr val="dk1"/>
              </a:buClr>
              <a:buSzPct val="100000"/>
              <a:buFont typeface="Arial"/>
              <a:buChar char="•"/>
            </a:pPr>
            <a:r>
              <a:rPr sz="2400" lang="en-US">
                <a:solidFill>
                  <a:schemeClr val="dk1"/>
                </a:solidFill>
              </a:rPr>
              <a:t>Measuring foreign populations can be hard because of inaccurate record keeping and illegal immigrants. Countries like the US have millions of unaccounted immigrants.</a:t>
            </a:r>
          </a:p>
          <a:p>
            <a:pPr algn="l" rtl="0" lvl="0" marR="0" indent="0" marL="0">
              <a:spcBef>
                <a:spcPts val="0"/>
              </a:spcBef>
              <a:buNone/>
            </a:pPr>
            <a:r>
              <a:t/>
            </a: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spcAft>
                <a:spcPts val="0"/>
              </a:spcAft>
              <a:buNone/>
            </a:pPr>
            <a:r>
              <a:t/>
            </a:r>
            <a:endParaRPr/>
          </a:p>
        </p:txBody>
      </p:sp>
      <p:pic>
        <p:nvPicPr>
          <p:cNvPr id="117" name="Shape 117"/>
          <p:cNvPicPr preferRelativeResize="0"/>
          <p:nvPr/>
        </p:nvPicPr>
        <p:blipFill>
          <a:blip r:embed="rId3"/>
          <a:stretch>
            <a:fillRect/>
          </a:stretch>
        </p:blipFill>
        <p:spPr>
          <a:xfrm>
            <a:off y="17461" x="838200"/>
            <a:ext cy="6840536" cx="7391399"/>
          </a:xfrm>
          <a:prstGeom prst="rect">
            <a:avLst/>
          </a:prstGeom>
        </p:spPr>
      </p:pic>
      <p:sp>
        <p:nvSpPr>
          <p:cNvPr id="118" name="Shape 118"/>
          <p:cNvSpPr txBox="1"/>
          <p:nvPr>
            <p:ph idx="1" type="body"/>
          </p:nvPr>
        </p:nvSpPr>
        <p:spPr>
          <a:xfrm>
            <a:off y="1600200" x="457200"/>
            <a:ext cy="3750300" cx="8229600"/>
          </a:xfrm>
          <a:prstGeom prst="rect">
            <a:avLst/>
          </a:prstGeom>
          <a:solidFill>
            <a:srgbClr val="FFF2CC"/>
          </a:solid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a:p>
          <a:p>
            <a:pPr algn="l" rtl="0" lvl="0" marR="0" indent="-342900" marL="342900">
              <a:lnSpc>
                <a:spcPct val="100000"/>
              </a:lnSpc>
              <a:spcBef>
                <a:spcPts val="48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It is hard to calculate the true number of internet users. Many people don't have a home computer but access the internet at their workplace or in internet cafes.</a:t>
            </a:r>
          </a:p>
          <a:p>
            <a:pPr algn="l" rtl="0" lvl="0" marR="0" indent="-342900" marL="342900">
              <a:lnSpc>
                <a:spcPct val="100000"/>
              </a:lnSpc>
              <a:spcBef>
                <a:spcPts val="48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Some countries are small and don't have many embassies and instead rely on embassies and consulates in neighbouring countries e.g. Monaco will use embassies in France, other countries share embassies e.g. Commonwealth countries like New Zealand and Australia</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y="0" x="0"/>
          <a:ext cy="0" cx="0"/>
          <a:chOff y="0" x="0"/>
          <a:chExt cy="0" cx="0"/>
        </a:xfrm>
      </p:grpSpPr>
      <p:sp>
        <p:nvSpPr>
          <p:cNvPr id="123" name="Shape 123"/>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spcAft>
                <a:spcPts val="0"/>
              </a:spcAft>
              <a:buNone/>
            </a:pPr>
            <a:r>
              <a:t/>
            </a:r>
            <a:endParaRPr/>
          </a:p>
        </p:txBody>
      </p:sp>
      <p:pic>
        <p:nvPicPr>
          <p:cNvPr id="124" name="Shape 124"/>
          <p:cNvPicPr preferRelativeResize="0"/>
          <p:nvPr/>
        </p:nvPicPr>
        <p:blipFill>
          <a:blip r:embed="rId3"/>
          <a:stretch>
            <a:fillRect/>
          </a:stretch>
        </p:blipFill>
        <p:spPr>
          <a:xfrm>
            <a:off y="17461" x="838200"/>
            <a:ext cy="6840536" cx="7391399"/>
          </a:xfrm>
          <a:prstGeom prst="rect">
            <a:avLst/>
          </a:prstGeom>
        </p:spPr>
      </p:pic>
      <p:sp>
        <p:nvSpPr>
          <p:cNvPr id="125" name="Shape 125"/>
          <p:cNvSpPr txBox="1"/>
          <p:nvPr>
            <p:ph idx="1" type="body"/>
          </p:nvPr>
        </p:nvSpPr>
        <p:spPr>
          <a:xfrm>
            <a:off y="1600200" x="457200"/>
            <a:ext cy="3071099" cx="8229600"/>
          </a:xfrm>
          <a:prstGeom prst="rect">
            <a:avLst/>
          </a:prstGeom>
          <a:solidFill>
            <a:srgbClr val="FFF2CC"/>
          </a:solid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Some countries choose to stay neutral and not join international organisations e.g. Switzerland - this does not mean they are any less globalised.</a:t>
            </a:r>
          </a:p>
          <a:p>
            <a:pPr algn="l" rtl="0" lvl="0" marR="0" indent="-342900" marL="342900">
              <a:lnSpc>
                <a:spcPct val="100000"/>
              </a:lnSpc>
              <a:spcBef>
                <a:spcPts val="48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Some countries have a large number of domestic tourists, but not many international. In large countries domestic tourists can actually be very ethnically and culturally diverse, but this is not recognised.</a:t>
            </a:r>
          </a:p>
          <a:p>
            <a:pPr algn="l" rtl="0" lvl="0" marR="0" indent="0" marL="0">
              <a:spcBef>
                <a:spcPts val="0"/>
              </a:spcBef>
              <a:buNone/>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y="0" x="0"/>
          <a:ext cy="0" cx="0"/>
          <a:chOff y="0" x="0"/>
          <a:chExt cy="0" cx="0"/>
        </a:xfrm>
      </p:grpSpPr>
      <p:sp>
        <p:nvSpPr>
          <p:cNvPr id="130" name="Shape 130"/>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spcAft>
                <a:spcPts val="0"/>
              </a:spcAft>
              <a:buNone/>
            </a:pPr>
            <a:r>
              <a:t/>
            </a:r>
            <a:endParaRPr/>
          </a:p>
        </p:txBody>
      </p:sp>
      <p:pic>
        <p:nvPicPr>
          <p:cNvPr id="131" name="Shape 131"/>
          <p:cNvPicPr preferRelativeResize="0"/>
          <p:nvPr/>
        </p:nvPicPr>
        <p:blipFill>
          <a:blip r:embed="rId3"/>
          <a:stretch>
            <a:fillRect/>
          </a:stretch>
        </p:blipFill>
        <p:spPr>
          <a:xfrm>
            <a:off y="17461" x="838200"/>
            <a:ext cy="6840536" cx="7391399"/>
          </a:xfrm>
          <a:prstGeom prst="rect">
            <a:avLst/>
          </a:prstGeom>
        </p:spPr>
      </p:pic>
      <p:sp>
        <p:nvSpPr>
          <p:cNvPr id="132" name="Shape 132"/>
          <p:cNvSpPr txBox="1"/>
          <p:nvPr>
            <p:ph idx="1" type="body"/>
          </p:nvPr>
        </p:nvSpPr>
        <p:spPr>
          <a:xfrm>
            <a:off y="1600200" x="457200"/>
            <a:ext cy="2905500" cx="8229600"/>
          </a:xfrm>
          <a:prstGeom prst="rect">
            <a:avLst/>
          </a:prstGeom>
          <a:solidFill>
            <a:srgbClr val="FFF2CC"/>
          </a:solid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There is also an argument whether it is good or bad to be at the top or bottom of the globalisation list. Some people may say it is good because there is cultural diversity and that you have access to people and products from around the world. Others may argue that this is a bad thing because your culture is being lost and that your country is possibly becoming more homogenised.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spcBef>
                <a:spcPts val="0"/>
              </a:spcBef>
              <a:spcAft>
                <a:spcPts val="0"/>
              </a:spcAft>
              <a:buNone/>
            </a:pPr>
            <a:r>
              <a:t/>
            </a:r>
            <a:endParaRPr/>
          </a:p>
        </p:txBody>
      </p:sp>
      <p:pic>
        <p:nvPicPr>
          <p:cNvPr id="55" name="Shape 55"/>
          <p:cNvPicPr preferRelativeResize="0"/>
          <p:nvPr/>
        </p:nvPicPr>
        <p:blipFill>
          <a:blip r:embed="rId3"/>
          <a:stretch>
            <a:fillRect/>
          </a:stretch>
        </p:blipFill>
        <p:spPr>
          <a:xfrm>
            <a:off y="0" x="895350"/>
            <a:ext cy="6857999" cx="7353300"/>
          </a:xfrm>
          <a:prstGeom prst="rect">
            <a:avLst/>
          </a:prstGeom>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pic>
        <p:nvPicPr>
          <p:cNvPr id="60" name="Shape 60"/>
          <p:cNvPicPr preferRelativeResize="0"/>
          <p:nvPr/>
        </p:nvPicPr>
        <p:blipFill>
          <a:blip r:embed="rId3"/>
          <a:stretch>
            <a:fillRect/>
          </a:stretch>
        </p:blipFill>
        <p:spPr>
          <a:xfrm>
            <a:off y="17461" x="838200"/>
            <a:ext cy="6840536" cx="7391399"/>
          </a:xfrm>
          <a:prstGeom prst="rect">
            <a:avLst/>
          </a:prstGeom>
        </p:spPr>
      </p:pic>
      <p:sp>
        <p:nvSpPr>
          <p:cNvPr id="61" name="Shape 61"/>
          <p:cNvSpPr txBox="1"/>
          <p:nvPr>
            <p:ph type="title"/>
          </p:nvPr>
        </p:nvSpPr>
        <p:spPr>
          <a:xfrm>
            <a:off y="274637" x="457200"/>
            <a:ext cy="1143000" cx="8229600"/>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What is the KOF Index</a:t>
            </a:r>
          </a:p>
        </p:txBody>
      </p:sp>
      <p:sp>
        <p:nvSpPr>
          <p:cNvPr id="62" name="Shape 62"/>
          <p:cNvSpPr txBox="1"/>
          <p:nvPr>
            <p:ph idx="1" type="body"/>
          </p:nvPr>
        </p:nvSpPr>
        <p:spPr>
          <a:xfrm>
            <a:off y="1981200" x="457200"/>
            <a:ext cy="4525961" cx="8229600"/>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1"/>
              </a:buClr>
              <a:buSzPct val="100000"/>
              <a:buFont typeface="Arial"/>
              <a:buChar char="•"/>
            </a:pPr>
            <a:r>
              <a:rPr strike="noStrike" u="none" b="1" cap="none" baseline="0" sz="2400" lang="en-US" i="0">
                <a:solidFill>
                  <a:schemeClr val="dk1"/>
                </a:solidFill>
                <a:latin typeface="Arial"/>
                <a:ea typeface="Arial"/>
                <a:cs typeface="Arial"/>
                <a:sym typeface="Arial"/>
              </a:rPr>
              <a:t>KOF Index:</a:t>
            </a:r>
            <a:r>
              <a:rPr strike="noStrike" u="none" b="0" cap="none" baseline="0" sz="2400" lang="en-US" i="0">
                <a:solidFill>
                  <a:schemeClr val="dk1"/>
                </a:solidFill>
                <a:latin typeface="Arial"/>
                <a:ea typeface="Arial"/>
                <a:cs typeface="Arial"/>
                <a:sym typeface="Arial"/>
              </a:rPr>
              <a:t> KOF are a leading Swiss economic think tank that also release a yearly globalisation index.</a:t>
            </a:r>
          </a:p>
          <a:p>
            <a:pPr algn="l" rtl="0" lvl="0" marR="0" indent="-190500" marL="342900">
              <a:spcBef>
                <a:spcPts val="480"/>
              </a:spcBef>
              <a:spcAft>
                <a:spcPts val="0"/>
              </a:spcAft>
              <a:buClr>
                <a:schemeClr val="dk1"/>
              </a:buClr>
              <a:buFont typeface="Arial"/>
              <a:buNone/>
            </a:pPr>
            <a:r>
              <a:t/>
            </a:r>
            <a:endParaRPr strike="noStrike" u="none" b="0" cap="none" baseline="0" sz="2400" i="0">
              <a:solidFill>
                <a:schemeClr val="dk1"/>
              </a:solidFill>
              <a:latin typeface="Arial"/>
              <a:ea typeface="Arial"/>
              <a:cs typeface="Arial"/>
              <a:sym typeface="Arial"/>
            </a:endParaRPr>
          </a:p>
          <a:p>
            <a:pPr algn="l" rtl="0" lvl="0" marR="0" indent="-342900" marL="342900">
              <a:lnSpc>
                <a:spcPct val="100000"/>
              </a:lnSpc>
              <a:spcBef>
                <a:spcPts val="48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The KOF Index of Globalization measures the three main dimensions of globalization:</a:t>
            </a:r>
          </a:p>
          <a:p>
            <a:pPr algn="l" rtl="0" lvl="0" marR="0" indent="-342900" marL="342900">
              <a:lnSpc>
                <a:spcPct val="100000"/>
              </a:lnSpc>
              <a:spcBef>
                <a:spcPts val="48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economic</a:t>
            </a:r>
          </a:p>
          <a:p>
            <a:pPr algn="l" rtl="0" lvl="0" marR="0" indent="-342900" marL="342900">
              <a:lnSpc>
                <a:spcPct val="100000"/>
              </a:lnSpc>
              <a:spcBef>
                <a:spcPts val="48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social</a:t>
            </a:r>
          </a:p>
          <a:p>
            <a:pPr algn="l" rtl="0" lvl="0" marR="0" indent="-342900" marL="342900">
              <a:lnSpc>
                <a:spcPct val="100000"/>
              </a:lnSpc>
              <a:spcBef>
                <a:spcPts val="48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and political.</a:t>
            </a:r>
          </a:p>
          <a:p>
            <a:pPr algn="l" rtl="0" lvl="0" marR="0" indent="-139700" marL="342900">
              <a:spcBef>
                <a:spcPts val="640"/>
              </a:spcBef>
              <a:spcAft>
                <a:spcPts val="0"/>
              </a:spcAft>
              <a:buClr>
                <a:schemeClr val="dk1"/>
              </a:buClr>
              <a:buFont typeface="Arial"/>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pic>
        <p:nvPicPr>
          <p:cNvPr id="67" name="Shape 67"/>
          <p:cNvPicPr preferRelativeResize="0"/>
          <p:nvPr/>
        </p:nvPicPr>
        <p:blipFill>
          <a:blip r:embed="rId3"/>
          <a:stretch>
            <a:fillRect/>
          </a:stretch>
        </p:blipFill>
        <p:spPr>
          <a:xfrm>
            <a:off y="17461" x="838200"/>
            <a:ext cy="6840536" cx="7391399"/>
          </a:xfrm>
          <a:prstGeom prst="rect">
            <a:avLst/>
          </a:prstGeom>
        </p:spPr>
      </p:pic>
      <p:sp>
        <p:nvSpPr>
          <p:cNvPr id="68" name="Shape 68"/>
          <p:cNvSpPr txBox="1"/>
          <p:nvPr>
            <p:ph type="title"/>
          </p:nvPr>
        </p:nvSpPr>
        <p:spPr>
          <a:xfrm>
            <a:off y="274637" x="457200"/>
            <a:ext cy="1143000" cx="8229600"/>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What is the KOF Index</a:t>
            </a:r>
          </a:p>
        </p:txBody>
      </p:sp>
      <p:sp>
        <p:nvSpPr>
          <p:cNvPr id="69" name="Shape 69"/>
          <p:cNvSpPr txBox="1"/>
          <p:nvPr>
            <p:ph idx="1" type="body"/>
          </p:nvPr>
        </p:nvSpPr>
        <p:spPr>
          <a:xfrm>
            <a:off y="1981200" x="457200"/>
            <a:ext cy="4525961" cx="8229600"/>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In addition to three indices measuring these dimensions, we calculate an overall index of globalization and sub-indices referring to</a:t>
            </a:r>
          </a:p>
          <a:p>
            <a:pPr algn="l" rtl="0" lvl="0" marR="0" indent="-190500" marL="342900">
              <a:spcBef>
                <a:spcPts val="480"/>
              </a:spcBef>
              <a:spcAft>
                <a:spcPts val="0"/>
              </a:spcAft>
              <a:buClr>
                <a:schemeClr val="dk1"/>
              </a:buClr>
              <a:buFont typeface="Arial"/>
              <a:buNone/>
            </a:pPr>
            <a:r>
              <a:t/>
            </a:r>
            <a:endParaRPr strike="noStrike" u="none" b="0" cap="none" baseline="0" sz="2400" i="0">
              <a:solidFill>
                <a:schemeClr val="dk1"/>
              </a:solidFill>
              <a:latin typeface="Arial"/>
              <a:ea typeface="Arial"/>
              <a:cs typeface="Arial"/>
              <a:sym typeface="Arial"/>
            </a:endParaRPr>
          </a:p>
          <a:p>
            <a:pPr algn="l" rtl="0" lvl="0" marR="0" indent="-342900" marL="342900">
              <a:lnSpc>
                <a:spcPct val="100000"/>
              </a:lnSpc>
              <a:spcBef>
                <a:spcPts val="48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actual economic flows</a:t>
            </a:r>
          </a:p>
          <a:p>
            <a:pPr algn="l" rtl="0" lvl="0" marR="0" indent="-342900" marL="342900">
              <a:lnSpc>
                <a:spcPct val="100000"/>
              </a:lnSpc>
              <a:spcBef>
                <a:spcPts val="48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economic restrictions</a:t>
            </a:r>
          </a:p>
          <a:p>
            <a:pPr algn="l" rtl="0" lvl="0" marR="0" indent="-342900" marL="342900">
              <a:lnSpc>
                <a:spcPct val="100000"/>
              </a:lnSpc>
              <a:spcBef>
                <a:spcPts val="48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data on information flows</a:t>
            </a:r>
          </a:p>
          <a:p>
            <a:pPr algn="l" rtl="0" lvl="0" marR="0" indent="-342900" marL="342900">
              <a:lnSpc>
                <a:spcPct val="100000"/>
              </a:lnSpc>
              <a:spcBef>
                <a:spcPts val="48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data on personal contact</a:t>
            </a:r>
          </a:p>
          <a:p>
            <a:pPr algn="l" rtl="0" lvl="0" marR="0" indent="-342900" marL="342900">
              <a:lnSpc>
                <a:spcPct val="100000"/>
              </a:lnSpc>
              <a:spcBef>
                <a:spcPts val="48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and data on cultural proximity.</a:t>
            </a:r>
          </a:p>
          <a:p>
            <a:pPr algn="l" rtl="0" lvl="0" marR="0" indent="-190500" marL="342900">
              <a:spcBef>
                <a:spcPts val="480"/>
              </a:spcBef>
              <a:spcAft>
                <a:spcPts val="0"/>
              </a:spcAft>
              <a:buClr>
                <a:schemeClr val="dk1"/>
              </a:buClr>
              <a:buFont typeface="Arial"/>
              <a:buNone/>
            </a:pPr>
            <a:r>
              <a:t/>
            </a:r>
            <a:endParaRPr strike="noStrike" u="none" b="0" cap="none" baseline="0" sz="2400" i="0">
              <a:solidFill>
                <a:schemeClr val="dk1"/>
              </a:solidFill>
              <a:latin typeface="Arial"/>
              <a:ea typeface="Arial"/>
              <a:cs typeface="Arial"/>
              <a:sym typeface="Arial"/>
            </a:endParaRPr>
          </a:p>
          <a:p>
            <a:pPr algn="l" rtl="0" lvl="0" marR="0" indent="-139700" marL="342900">
              <a:spcBef>
                <a:spcPts val="640"/>
              </a:spcBef>
              <a:spcAft>
                <a:spcPts val="0"/>
              </a:spcAft>
              <a:buClr>
                <a:schemeClr val="dk1"/>
              </a:buClr>
              <a:buFont typeface="Arial"/>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y="0" x="0"/>
          <a:ext cy="0" cx="0"/>
          <a:chOff y="0" x="0"/>
          <a:chExt cy="0" cx="0"/>
        </a:xfrm>
      </p:grpSpPr>
      <p:pic>
        <p:nvPicPr>
          <p:cNvPr id="74" name="Shape 74"/>
          <p:cNvPicPr preferRelativeResize="0"/>
          <p:nvPr/>
        </p:nvPicPr>
        <p:blipFill>
          <a:blip r:embed="rId3"/>
          <a:stretch>
            <a:fillRect/>
          </a:stretch>
        </p:blipFill>
        <p:spPr>
          <a:xfrm>
            <a:off y="17461" x="838200"/>
            <a:ext cy="6840536" cx="7391399"/>
          </a:xfrm>
          <a:prstGeom prst="rect">
            <a:avLst/>
          </a:prstGeom>
        </p:spPr>
      </p:pic>
      <p:sp>
        <p:nvSpPr>
          <p:cNvPr id="75" name="Shape 75"/>
          <p:cNvSpPr txBox="1"/>
          <p:nvPr>
            <p:ph type="title"/>
          </p:nvPr>
        </p:nvSpPr>
        <p:spPr>
          <a:xfrm>
            <a:off y="274637" x="457200"/>
            <a:ext cy="1143000" cx="8229600"/>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Points of Note with KOF Index</a:t>
            </a:r>
          </a:p>
        </p:txBody>
      </p:sp>
      <p:sp>
        <p:nvSpPr>
          <p:cNvPr id="76" name="Shape 76"/>
          <p:cNvSpPr txBox="1"/>
          <p:nvPr>
            <p:ph idx="1" type="body"/>
          </p:nvPr>
        </p:nvSpPr>
        <p:spPr>
          <a:xfrm>
            <a:off y="1981200" x="457200"/>
            <a:ext cy="4525961" cx="8229600"/>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The KOF Index of </a:t>
            </a:r>
            <a:r>
              <a:rPr strike="noStrike" u="none" b="1" cap="none" baseline="0" sz="3200" lang="en-US" i="0">
                <a:solidFill>
                  <a:schemeClr val="dk1"/>
                </a:solidFill>
                <a:latin typeface="Arial"/>
                <a:ea typeface="Arial"/>
                <a:cs typeface="Arial"/>
                <a:sym typeface="Arial"/>
              </a:rPr>
              <a:t>2011</a:t>
            </a:r>
            <a:r>
              <a:rPr strike="noStrike" u="none" b="0" cap="none" baseline="0" sz="3200" lang="en-US" i="0">
                <a:solidFill>
                  <a:schemeClr val="dk1"/>
                </a:solidFill>
                <a:latin typeface="Arial"/>
                <a:ea typeface="Arial"/>
                <a:cs typeface="Arial"/>
                <a:sym typeface="Arial"/>
              </a:rPr>
              <a:t> shows that globalization is still on the rise, driven by increased economic and political globalization, while social globalization stagnates. </a:t>
            </a:r>
          </a:p>
          <a:p>
            <a:pPr algn="l" rtl="0" lvl="0" marR="0" indent="-342900" marL="342900">
              <a:lnSpc>
                <a:spcPct val="90000"/>
              </a:lnSpc>
              <a:spcBef>
                <a:spcPts val="64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According to the KOF Index of Globalization 2012, </a:t>
            </a:r>
            <a:r>
              <a:rPr strike="noStrike" u="none" b="1" cap="none" baseline="0" sz="3200" lang="en-US" i="0">
                <a:solidFill>
                  <a:schemeClr val="dk1"/>
                </a:solidFill>
                <a:latin typeface="Arial"/>
                <a:ea typeface="Arial"/>
                <a:cs typeface="Arial"/>
                <a:sym typeface="Arial"/>
              </a:rPr>
              <a:t>Belgium</a:t>
            </a:r>
            <a:r>
              <a:rPr strike="noStrike" u="none" b="0" cap="none" baseline="0" sz="3200" lang="en-US" i="0">
                <a:solidFill>
                  <a:schemeClr val="dk1"/>
                </a:solidFill>
                <a:latin typeface="Arial"/>
                <a:ea typeface="Arial"/>
                <a:cs typeface="Arial"/>
                <a:sym typeface="Arial"/>
              </a:rPr>
              <a:t> is the world's most globalised country.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y="0" x="0"/>
          <a:ext cy="0" cx="0"/>
          <a:chOff y="0" x="0"/>
          <a:chExt cy="0" cx="0"/>
        </a:xfrm>
      </p:grpSpPr>
      <p:pic>
        <p:nvPicPr>
          <p:cNvPr id="81" name="Shape 81"/>
          <p:cNvPicPr preferRelativeResize="0"/>
          <p:nvPr/>
        </p:nvPicPr>
        <p:blipFill>
          <a:blip r:embed="rId3"/>
          <a:stretch>
            <a:fillRect/>
          </a:stretch>
        </p:blipFill>
        <p:spPr>
          <a:xfrm>
            <a:off y="17461" x="838200"/>
            <a:ext cy="6840536" cx="7391399"/>
          </a:xfrm>
          <a:prstGeom prst="rect">
            <a:avLst/>
          </a:prstGeom>
        </p:spPr>
      </p:pic>
      <p:sp>
        <p:nvSpPr>
          <p:cNvPr id="82" name="Shape 82"/>
          <p:cNvSpPr txBox="1"/>
          <p:nvPr>
            <p:ph type="title"/>
          </p:nvPr>
        </p:nvSpPr>
        <p:spPr>
          <a:xfrm>
            <a:off y="274637" x="457200"/>
            <a:ext cy="1020762" cx="8229600"/>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1" cap="none" baseline="0" sz="4400" lang="en-US" i="0">
                <a:solidFill>
                  <a:schemeClr val="dk2"/>
                </a:solidFill>
                <a:latin typeface="Arial"/>
                <a:ea typeface="Arial"/>
                <a:cs typeface="Arial"/>
                <a:sym typeface="Arial"/>
              </a:rPr>
              <a:t>Advantages of KOF</a:t>
            </a:r>
          </a:p>
        </p:txBody>
      </p:sp>
      <p:sp>
        <p:nvSpPr>
          <p:cNvPr id="83" name="Shape 83"/>
          <p:cNvSpPr txBox="1"/>
          <p:nvPr>
            <p:ph idx="1" type="body"/>
          </p:nvPr>
        </p:nvSpPr>
        <p:spPr>
          <a:xfrm>
            <a:off y="1828800" x="457200"/>
            <a:ext cy="4525961" cx="8229600"/>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The index allows comparing degree and changes in globalization over a large number of countries and more than 30 years. </a:t>
            </a:r>
          </a:p>
          <a:p>
            <a:pPr algn="l" rtl="0" lvl="0" marR="0" indent="-342900" marL="342900">
              <a:lnSpc>
                <a:spcPct val="90000"/>
              </a:lnSpc>
              <a:spcBef>
                <a:spcPts val="64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The KOF Index of Globalization 2009 is available for 158 countries over the period 1970–2006, </a:t>
            </a:r>
          </a:p>
          <a:p>
            <a:pPr algn="l" rtl="0" lvl="0" marR="0" indent="-342900" marL="342900">
              <a:lnSpc>
                <a:spcPct val="90000"/>
              </a:lnSpc>
              <a:spcBef>
                <a:spcPts val="64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It is calculated on the basis of 24 variables.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pic>
        <p:nvPicPr>
          <p:cNvPr id="88" name="Shape 88"/>
          <p:cNvPicPr preferRelativeResize="0"/>
          <p:nvPr/>
        </p:nvPicPr>
        <p:blipFill>
          <a:blip r:embed="rId3"/>
          <a:stretch>
            <a:fillRect/>
          </a:stretch>
        </p:blipFill>
        <p:spPr>
          <a:xfrm>
            <a:off y="17461" x="838200"/>
            <a:ext cy="6840536" cx="7391399"/>
          </a:xfrm>
          <a:prstGeom prst="rect">
            <a:avLst/>
          </a:prstGeom>
        </p:spPr>
      </p:pic>
      <p:sp>
        <p:nvSpPr>
          <p:cNvPr id="89" name="Shape 89"/>
          <p:cNvSpPr txBox="1"/>
          <p:nvPr>
            <p:ph type="title"/>
          </p:nvPr>
        </p:nvSpPr>
        <p:spPr>
          <a:xfrm>
            <a:off y="228600" x="457200"/>
            <a:ext cy="1143000" cx="8229600"/>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1" cap="none" baseline="0" sz="4400" lang="en-US" i="0">
                <a:solidFill>
                  <a:schemeClr val="dk2"/>
                </a:solidFill>
                <a:latin typeface="Arial"/>
                <a:ea typeface="Arial"/>
                <a:cs typeface="Arial"/>
                <a:sym typeface="Arial"/>
              </a:rPr>
              <a:t>Advantages of KOF Index</a:t>
            </a:r>
          </a:p>
        </p:txBody>
      </p:sp>
      <p:sp>
        <p:nvSpPr>
          <p:cNvPr id="90" name="Shape 90"/>
          <p:cNvSpPr txBox="1"/>
          <p:nvPr>
            <p:ph idx="1" type="body"/>
          </p:nvPr>
        </p:nvSpPr>
        <p:spPr>
          <a:xfrm>
            <a:off y="3124200" x="533400"/>
            <a:ext cy="3124199" cx="8229600"/>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employing the weighted individual data series instead of using the aggregated lower-level globalization indices data can enter the higher levels of the index even if the value of a sub-index is not reported due to missing data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pic>
        <p:nvPicPr>
          <p:cNvPr id="95" name="Shape 95"/>
          <p:cNvPicPr preferRelativeResize="0"/>
          <p:nvPr/>
        </p:nvPicPr>
        <p:blipFill>
          <a:blip r:embed="rId3"/>
          <a:stretch>
            <a:fillRect/>
          </a:stretch>
        </p:blipFill>
        <p:spPr>
          <a:xfrm>
            <a:off y="17461" x="838200"/>
            <a:ext cy="6840536" cx="7391399"/>
          </a:xfrm>
          <a:prstGeom prst="rect">
            <a:avLst/>
          </a:prstGeom>
        </p:spPr>
      </p:pic>
      <p:sp>
        <p:nvSpPr>
          <p:cNvPr id="96" name="Shape 96"/>
          <p:cNvSpPr txBox="1"/>
          <p:nvPr>
            <p:ph type="title"/>
          </p:nvPr>
        </p:nvSpPr>
        <p:spPr>
          <a:xfrm>
            <a:off y="274637" x="457200"/>
            <a:ext cy="792162" cx="8229600"/>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1" cap="none" baseline="0" sz="4000" lang="en-US" i="0">
                <a:solidFill>
                  <a:schemeClr val="dk2"/>
                </a:solidFill>
                <a:latin typeface="Arial"/>
                <a:ea typeface="Arial"/>
                <a:cs typeface="Arial"/>
                <a:sym typeface="Arial"/>
              </a:rPr>
              <a:t>Disadvantages of KOF</a:t>
            </a:r>
          </a:p>
        </p:txBody>
      </p:sp>
      <p:sp>
        <p:nvSpPr>
          <p:cNvPr id="97" name="Shape 97"/>
          <p:cNvSpPr txBox="1"/>
          <p:nvPr>
            <p:ph idx="1" type="body"/>
          </p:nvPr>
        </p:nvSpPr>
        <p:spPr>
          <a:xfrm>
            <a:off y="1600200" x="457200"/>
            <a:ext cy="4525961" cx="8229600"/>
          </a:xfrm>
          <a:prstGeom prst="rect">
            <a:avLst/>
          </a:prstGeom>
          <a:solidFill>
            <a:srgbClr val="CCFFCC"/>
          </a:solidFill>
          <a:ln w="38100" cap="rnd">
            <a:solidFill>
              <a:schemeClr val="dk1"/>
            </a:solidFill>
            <a:prstDash val="solid"/>
            <a:miter/>
            <a:headEnd w="med" len="med" type="none"/>
            <a:tailEnd w="med" len="med" type="none"/>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the results were sometimes driven by extreme outlying observations and missing values. </a:t>
            </a:r>
          </a:p>
          <a:p>
            <a:pPr algn="l" rtl="0" lvl="0" marR="0" indent="-342900" marL="342900">
              <a:lnSpc>
                <a:spcPct val="100000"/>
              </a:lnSpc>
              <a:spcBef>
                <a:spcPts val="800"/>
              </a:spcBef>
              <a:spcAft>
                <a:spcPts val="0"/>
              </a:spcAft>
              <a:buClr>
                <a:schemeClr val="dk1"/>
              </a:buClr>
              <a:buSzPct val="125000"/>
              <a:buFont typeface="Arial"/>
              <a:buChar char="•"/>
            </a:pPr>
            <a:r>
              <a:rPr strike="noStrike" u="none" b="0" cap="none" baseline="0" sz="3200" lang="en-US" i="0">
                <a:solidFill>
                  <a:schemeClr val="dk1"/>
                </a:solidFill>
                <a:latin typeface="Arial"/>
                <a:ea typeface="Arial"/>
                <a:cs typeface="Arial"/>
                <a:sym typeface="Arial"/>
              </a:rPr>
              <a:t>cultural globalization </a:t>
            </a:r>
            <a:r>
              <a:rPr strike="noStrike" u="none" b="1" cap="none" baseline="0" sz="4000" lang="en-US" i="0">
                <a:solidFill>
                  <a:schemeClr val="dk1"/>
                </a:solidFill>
                <a:latin typeface="Arial"/>
                <a:ea typeface="Arial"/>
                <a:cs typeface="Arial"/>
                <a:sym typeface="Arial"/>
              </a:rPr>
              <a:t>mostly</a:t>
            </a:r>
            <a:r>
              <a:rPr strike="noStrike" u="none" b="0" cap="none" baseline="0" sz="3200" lang="en-US" i="0">
                <a:solidFill>
                  <a:schemeClr val="dk1"/>
                </a:solidFill>
                <a:latin typeface="Arial"/>
                <a:ea typeface="Arial"/>
                <a:cs typeface="Arial"/>
                <a:sym typeface="Arial"/>
              </a:rPr>
              <a:t> refers to the domination of U.S. cultural products. Arguably, the United States is the trend-setter in much of the global socio-cultural realm</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pic>
        <p:nvPicPr>
          <p:cNvPr id="102" name="Shape 102"/>
          <p:cNvPicPr preferRelativeResize="0"/>
          <p:nvPr/>
        </p:nvPicPr>
        <p:blipFill>
          <a:blip r:embed="rId3"/>
          <a:stretch>
            <a:fillRect/>
          </a:stretch>
        </p:blipFill>
        <p:spPr>
          <a:xfrm>
            <a:off y="17461" x="838200"/>
            <a:ext cy="6840536" cx="7391399"/>
          </a:xfrm>
          <a:prstGeom prst="rect">
            <a:avLst/>
          </a:prstGeom>
        </p:spPr>
      </p:pic>
      <p:sp>
        <p:nvSpPr>
          <p:cNvPr id="103" name="Shape 103"/>
          <p:cNvSpPr txBox="1"/>
          <p:nvPr>
            <p:ph type="title"/>
          </p:nvPr>
        </p:nvSpPr>
        <p:spPr>
          <a:xfrm>
            <a:off y="274637" x="457200"/>
            <a:ext cy="1143000" cx="8229600"/>
          </a:xfrm>
          <a:prstGeom prst="rect">
            <a:avLst/>
          </a:prstGeom>
          <a:solidFill>
            <a:srgbClr val="FFF2CC"/>
          </a:solidFill>
          <a:ln>
            <a:noFill/>
          </a:ln>
        </p:spPr>
        <p:txBody>
          <a:bodyPr bIns="45700" rIns="91425" lIns="91425" tIns="45700" anchor="ctr" anchorCtr="0">
            <a:noAutofit/>
          </a:bodyPr>
          <a:lstStyle/>
          <a:p>
            <a:pPr algn="ctr" rtl="0" lvl="0" marR="0" indent="0" marL="0">
              <a:spcBef>
                <a:spcPts val="0"/>
              </a:spcBef>
              <a:spcAft>
                <a:spcPts val="0"/>
              </a:spcAft>
              <a:buSzPct val="25000"/>
              <a:buNone/>
            </a:pPr>
            <a:r>
              <a:rPr b="1" sz="4800" lang="en-US">
                <a:latin typeface="Comic Sans MS"/>
                <a:ea typeface="Comic Sans MS"/>
                <a:cs typeface="Comic Sans MS"/>
                <a:sym typeface="Comic Sans MS"/>
              </a:rPr>
              <a:t>The Criticism of KOF</a:t>
            </a:r>
          </a:p>
        </p:txBody>
      </p:sp>
      <p:sp>
        <p:nvSpPr>
          <p:cNvPr id="104" name="Shape 104"/>
          <p:cNvSpPr txBox="1"/>
          <p:nvPr>
            <p:ph idx="1" type="body"/>
          </p:nvPr>
        </p:nvSpPr>
        <p:spPr>
          <a:xfrm>
            <a:off y="1600200" x="457200"/>
            <a:ext cy="4525961" cx="8229600"/>
          </a:xfrm>
          <a:prstGeom prst="rect">
            <a:avLst/>
          </a:prstGeom>
          <a:solidFill>
            <a:srgbClr val="FFF2CC"/>
          </a:solid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rPr strike="noStrike" u="none" b="0" cap="none" baseline="0" sz="2400" lang="en-US" i="0">
                <a:solidFill>
                  <a:schemeClr val="dk1"/>
                </a:solidFill>
                <a:latin typeface="Arial"/>
                <a:ea typeface="Arial"/>
                <a:cs typeface="Arial"/>
                <a:sym typeface="Arial"/>
              </a:rPr>
              <a:t>Although the KOF index can give us an idea of overall globalisation, it has got some critics, particularly about the accuracy and relevancy of the data. Criticisms include</a:t>
            </a:r>
            <a:r>
              <a:rPr sz="2400" lang="en-US">
                <a:solidFill>
                  <a:schemeClr val="dk1"/>
                </a:solidFill>
              </a:rPr>
              <a:t>:</a:t>
            </a:r>
          </a:p>
          <a:p>
            <a:pPr algn="l" rtl="0" lvl="0" marR="0" indent="0" marL="0">
              <a:lnSpc>
                <a:spcPct val="100000"/>
              </a:lnSpc>
              <a:spcBef>
                <a:spcPts val="0"/>
              </a:spcBef>
              <a:spcAft>
                <a:spcPts val="0"/>
              </a:spcAft>
              <a:buNone/>
            </a:pPr>
            <a:r>
              <a:t/>
            </a:r>
            <a:endParaRPr sz="2400">
              <a:solidFill>
                <a:schemeClr val="dk1"/>
              </a:solidFill>
            </a:endParaRPr>
          </a:p>
          <a:p>
            <a:pPr algn="l" rtl="0" lvl="0" marR="0" indent="-381000" marL="457200">
              <a:lnSpc>
                <a:spcPct val="100000"/>
              </a:lnSpc>
              <a:spcBef>
                <a:spcPts val="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Measures like international letters per capita are very dated. Most people now use e-mail because it is quicker and cheaper. </a:t>
            </a:r>
          </a:p>
          <a:p>
            <a:pPr algn="l" rtl="0" lvl="0" marR="0" indent="-381000" marL="457200">
              <a:lnSpc>
                <a:spcPct val="100000"/>
              </a:lnSpc>
              <a:spcBef>
                <a:spcPts val="0"/>
              </a:spcBef>
              <a:spcAft>
                <a:spcPts val="0"/>
              </a:spcAft>
              <a:buClr>
                <a:schemeClr val="dk1"/>
              </a:buClr>
              <a:buSzPct val="100000"/>
              <a:buFont typeface="Arial"/>
              <a:buChar char="•"/>
            </a:pPr>
            <a:r>
              <a:rPr sz="2400" lang="en-US">
                <a:solidFill>
                  <a:schemeClr val="dk1"/>
                </a:solidFill>
              </a:rPr>
              <a:t>T</a:t>
            </a:r>
            <a:r>
              <a:rPr strike="noStrike" u="none" b="0" cap="none" baseline="0" sz="2400" lang="en-US" i="0">
                <a:solidFill>
                  <a:schemeClr val="dk1"/>
                </a:solidFill>
                <a:latin typeface="Arial"/>
                <a:ea typeface="Arial"/>
                <a:cs typeface="Arial"/>
                <a:sym typeface="Arial"/>
              </a:rPr>
              <a:t>rade in newspapers is slightly dated, more and more people now access there news via the internet. Again trade in books is also becoming dated as more people buy e-books or visit libraries and borrow.</a:t>
            </a:r>
          </a:p>
          <a:p>
            <a:pPr algn="l" rtl="0" lvl="0" marR="0" indent="0" marL="0">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