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6"/>
  </p:notesMasterIdLst>
  <p:handoutMasterIdLst>
    <p:handoutMasterId r:id="rId17"/>
  </p:handoutMasterIdLst>
  <p:sldIdLst>
    <p:sldId id="326" r:id="rId5"/>
    <p:sldId id="323" r:id="rId6"/>
    <p:sldId id="324" r:id="rId7"/>
    <p:sldId id="337" r:id="rId8"/>
    <p:sldId id="329" r:id="rId9"/>
    <p:sldId id="330" r:id="rId10"/>
    <p:sldId id="332" r:id="rId11"/>
    <p:sldId id="334" r:id="rId12"/>
    <p:sldId id="336" r:id="rId13"/>
    <p:sldId id="328" r:id="rId14"/>
    <p:sldId id="335" r:id="rId1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84" cy="49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907" y="0"/>
            <a:ext cx="2945184" cy="49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60"/>
            <a:ext cx="2945184" cy="4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907" y="9428960"/>
            <a:ext cx="2945184" cy="4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9E8C0FA-BF42-4458-A1F3-03D975D0B8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840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84" cy="49609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907" y="0"/>
            <a:ext cx="2945184" cy="49609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 smtClean="0"/>
            </a:lvl1pPr>
          </a:lstStyle>
          <a:p>
            <a:pPr>
              <a:defRPr/>
            </a:pPr>
            <a:fld id="{3BF9123D-6372-48A1-801C-1BCC407D7A59}" type="datetimeFigureOut">
              <a:rPr lang="en-GB"/>
              <a:pPr>
                <a:defRPr/>
              </a:pPr>
              <a:t>21/09/2017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4" y="4715274"/>
            <a:ext cx="5439089" cy="4466432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960"/>
            <a:ext cx="2945184" cy="49609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907" y="9428960"/>
            <a:ext cx="2945184" cy="49609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2BA98C8-9C17-42CE-845C-77D78A61F2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526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A98C8-9C17-42CE-845C-77D78A61F2C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1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58EE2F-3B23-4AF8-8F1E-DC91AD94DF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24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7D08-BD6E-4C33-8733-ADCD0F8A57C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04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D07EB-5D22-4A8A-B110-12ABB874B4A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1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D6EEB-C788-4267-B0FE-27FB7C8B55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4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8E78-2796-4784-9130-97FA99655CA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1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6740006E-87F1-44C3-80CD-EE55C240ED5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09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C435-0B15-4AD3-BF43-C7FEC417231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5EC9B-6E43-456E-A5AD-E45A2B0F880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5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E039B-A7C6-4D7A-9834-8A93CCBDE2F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666D6B-4C1A-412F-BA66-CB37F27B64F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14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F424F-217F-4C2D-96E7-FBE34E6557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5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333CBE7-2B43-483A-AE62-EE71FF72A1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76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9D41F4-6C12-444A-9E1E-FAB51387744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30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DEAE00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B77BB4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r>
              <a:rPr lang="en-GB" b="1" dirty="0" smtClean="0"/>
              <a:t>Identities and Places: An Introduction to Maps </a:t>
            </a:r>
            <a:endParaRPr lang="en-GB" b="1" dirty="0"/>
          </a:p>
        </p:txBody>
      </p:sp>
      <p:pic>
        <p:nvPicPr>
          <p:cNvPr id="2055" name="Picture 7" descr="Who%20Am%20I%20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95548"/>
            <a:ext cx="3902075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4680520" cy="3672408"/>
          </a:xfrm>
        </p:spPr>
        <p:txBody>
          <a:bodyPr/>
          <a:lstStyle/>
          <a:p>
            <a:pPr lvl="0"/>
            <a:r>
              <a:rPr lang="en-GB" dirty="0"/>
              <a:t>To </a:t>
            </a:r>
            <a:r>
              <a:rPr lang="en-GB" b="1" dirty="0"/>
              <a:t>know</a:t>
            </a:r>
            <a:r>
              <a:rPr lang="en-GB" dirty="0"/>
              <a:t> what a map </a:t>
            </a:r>
            <a:r>
              <a:rPr lang="en-GB" dirty="0" smtClean="0"/>
              <a:t>is and how it can show your place</a:t>
            </a:r>
          </a:p>
          <a:p>
            <a:pPr lvl="0"/>
            <a:r>
              <a:rPr lang="en-GB" dirty="0" smtClean="0"/>
              <a:t>To </a:t>
            </a:r>
            <a:r>
              <a:rPr lang="en-GB" b="1" dirty="0" smtClean="0"/>
              <a:t>understand</a:t>
            </a:r>
            <a:r>
              <a:rPr lang="en-GB" dirty="0" smtClean="0"/>
              <a:t> what is meant by STACK</a:t>
            </a:r>
            <a:endParaRPr lang="en-GB" dirty="0"/>
          </a:p>
          <a:p>
            <a:pPr lvl="0"/>
            <a:r>
              <a:rPr lang="en-GB" dirty="0"/>
              <a:t>To </a:t>
            </a:r>
            <a:r>
              <a:rPr lang="en-GB" b="1" dirty="0"/>
              <a:t>be able to </a:t>
            </a:r>
            <a:r>
              <a:rPr lang="en-GB" b="1" i="1" dirty="0" smtClean="0"/>
              <a:t>create </a:t>
            </a:r>
            <a:r>
              <a:rPr lang="en-GB" dirty="0" smtClean="0"/>
              <a:t>a simple map and be able to STACK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4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6011863" cy="1107996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800" dirty="0" smtClean="0">
                <a:solidFill>
                  <a:srgbClr val="FFFFFF"/>
                </a:solidFill>
              </a:rPr>
              <a:t>How </a:t>
            </a:r>
            <a:r>
              <a:rPr lang="en-GB" sz="6600" b="1" i="1" dirty="0" smtClean="0">
                <a:solidFill>
                  <a:srgbClr val="FFFFFF"/>
                </a:solidFill>
              </a:rPr>
              <a:t>big</a:t>
            </a:r>
            <a:r>
              <a:rPr lang="en-GB" sz="6600" dirty="0" smtClean="0">
                <a:solidFill>
                  <a:srgbClr val="FFFFFF"/>
                </a:solidFill>
              </a:rPr>
              <a:t> </a:t>
            </a:r>
            <a:r>
              <a:rPr lang="en-GB" sz="2800" dirty="0" smtClean="0">
                <a:solidFill>
                  <a:srgbClr val="FFFFFF"/>
                </a:solidFill>
              </a:rPr>
              <a:t>is your map?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388" y="2765246"/>
            <a:ext cx="45366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lang="en-US" sz="2800" dirty="0" smtClean="0">
                <a:cs typeface="Tahoma" charset="0"/>
              </a:rPr>
              <a:t>By the </a:t>
            </a:r>
            <a:r>
              <a:rPr lang="en-US" sz="2800" b="1" dirty="0" smtClean="0">
                <a:cs typeface="Tahoma" charset="0"/>
              </a:rPr>
              <a:t>scale! </a:t>
            </a:r>
            <a:r>
              <a:rPr lang="en-US" sz="2800" dirty="0" smtClean="0">
                <a:cs typeface="Tahoma" charset="0"/>
              </a:rPr>
              <a:t>This tells you the distance on a map</a:t>
            </a:r>
            <a:endParaRPr lang="en-US" sz="2800" b="1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512" y="1124744"/>
            <a:ext cx="65389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cs typeface="Tahoma" charset="0"/>
              </a:rPr>
              <a:t>How can you tell when a map is 1cm; 1m; 1km or 100km in real life?</a:t>
            </a:r>
            <a:endParaRPr lang="en-US" sz="2800" dirty="0">
              <a:cs typeface="Tahoma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1" y="4767535"/>
            <a:ext cx="4559424" cy="1569660"/>
          </a:xfrm>
          <a:prstGeom prst="rect">
            <a:avLst/>
          </a:prstGeom>
          <a:solidFill>
            <a:srgbClr val="66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3200" i="1" dirty="0" smtClean="0">
                <a:solidFill>
                  <a:schemeClr val="bg1"/>
                </a:solidFill>
              </a:rPr>
              <a:t>Did your map have a scale? Could you add one?</a:t>
            </a:r>
            <a:endParaRPr lang="en-GB" sz="3200" i="1" dirty="0">
              <a:solidFill>
                <a:schemeClr val="bg1"/>
              </a:solidFill>
            </a:endParaRPr>
          </a:p>
        </p:txBody>
      </p:sp>
      <p:pic>
        <p:nvPicPr>
          <p:cNvPr id="7" name="Picture 9" descr="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2" t="46213" r="6346" b="7559"/>
          <a:stretch>
            <a:fillRect/>
          </a:stretch>
        </p:blipFill>
        <p:spPr bwMode="auto">
          <a:xfrm>
            <a:off x="4932040" y="2132856"/>
            <a:ext cx="3923928" cy="388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1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800" b="1" u="sng" smtClean="0">
                <a:latin typeface="Comic Sans MS" pitchFamily="66" charset="0"/>
              </a:rPr>
              <a:t>STACK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4800" smtClean="0"/>
              <a:t>				</a:t>
            </a:r>
            <a:r>
              <a:rPr lang="en-GB" sz="4800" smtClean="0">
                <a:solidFill>
                  <a:srgbClr val="FF3300"/>
                </a:solidFill>
              </a:rPr>
              <a:t>S</a:t>
            </a:r>
            <a:r>
              <a:rPr lang="en-GB" sz="4800" smtClean="0"/>
              <a:t>cale</a:t>
            </a:r>
          </a:p>
          <a:p>
            <a:pPr eaLnBrk="1" hangingPunct="1">
              <a:buFontTx/>
              <a:buNone/>
            </a:pPr>
            <a:r>
              <a:rPr lang="en-GB" sz="4800" smtClean="0"/>
              <a:t>				</a:t>
            </a:r>
            <a:r>
              <a:rPr lang="en-GB" sz="4800" smtClean="0">
                <a:solidFill>
                  <a:srgbClr val="FF3300"/>
                </a:solidFill>
              </a:rPr>
              <a:t>T</a:t>
            </a:r>
            <a:r>
              <a:rPr lang="en-GB" sz="4800" smtClean="0"/>
              <a:t>itle</a:t>
            </a:r>
          </a:p>
          <a:p>
            <a:pPr eaLnBrk="1" hangingPunct="1">
              <a:buFontTx/>
              <a:buNone/>
            </a:pPr>
            <a:r>
              <a:rPr lang="en-GB" sz="4800" smtClean="0"/>
              <a:t>				</a:t>
            </a:r>
            <a:r>
              <a:rPr lang="en-GB" sz="4800" smtClean="0">
                <a:solidFill>
                  <a:srgbClr val="FF3300"/>
                </a:solidFill>
              </a:rPr>
              <a:t>A</a:t>
            </a:r>
            <a:r>
              <a:rPr lang="en-GB" sz="4800" smtClean="0"/>
              <a:t>ccuracy</a:t>
            </a:r>
          </a:p>
          <a:p>
            <a:pPr eaLnBrk="1" hangingPunct="1">
              <a:buFontTx/>
              <a:buNone/>
            </a:pPr>
            <a:r>
              <a:rPr lang="en-GB" sz="4800" smtClean="0"/>
              <a:t>				</a:t>
            </a:r>
            <a:r>
              <a:rPr lang="en-GB" sz="4800" smtClean="0">
                <a:solidFill>
                  <a:srgbClr val="FF3300"/>
                </a:solidFill>
              </a:rPr>
              <a:t>C</a:t>
            </a:r>
            <a:r>
              <a:rPr lang="en-GB" sz="4800" smtClean="0"/>
              <a:t>ompass</a:t>
            </a:r>
          </a:p>
          <a:p>
            <a:pPr eaLnBrk="1" hangingPunct="1">
              <a:buFontTx/>
              <a:buNone/>
            </a:pPr>
            <a:r>
              <a:rPr lang="en-GB" sz="4800" smtClean="0"/>
              <a:t>				</a:t>
            </a:r>
            <a:r>
              <a:rPr lang="en-GB" sz="4800" smtClean="0">
                <a:solidFill>
                  <a:srgbClr val="FF3300"/>
                </a:solidFill>
              </a:rPr>
              <a:t>K</a:t>
            </a:r>
            <a:r>
              <a:rPr lang="en-GB" sz="4800" smtClean="0"/>
              <a:t>ey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20598729">
            <a:off x="479833" y="2442538"/>
            <a:ext cx="7559675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4800" dirty="0" smtClean="0">
                <a:latin typeface="Showcard Gothic" panose="04020904020102020604" pitchFamily="82" charset="0"/>
              </a:rPr>
              <a:t>Now double check that your map has all of these!</a:t>
            </a:r>
            <a:endParaRPr lang="en-GB" altLang="en-US" sz="4800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8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road signs give 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529013"/>
            <a:ext cx="2792413" cy="2924175"/>
          </a:xfrm>
          <a:prstGeom prst="rect">
            <a:avLst/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56388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800" dirty="0" smtClean="0"/>
              <a:t>Did you use any symbols?</a:t>
            </a:r>
            <a:endParaRPr lang="en-GB" sz="2800" dirty="0"/>
          </a:p>
        </p:txBody>
      </p:sp>
      <p:pic>
        <p:nvPicPr>
          <p:cNvPr id="6152" name="Picture 8" descr="istockphoto_4361345_recycle_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573463"/>
            <a:ext cx="2898775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ymbol%20(12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20669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184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097213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e7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89025"/>
            <a:ext cx="2339975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yellow_rea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23950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23728" y="2852936"/>
            <a:ext cx="5638800" cy="955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800" dirty="0"/>
              <a:t>Where do we use symbols? </a:t>
            </a:r>
          </a:p>
          <a:p>
            <a:pPr eaLnBrk="0" hangingPunct="0"/>
            <a:r>
              <a:rPr lang="en-GB" sz="2800" dirty="0"/>
              <a:t>&amp; Why?</a:t>
            </a:r>
          </a:p>
        </p:txBody>
      </p:sp>
    </p:spTree>
    <p:extLst>
      <p:ext uri="{BB962C8B-B14F-4D97-AF65-F5344CB8AC3E}">
        <p14:creationId xmlns:p14="http://schemas.microsoft.com/office/powerpoint/2010/main" val="30625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6011863" cy="528638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800" dirty="0" smtClean="0">
                <a:solidFill>
                  <a:srgbClr val="FFFFFF"/>
                </a:solidFill>
              </a:rPr>
              <a:t>Maps use </a:t>
            </a:r>
            <a:r>
              <a:rPr lang="en-GB" sz="2800" b="1" dirty="0" smtClean="0">
                <a:solidFill>
                  <a:srgbClr val="FFFFFF"/>
                </a:solidFill>
              </a:rPr>
              <a:t>symbols</a:t>
            </a:r>
            <a:r>
              <a:rPr lang="en-GB" sz="2800" dirty="0" smtClean="0">
                <a:solidFill>
                  <a:srgbClr val="FFFFFF"/>
                </a:solidFill>
              </a:rPr>
              <a:t>!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388" y="2765246"/>
            <a:ext cx="7924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lang="en-US" sz="2800" dirty="0">
                <a:cs typeface="Tahoma" charset="0"/>
              </a:rPr>
              <a:t>However, not all the detail will fit on the map so we use different images, abbreviations and letters to represent the main items on the map.</a:t>
            </a:r>
            <a:endParaRPr lang="en-US" sz="280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6688" y="1006475"/>
            <a:ext cx="65389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cs typeface="Tahoma" charset="0"/>
              </a:rPr>
              <a:t>When drawing a map to scale it is important to include as much detail as possible.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4767535"/>
            <a:ext cx="6873875" cy="1569660"/>
          </a:xfrm>
          <a:prstGeom prst="rect">
            <a:avLst/>
          </a:prstGeom>
          <a:solidFill>
            <a:srgbClr val="66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3200" dirty="0" smtClean="0">
                <a:solidFill>
                  <a:schemeClr val="bg1"/>
                </a:solidFill>
              </a:rPr>
              <a:t>These are recorded in the </a:t>
            </a:r>
            <a:r>
              <a:rPr lang="en-GB" sz="3200" b="1" dirty="0" smtClean="0">
                <a:solidFill>
                  <a:schemeClr val="bg1"/>
                </a:solidFill>
              </a:rPr>
              <a:t>key!</a:t>
            </a:r>
          </a:p>
          <a:p>
            <a:pPr eaLnBrk="0" hangingPunct="0"/>
            <a:r>
              <a:rPr lang="en-GB" sz="3200" i="1" dirty="0" smtClean="0">
                <a:solidFill>
                  <a:schemeClr val="bg1"/>
                </a:solidFill>
              </a:rPr>
              <a:t>Did your map have a key? Could you add one?</a:t>
            </a:r>
            <a:endParaRPr lang="en-GB" sz="3200" i="1" dirty="0">
              <a:solidFill>
                <a:schemeClr val="bg1"/>
              </a:solidFill>
            </a:endParaRPr>
          </a:p>
        </p:txBody>
      </p:sp>
      <p:pic>
        <p:nvPicPr>
          <p:cNvPr id="7174" name="Picture 6" descr="road signs give 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1163638" cy="1219200"/>
          </a:xfrm>
          <a:prstGeom prst="rect">
            <a:avLst/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759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" y="60325"/>
            <a:ext cx="906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dirty="0" smtClean="0"/>
              <a:t>Look at the </a:t>
            </a:r>
            <a:r>
              <a:rPr lang="en-GB" sz="3600" b="1" i="1" dirty="0" smtClean="0"/>
              <a:t>key</a:t>
            </a:r>
            <a:r>
              <a:rPr lang="en-GB" sz="3600" dirty="0" smtClean="0"/>
              <a:t>:</a:t>
            </a:r>
            <a:endParaRPr lang="en-GB" sz="3600" dirty="0"/>
          </a:p>
        </p:txBody>
      </p:sp>
      <p:pic>
        <p:nvPicPr>
          <p:cNvPr id="2050" name="Picture 2" descr="http://www.travelchinaguide.com/images/map/beijing/beijing-subwa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66" y="701675"/>
            <a:ext cx="8092068" cy="54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2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6011863" cy="646331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800" dirty="0" smtClean="0">
                <a:solidFill>
                  <a:srgbClr val="FFFFFF"/>
                </a:solidFill>
              </a:rPr>
              <a:t>Which </a:t>
            </a:r>
            <a:r>
              <a:rPr lang="en-GB" sz="3600" b="1" i="1" dirty="0" smtClean="0">
                <a:solidFill>
                  <a:srgbClr val="FFFFFF"/>
                </a:solidFill>
              </a:rPr>
              <a:t>direction </a:t>
            </a:r>
            <a:r>
              <a:rPr lang="en-GB" sz="2800" dirty="0" smtClean="0">
                <a:solidFill>
                  <a:srgbClr val="FFFFFF"/>
                </a:solidFill>
              </a:rPr>
              <a:t>is your map?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512" y="1124744"/>
            <a:ext cx="65389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cs typeface="Tahoma" charset="0"/>
              </a:rPr>
              <a:t>Where is north?  What is even meant by ‘north’?</a:t>
            </a:r>
            <a:endParaRPr lang="en-US" sz="2800" dirty="0">
              <a:cs typeface="Tahoma" charset="0"/>
            </a:endParaRPr>
          </a:p>
        </p:txBody>
      </p:sp>
      <p:pic>
        <p:nvPicPr>
          <p:cNvPr id="7" name="Picture 9" descr="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2" t="46213" r="6346" b="7559"/>
          <a:stretch>
            <a:fillRect/>
          </a:stretch>
        </p:blipFill>
        <p:spPr bwMode="auto">
          <a:xfrm>
            <a:off x="4932040" y="1882922"/>
            <a:ext cx="4176464" cy="41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15925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2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3352800" cy="528638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800">
                <a:solidFill>
                  <a:schemeClr val="bg1"/>
                </a:solidFill>
              </a:rPr>
              <a:t>Compass Rose</a:t>
            </a:r>
          </a:p>
        </p:txBody>
      </p:sp>
      <p:pic>
        <p:nvPicPr>
          <p:cNvPr id="4099" name="Picture 3" descr="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15925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250825" y="3789364"/>
            <a:ext cx="8686800" cy="2865438"/>
            <a:chOff x="144" y="2592"/>
            <a:chExt cx="5472" cy="1805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144" y="3408"/>
              <a:ext cx="5131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33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ja-JP" altLang="en-GB" sz="2400" dirty="0">
                  <a:latin typeface="Arial"/>
                </a:rPr>
                <a:t>‘</a:t>
              </a:r>
              <a:r>
                <a:rPr lang="en-GB" sz="2400" dirty="0"/>
                <a:t>Never Eat </a:t>
              </a:r>
              <a:r>
                <a:rPr lang="en-GB" sz="2400" dirty="0" smtClean="0"/>
                <a:t>Squishy Watermelon</a:t>
              </a:r>
              <a:r>
                <a:rPr lang="ja-JP" altLang="en-GB" sz="2400" dirty="0" smtClean="0">
                  <a:latin typeface="Arial"/>
                </a:rPr>
                <a:t>’</a:t>
              </a:r>
              <a:endParaRPr lang="en-GB" sz="2400" dirty="0"/>
            </a:p>
            <a:p>
              <a:pPr eaLnBrk="0" hangingPunct="0"/>
              <a:endParaRPr lang="en-GB" sz="2400" dirty="0"/>
            </a:p>
            <a:p>
              <a:pPr eaLnBrk="0" hangingPunct="0"/>
              <a:r>
                <a:rPr lang="en-GB" sz="2400" dirty="0"/>
                <a:t>TASK: Copy out the compass rose and the above slogan.</a:t>
              </a:r>
            </a:p>
            <a:p>
              <a:pPr eaLnBrk="0" hangingPunct="0"/>
              <a:r>
                <a:rPr lang="en-GB" sz="2400" i="1" dirty="0"/>
                <a:t>Extension: Think of your own slogan!</a:t>
              </a:r>
            </a:p>
          </p:txBody>
        </p:sp>
        <p:pic>
          <p:nvPicPr>
            <p:cNvPr id="4102" name="Picture 6" descr="shreddedwhe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688"/>
              <a:ext cx="701" cy="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4752" y="2592"/>
              <a:ext cx="864" cy="1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50825" y="4508500"/>
            <a:ext cx="704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/>
              <a:t>How can we remember the points of the compass?</a:t>
            </a:r>
          </a:p>
        </p:txBody>
      </p:sp>
    </p:spTree>
    <p:extLst>
      <p:ext uri="{BB962C8B-B14F-4D97-AF65-F5344CB8AC3E}">
        <p14:creationId xmlns:p14="http://schemas.microsoft.com/office/powerpoint/2010/main" val="32641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23625" r="39752" b="20625"/>
          <a:stretch>
            <a:fillRect/>
          </a:stretch>
        </p:blipFill>
        <p:spPr bwMode="auto">
          <a:xfrm>
            <a:off x="-36513" y="1773238"/>
            <a:ext cx="5111751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sz="4000" b="1"/>
              <a:t>Finding your direction…  </a:t>
            </a:r>
            <a:r>
              <a:rPr lang="en-GB" sz="4000" i="1"/>
              <a:t>move to the right compass point around the room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81613" y="1855788"/>
            <a:ext cx="34671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The direction of:</a:t>
            </a:r>
          </a:p>
          <a:p>
            <a:r>
              <a:rPr lang="en-GB" dirty="0"/>
              <a:t>6 from 1</a:t>
            </a:r>
          </a:p>
          <a:p>
            <a:r>
              <a:rPr lang="en-GB" dirty="0"/>
              <a:t>2 from 7</a:t>
            </a:r>
          </a:p>
          <a:p>
            <a:r>
              <a:rPr lang="en-GB" dirty="0"/>
              <a:t>1 </a:t>
            </a:r>
            <a:r>
              <a:rPr lang="en-GB" dirty="0" smtClean="0"/>
              <a:t>to </a:t>
            </a:r>
            <a:r>
              <a:rPr lang="en-GB" dirty="0"/>
              <a:t>5</a:t>
            </a:r>
          </a:p>
          <a:p>
            <a:r>
              <a:rPr lang="en-GB" dirty="0"/>
              <a:t>8 from 12</a:t>
            </a:r>
          </a:p>
          <a:p>
            <a:r>
              <a:rPr lang="en-GB" dirty="0"/>
              <a:t>9 </a:t>
            </a:r>
            <a:r>
              <a:rPr lang="en-GB" dirty="0" smtClean="0"/>
              <a:t>to </a:t>
            </a:r>
            <a:r>
              <a:rPr lang="en-GB" dirty="0"/>
              <a:t>3</a:t>
            </a:r>
          </a:p>
          <a:p>
            <a:r>
              <a:rPr lang="en-GB" dirty="0"/>
              <a:t>11 from 8</a:t>
            </a:r>
          </a:p>
          <a:p>
            <a:endParaRPr lang="en-GB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39752" y="3284984"/>
            <a:ext cx="4559424" cy="1077218"/>
          </a:xfrm>
          <a:prstGeom prst="rect">
            <a:avLst/>
          </a:prstGeom>
          <a:solidFill>
            <a:srgbClr val="66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3200" i="1" dirty="0" smtClean="0">
                <a:solidFill>
                  <a:schemeClr val="bg1"/>
                </a:solidFill>
              </a:rPr>
              <a:t>Let’s play ‘box the compass!’</a:t>
            </a:r>
            <a:endParaRPr lang="en-GB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uild="p"/>
      <p:bldP spid="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6011863" cy="646331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800" dirty="0" smtClean="0">
                <a:solidFill>
                  <a:srgbClr val="FFFFFF"/>
                </a:solidFill>
              </a:rPr>
              <a:t>Which </a:t>
            </a:r>
            <a:r>
              <a:rPr lang="en-GB" sz="3600" b="1" i="1" dirty="0" smtClean="0">
                <a:solidFill>
                  <a:srgbClr val="FFFFFF"/>
                </a:solidFill>
              </a:rPr>
              <a:t>direction </a:t>
            </a:r>
            <a:r>
              <a:rPr lang="en-GB" sz="2800" dirty="0" smtClean="0">
                <a:solidFill>
                  <a:srgbClr val="FFFFFF"/>
                </a:solidFill>
              </a:rPr>
              <a:t>is your map?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1" y="5148480"/>
            <a:ext cx="4559424" cy="1077218"/>
          </a:xfrm>
          <a:prstGeom prst="rect">
            <a:avLst/>
          </a:prstGeom>
          <a:solidFill>
            <a:srgbClr val="66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3200" i="1" dirty="0" smtClean="0">
                <a:solidFill>
                  <a:schemeClr val="bg1"/>
                </a:solidFill>
              </a:rPr>
              <a:t>Can you add a compass point to your map?</a:t>
            </a:r>
            <a:endParaRPr lang="en-GB" sz="3200" i="1" dirty="0">
              <a:solidFill>
                <a:schemeClr val="bg1"/>
              </a:solidFill>
            </a:endParaRPr>
          </a:p>
        </p:txBody>
      </p:sp>
      <p:pic>
        <p:nvPicPr>
          <p:cNvPr id="7" name="Picture 9" descr="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2" t="46213" r="6346" b="7559"/>
          <a:stretch>
            <a:fillRect/>
          </a:stretch>
        </p:blipFill>
        <p:spPr bwMode="auto">
          <a:xfrm>
            <a:off x="4932040" y="1882922"/>
            <a:ext cx="4176464" cy="41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15925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6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ravelchinaguide.com/images/map/beijing/beijing-subwa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66" y="2060848"/>
            <a:ext cx="7608334" cy="511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6011863" cy="954107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800" dirty="0" smtClean="0">
                <a:solidFill>
                  <a:srgbClr val="FFFFFF"/>
                </a:solidFill>
              </a:rPr>
              <a:t>How do you know what your map is showing?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512" y="1124744"/>
            <a:ext cx="65389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cs typeface="Tahoma" charset="0"/>
              </a:rPr>
              <a:t>E.g. how can you tell what this map is showing?</a:t>
            </a:r>
            <a:endParaRPr lang="en-US" sz="2800" dirty="0">
              <a:cs typeface="Tahoma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1" y="4767535"/>
            <a:ext cx="4559424" cy="1569660"/>
          </a:xfrm>
          <a:prstGeom prst="rect">
            <a:avLst/>
          </a:prstGeom>
          <a:solidFill>
            <a:srgbClr val="66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3200" i="1" dirty="0" smtClean="0">
                <a:solidFill>
                  <a:schemeClr val="bg1"/>
                </a:solidFill>
              </a:rPr>
              <a:t>Did your map have a </a:t>
            </a:r>
            <a:r>
              <a:rPr lang="en-GB" sz="3200" b="1" i="1" dirty="0" smtClean="0">
                <a:solidFill>
                  <a:schemeClr val="bg1"/>
                </a:solidFill>
              </a:rPr>
              <a:t>title</a:t>
            </a:r>
            <a:r>
              <a:rPr lang="en-GB" sz="3200" i="1" dirty="0" smtClean="0">
                <a:solidFill>
                  <a:schemeClr val="bg1"/>
                </a:solidFill>
              </a:rPr>
              <a:t>? Could you add one if you didn’t?</a:t>
            </a:r>
            <a:endParaRPr lang="en-GB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6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nP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nP theme" id="{223151FB-E570-4CBD-8FA5-7FDCD0D6D43E}" vid="{31BC7E7B-46A2-4258-8C15-BA87234371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21FBBBAC62B48827097B3039ABBCB" ma:contentTypeVersion="" ma:contentTypeDescription="Create a new document." ma:contentTypeScope="" ma:versionID="7654fd00b7eca589dae447ddf48e43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CE1573-E5A8-4663-B40C-CFA97CDB20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84F022-01ED-4D9F-A7BA-DD3CA0E60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0AF71D8-FE15-408E-9C7C-0FBCA9E64F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RnP theme</Template>
  <TotalTime>772</TotalTime>
  <Words>344</Words>
  <Application>Microsoft Macintosh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Comic Sans MS</vt:lpstr>
      <vt:lpstr>HGPｺﾞｼｯｸE</vt:lpstr>
      <vt:lpstr>Showcard Gothic</vt:lpstr>
      <vt:lpstr>Tahoma</vt:lpstr>
      <vt:lpstr>Times New Roman</vt:lpstr>
      <vt:lpstr>Tw Cen MT</vt:lpstr>
      <vt:lpstr>Wingdings</vt:lpstr>
      <vt:lpstr>Wingdings 2</vt:lpstr>
      <vt:lpstr>RnP theme</vt:lpstr>
      <vt:lpstr>Identities and Places: An Introduction to Maps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your direction…  move to the right compass point around the room</vt:lpstr>
      <vt:lpstr>PowerPoint Presentation</vt:lpstr>
      <vt:lpstr>PowerPoint Presentation</vt:lpstr>
      <vt:lpstr>PowerPoint Presentation</vt:lpstr>
      <vt:lpstr>STACK</vt:lpstr>
    </vt:vector>
  </TitlesOfParts>
  <Company>Ashmole School Barnet LEA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What is a map?</dc:title>
  <dc:creator>Teacher</dc:creator>
  <cp:lastModifiedBy>Steven Heath</cp:lastModifiedBy>
  <cp:revision>49</cp:revision>
  <cp:lastPrinted>2014-08-25T04:44:59Z</cp:lastPrinted>
  <dcterms:created xsi:type="dcterms:W3CDTF">2005-09-18T17:39:24Z</dcterms:created>
  <dcterms:modified xsi:type="dcterms:W3CDTF">2017-09-21T05:52:05Z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0x01010070B21FBBBAC62B48827097B3039ABBCB</vt:lpwstr>
  </property>
</Properties>
</file>