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1" r:id="rId4"/>
    <p:sldId id="268" r:id="rId5"/>
    <p:sldId id="267" r:id="rId6"/>
    <p:sldId id="269" r:id="rId7"/>
    <p:sldId id="262" r:id="rId8"/>
    <p:sldId id="257" r:id="rId9"/>
    <p:sldId id="258" r:id="rId10"/>
    <p:sldId id="260" r:id="rId11"/>
    <p:sldId id="261" r:id="rId12"/>
    <p:sldId id="263" r:id="rId13"/>
    <p:sldId id="272" r:id="rId14"/>
    <p:sldId id="264" r:id="rId15"/>
    <p:sldId id="265" r:id="rId16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89E8C5-BC87-4013-B0A7-2E3E9458EDD4}">
  <a:tblStyle styleId="{7189E8C5-BC87-4013-B0A7-2E3E9458EDD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7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MS PGothic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B6719BCC-C5E0-FB43-AB09-00982CB971EB}" type="slidenum">
              <a:rPr lang="en-US" altLang="x-none" sz="1200">
                <a:latin typeface="Calibri" charset="0"/>
              </a:rPr>
              <a:pPr eaLnBrk="1" hangingPunct="1"/>
              <a:t>4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MS PGothic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2A2B89AA-FC8A-C74D-AA34-E7A55A1CE4EA}" type="slidenum">
              <a:rPr lang="en-US" altLang="x-none" sz="1200">
                <a:latin typeface="Calibri" charset="0"/>
              </a:rPr>
              <a:pPr eaLnBrk="1" hangingPunct="1"/>
              <a:t>5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ea typeface="MS PGothic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9BE73AFD-CD25-5546-9C62-36F0E514B35D}" type="slidenum">
              <a:rPr lang="en-US" altLang="x-none" sz="1200">
                <a:latin typeface="Calibri" charset="0"/>
              </a:rPr>
              <a:pPr eaLnBrk="1" hangingPunct="1"/>
              <a:t>6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4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6000" dirty="0" smtClean="0"/>
              <a:t>Measuring Height and Gradient on Maps</a:t>
            </a:r>
            <a:endParaRPr lang="en-US" sz="6000" dirty="0"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en-US" sz="3000" dirty="0" smtClean="0"/>
              <a:t>Map </a:t>
            </a:r>
            <a:r>
              <a:rPr lang="en-US" sz="3000" dirty="0"/>
              <a:t>Skills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GRADIENT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idx="1"/>
          </p:nvPr>
        </p:nvSpPr>
        <p:spPr>
          <a:xfrm>
            <a:off x="2631989" y="2796539"/>
            <a:ext cx="6991864" cy="199149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None/>
            </a:pPr>
            <a:endParaRPr dirty="0"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None/>
            </a:pPr>
            <a:endParaRPr dirty="0"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None/>
            </a:pPr>
            <a:endParaRPr dirty="0"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/>
              <a:t>Always ensure that you covert all units into the same scale. 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dirty="0"/>
              <a:t>All units should be in </a:t>
            </a:r>
            <a:r>
              <a:rPr lang="en-US" b="1" u="sng" dirty="0"/>
              <a:t>meters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02430" y="1840761"/>
            <a:ext cx="1848099" cy="1848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GRADIENT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900975" y="375985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>
                <a:solidFill>
                  <a:schemeClr val="dk1"/>
                </a:solidFill>
              </a:rPr>
              <a:t>1M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907501" y="4572000"/>
            <a:ext cx="2666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>
                <a:solidFill>
                  <a:schemeClr val="dk1"/>
                </a:solidFill>
              </a:rPr>
              <a:t>20M    RUN</a:t>
            </a:r>
          </a:p>
        </p:txBody>
      </p:sp>
      <p:sp>
        <p:nvSpPr>
          <p:cNvPr id="120" name="Shape 120"/>
          <p:cNvSpPr txBox="1"/>
          <p:nvPr/>
        </p:nvSpPr>
        <p:spPr>
          <a:xfrm rot="653983">
            <a:off x="5039311" y="2998748"/>
            <a:ext cx="2514665" cy="457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>
                <a:solidFill>
                  <a:schemeClr val="dk1"/>
                </a:solidFill>
              </a:rPr>
              <a:t>SLOPE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824776" y="2998825"/>
            <a:ext cx="1066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>
                <a:solidFill>
                  <a:schemeClr val="dk1"/>
                </a:solidFill>
              </a:rPr>
              <a:t>RISE</a:t>
            </a:r>
          </a:p>
        </p:txBody>
      </p:sp>
      <p:sp>
        <p:nvSpPr>
          <p:cNvPr id="122" name="Shape 122"/>
          <p:cNvSpPr/>
          <p:nvPr/>
        </p:nvSpPr>
        <p:spPr>
          <a:xfrm>
            <a:off x="3148276" y="2988300"/>
            <a:ext cx="6527099" cy="1338600"/>
          </a:xfrm>
          <a:prstGeom prst="rtTriangl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727150" y="5128450"/>
            <a:ext cx="6256500" cy="121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u="sng"/>
              <a:t>What does this mean?</a:t>
            </a:r>
          </a:p>
          <a:p>
            <a:r>
              <a:rPr lang="en-US"/>
              <a:t>-The ratio would be   1:20</a:t>
            </a:r>
          </a:p>
          <a:p>
            <a:r>
              <a:rPr lang="en-US"/>
              <a:t>-For every 20m we walk there will be an elevation in height of 1 meter. This in other words would be a small slope.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4" y="277813"/>
            <a:ext cx="6923087" cy="461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5300" b="1" dirty="0" smtClean="0"/>
              <a:t>Gradient</a:t>
            </a:r>
            <a:r>
              <a:rPr lang="en-AU" b="1" dirty="0" smtClean="0"/>
              <a:t> 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133" y="1753131"/>
            <a:ext cx="3276600" cy="26638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AU" sz="2800" b="1" dirty="0"/>
              <a:t>Difference in the Vertical Height</a:t>
            </a:r>
            <a:r>
              <a:rPr lang="en-AU" sz="2800" dirty="0"/>
              <a:t> between two points DIVIDED by the actual </a:t>
            </a:r>
            <a:r>
              <a:rPr lang="en-AU" sz="2800" b="1" dirty="0"/>
              <a:t>distance along the ground</a:t>
            </a:r>
            <a:r>
              <a:rPr lang="en-AU" sz="2800" dirty="0"/>
              <a:t> as measured on the scale of the map</a:t>
            </a:r>
            <a:endParaRPr lang="en-US" sz="2800" dirty="0"/>
          </a:p>
        </p:txBody>
      </p:sp>
      <p:pic>
        <p:nvPicPr>
          <p:cNvPr id="16389" name="Picture 5" descr="E9E44B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95" y="1753131"/>
            <a:ext cx="6672528" cy="43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33514" y="4302125"/>
            <a:ext cx="3708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Gradient = </a:t>
            </a:r>
            <a:r>
              <a:rPr lang="en-AU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373 - 315m</a:t>
            </a: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700m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= 58/700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= 1: 12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Gradient number mean?</a:t>
            </a:r>
            <a:endParaRPr lang="en-US" dirty="0"/>
          </a:p>
        </p:txBody>
      </p:sp>
      <p:pic>
        <p:nvPicPr>
          <p:cNvPr id="4" name="Picture 4" descr="9083CD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b="6668"/>
          <a:stretch/>
        </p:blipFill>
        <p:spPr bwMode="auto">
          <a:xfrm>
            <a:off x="2658533" y="1889760"/>
            <a:ext cx="7048954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/>
              <a:t>Cross-sections</a:t>
            </a:r>
            <a:endParaRPr lang="en-US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GB" smtClean="0"/>
          </a:p>
        </p:txBody>
      </p:sp>
      <p:pic>
        <p:nvPicPr>
          <p:cNvPr id="11268" name="Picture 4" descr="69E326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8" y="943558"/>
            <a:ext cx="8424863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287866"/>
            <a:ext cx="7992534" cy="1345671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b="1"/>
              <a:t>Drawing the cross-section</a:t>
            </a:r>
            <a:br>
              <a:rPr lang="en-AU" sz="3200" b="1"/>
            </a:br>
            <a:r>
              <a:rPr lang="en-AU" sz="3200"/>
              <a:t>- </a:t>
            </a:r>
            <a:r>
              <a:rPr lang="en-AU" sz="2800"/>
              <a:t>draw lines up from the base to make a dot at the correct height then a smooth line joining the dots</a:t>
            </a:r>
            <a:r>
              <a:rPr lang="en-AU" sz="3200"/>
              <a:t>…</a:t>
            </a:r>
            <a:endParaRPr lang="en-US" sz="3200" dirty="0"/>
          </a:p>
        </p:txBody>
      </p:sp>
      <p:pic>
        <p:nvPicPr>
          <p:cNvPr id="12291" name="Picture 4" descr="A47C9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93900"/>
            <a:ext cx="792003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Height &amp; Altitude: </a:t>
            </a:r>
            <a:r>
              <a:rPr lang="en-US" sz="2800" dirty="0" smtClean="0"/>
              <a:t>Both these terms can be used interchangeably in Geography and they mean </a:t>
            </a:r>
            <a:r>
              <a:rPr lang="en-US" sz="2800" dirty="0"/>
              <a:t>the height of an object or point in relation to sea </a:t>
            </a:r>
            <a:r>
              <a:rPr lang="en-US" sz="2800" dirty="0" smtClean="0"/>
              <a:t>level.</a:t>
            </a:r>
          </a:p>
          <a:p>
            <a:r>
              <a:rPr lang="en-US" sz="2800" b="1" dirty="0" smtClean="0"/>
              <a:t>Relief: </a:t>
            </a:r>
            <a:r>
              <a:rPr lang="en-US" sz="2800" dirty="0"/>
              <a:t>The difference between the highest and lowest elevations in an area. </a:t>
            </a:r>
            <a:r>
              <a:rPr lang="en-US" sz="2800" dirty="0" smtClean="0"/>
              <a:t>This is often comparative and will often appear on map skills questions that are asking you to ’describe the relief’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666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show height on a map?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4" y="1850231"/>
            <a:ext cx="5941976" cy="45077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39" y="1907516"/>
            <a:ext cx="5990230" cy="44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9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90" y="594100"/>
            <a:ext cx="9798367" cy="689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Index Intervals</a:t>
            </a:r>
          </a:p>
        </p:txBody>
      </p:sp>
      <p:pic>
        <p:nvPicPr>
          <p:cNvPr id="26627" name="Content Placeholder 3" descr="contou7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7" y="2643467"/>
            <a:ext cx="4553192" cy="3658609"/>
          </a:xfrm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981200" y="1905001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x-none" altLang="x-none" sz="1800"/>
          </a:p>
        </p:txBody>
      </p:sp>
      <p:pic>
        <p:nvPicPr>
          <p:cNvPr id="26629" name="Picture 7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47" y="2734287"/>
            <a:ext cx="4454581" cy="35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7312" y="1688906"/>
            <a:ext cx="77300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Make the map less cluttered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easier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to read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Thicker and Bolder</a:t>
            </a:r>
          </a:p>
          <a:p>
            <a:pPr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pic>
        <p:nvPicPr>
          <p:cNvPr id="26631" name="Picture 6" descr="arizona_bob_looking_at_map_hg_cl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67" y="335619"/>
            <a:ext cx="2301480" cy="2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2296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Contour Intervals</a:t>
            </a:r>
          </a:p>
        </p:txBody>
      </p:sp>
      <p:pic>
        <p:nvPicPr>
          <p:cNvPr id="5126" name="Picture 6" descr="topog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274" r="4349" b="4546"/>
          <a:stretch>
            <a:fillRect/>
          </a:stretch>
        </p:blipFill>
        <p:spPr bwMode="auto">
          <a:xfrm>
            <a:off x="745067" y="1883624"/>
            <a:ext cx="4605865" cy="43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8541" y="3556223"/>
            <a:ext cx="843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Close </a:t>
            </a:r>
            <a:r>
              <a:rPr lang="en-US" altLang="x-non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lines </a:t>
            </a:r>
            <a:r>
              <a:rPr lang="en-US" altLang="x-non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contour </a:t>
            </a:r>
            <a:r>
              <a:rPr lang="en-US" altLang="x-non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altLang="x-non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steep </a:t>
            </a:r>
            <a:r>
              <a:rPr lang="en-US" altLang="x-non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slope.</a:t>
            </a:r>
          </a:p>
        </p:txBody>
      </p:sp>
    </p:spTree>
    <p:extLst>
      <p:ext uri="{BB962C8B-B14F-4D97-AF65-F5344CB8AC3E}">
        <p14:creationId xmlns:p14="http://schemas.microsoft.com/office/powerpoint/2010/main" val="6381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236134" y="0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x-none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Rivers and Streams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12933" y="1938867"/>
            <a:ext cx="5283200" cy="35644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When contour lines cross a stream or river, they bend upward toward </a:t>
            </a:r>
            <a:r>
              <a:rPr lang="en-US" altLang="x-none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higher</a:t>
            </a:r>
            <a:r>
              <a:rPr lang="en-US" altLang="x-non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elevations. </a:t>
            </a:r>
          </a:p>
          <a:p>
            <a:pPr eaLnBrk="1" hangingPunct="1"/>
            <a:r>
              <a:rPr lang="en-US" altLang="x-non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The 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“</a:t>
            </a: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V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”</a:t>
            </a: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points </a:t>
            </a:r>
            <a:r>
              <a:rPr lang="en-US" altLang="ja-JP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upstream</a:t>
            </a: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n-US" altLang="x-none" dirty="0">
              <a:ea typeface="MS PGothic" charset="-128"/>
            </a:endParaRPr>
          </a:p>
        </p:txBody>
      </p:sp>
      <p:pic>
        <p:nvPicPr>
          <p:cNvPr id="28676" name="Picture 7" descr="topog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695" r="2943" b="15254"/>
          <a:stretch>
            <a:fillRect/>
          </a:stretch>
        </p:blipFill>
        <p:spPr bwMode="auto">
          <a:xfrm>
            <a:off x="406400" y="1849966"/>
            <a:ext cx="4961468" cy="43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9C68A2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9" y="0"/>
            <a:ext cx="5185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GRADIENT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Font typeface="Arial Black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RATE OF CHANGE OF A SLOPE</a:t>
            </a:r>
          </a:p>
          <a:p>
            <a:pPr marL="0" indent="0">
              <a:spcBef>
                <a:spcPts val="64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None/>
            </a:pPr>
            <a:endParaRPr sz="18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2667000" y="3581401"/>
            <a:ext cx="0" cy="243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>
            <a:off x="2667000" y="3581400"/>
            <a:ext cx="4800600" cy="25908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Shape 90"/>
          <p:cNvCxnSpPr/>
          <p:nvPr/>
        </p:nvCxnSpPr>
        <p:spPr>
          <a:xfrm>
            <a:off x="2667000" y="5943600"/>
            <a:ext cx="4800600" cy="228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91"/>
          <p:cNvCxnSpPr/>
          <p:nvPr/>
        </p:nvCxnSpPr>
        <p:spPr>
          <a:xfrm>
            <a:off x="3998200" y="2839501"/>
            <a:ext cx="697500" cy="1693799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12105" y="2898732"/>
            <a:ext cx="5743575" cy="1143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GRADIENT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idx="1"/>
          </p:nvPr>
        </p:nvSpPr>
        <p:spPr>
          <a:xfrm>
            <a:off x="1524000" y="14478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Font typeface="Arial Black"/>
              <a:buChar char="•"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lang="en-US" sz="2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MATHEMATICIAN 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VS </a:t>
            </a:r>
            <a:r>
              <a:rPr lang="en-US" sz="2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GEOGRAPHER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</a:p>
          <a:p>
            <a:pPr marL="342900" indent="-342900" algn="ctr">
              <a:spcBef>
                <a:spcPts val="560"/>
              </a:spcBef>
              <a:buClr>
                <a:schemeClr val="dk1"/>
              </a:buClr>
              <a:buNone/>
            </a:pPr>
            <a:endParaRPr sz="2800" b="1"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None/>
            </a:pPr>
            <a:endParaRPr sz="2800" b="1"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None/>
            </a:pPr>
            <a:endParaRPr sz="2800" b="1"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2800">
                <a:latin typeface="Arial Black"/>
                <a:ea typeface="Arial Black"/>
                <a:cs typeface="Arial Black"/>
                <a:sym typeface="Arial Black"/>
              </a:rPr>
              <a:t>They are interpreted the same  way BUT we are studying Geography so use the correct one!</a:t>
            </a:r>
          </a:p>
        </p:txBody>
      </p:sp>
      <p:graphicFrame>
        <p:nvGraphicFramePr>
          <p:cNvPr id="99" name="Shape 99"/>
          <p:cNvGraphicFramePr/>
          <p:nvPr/>
        </p:nvGraphicFramePr>
        <p:xfrm>
          <a:off x="2329925" y="2402500"/>
          <a:ext cx="7239000" cy="1920150"/>
        </p:xfrm>
        <a:graphic>
          <a:graphicData uri="http://schemas.openxmlformats.org/drawingml/2006/table">
            <a:tbl>
              <a:tblPr>
                <a:noFill/>
                <a:tableStyleId>{7189E8C5-BC87-4013-B0A7-2E3E9458EDD4}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 u="sng"/>
                        <a:t>Mathematician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 u="sng"/>
                        <a:t>Geographer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/>
                        <a:t>As a Fraction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/>
                        <a:t>As a Ratio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/>
                        <a:t>1/20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/>
                        <a:t>1:20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262</Words>
  <Application>Microsoft Macintosh PowerPoint</Application>
  <PresentationFormat>Widescreen</PresentationFormat>
  <Paragraphs>53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Black</vt:lpstr>
      <vt:lpstr>Calibri</vt:lpstr>
      <vt:lpstr>Calibri Light</vt:lpstr>
      <vt:lpstr>MS PGothic</vt:lpstr>
      <vt:lpstr>Wingdings</vt:lpstr>
      <vt:lpstr>Arial</vt:lpstr>
      <vt:lpstr>Retrospect</vt:lpstr>
      <vt:lpstr>Measuring Height and Gradient on Maps</vt:lpstr>
      <vt:lpstr>Key terms</vt:lpstr>
      <vt:lpstr>How do we show height on a map?</vt:lpstr>
      <vt:lpstr>Index Intervals</vt:lpstr>
      <vt:lpstr>Contour Intervals</vt:lpstr>
      <vt:lpstr>Rivers and Streams </vt:lpstr>
      <vt:lpstr>PowerPoint Presentation</vt:lpstr>
      <vt:lpstr>GRADIENT</vt:lpstr>
      <vt:lpstr>GRADIENT</vt:lpstr>
      <vt:lpstr>GRADIENT</vt:lpstr>
      <vt:lpstr>GRADIENT</vt:lpstr>
      <vt:lpstr>Gradient </vt:lpstr>
      <vt:lpstr>What does the Gradient number mean?</vt:lpstr>
      <vt:lpstr>Cross-sections</vt:lpstr>
      <vt:lpstr>Drawing the cross-section - draw lines up from the base to make a dot at the correct height then a smooth line joining the dots…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Gradient</dc:title>
  <cp:lastModifiedBy>Steven Heath</cp:lastModifiedBy>
  <cp:revision>3</cp:revision>
  <dcterms:modified xsi:type="dcterms:W3CDTF">2017-11-28T02:12:47Z</dcterms:modified>
</cp:coreProperties>
</file>