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9" r:id="rId3"/>
    <p:sldId id="330" r:id="rId4"/>
    <p:sldId id="329" r:id="rId5"/>
    <p:sldId id="334" r:id="rId6"/>
    <p:sldId id="335" r:id="rId7"/>
    <p:sldId id="331" r:id="rId8"/>
    <p:sldId id="332" r:id="rId9"/>
    <p:sldId id="333" r:id="rId10"/>
    <p:sldId id="271" r:id="rId11"/>
    <p:sldId id="270"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3" autoAdjust="0"/>
    <p:restoredTop sz="86444" autoAdjust="0"/>
  </p:normalViewPr>
  <p:slideViewPr>
    <p:cSldViewPr>
      <p:cViewPr>
        <p:scale>
          <a:sx n="68" d="100"/>
          <a:sy n="68" d="100"/>
        </p:scale>
        <p:origin x="-1320" y="-84"/>
      </p:cViewPr>
      <p:guideLst>
        <p:guide orient="horz" pos="2160"/>
        <p:guide pos="2880"/>
      </p:guideLst>
    </p:cSldViewPr>
  </p:slideViewPr>
  <p:outlineViewPr>
    <p:cViewPr>
      <p:scale>
        <a:sx n="50" d="100"/>
        <a:sy n="50" d="100"/>
      </p:scale>
      <p:origin x="66" y="46404"/>
    </p:cViewPr>
  </p:outlineViewPr>
  <p:notesTextViewPr>
    <p:cViewPr>
      <p:scale>
        <a:sx n="100" d="100"/>
        <a:sy n="100" d="100"/>
      </p:scale>
      <p:origin x="0" y="0"/>
    </p:cViewPr>
  </p:notesTextViewPr>
  <p:sorterViewPr>
    <p:cViewPr>
      <p:scale>
        <a:sx n="66" d="100"/>
        <a:sy n="66" d="100"/>
      </p:scale>
      <p:origin x="0" y="73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B304FC-44B2-437A-BE4E-6604A5382F06}" type="datetimeFigureOut">
              <a:rPr lang="en-ZA" smtClean="0"/>
              <a:pPr/>
              <a:t>2014/06/24</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CF285A-CE7A-40C5-8C2D-FA13E9099132}" type="slidenum">
              <a:rPr lang="en-ZA" smtClean="0"/>
              <a:pPr/>
              <a:t>‹#›</a:t>
            </a:fld>
            <a:endParaRPr lang="en-ZA" dirty="0"/>
          </a:p>
        </p:txBody>
      </p:sp>
    </p:spTree>
    <p:extLst>
      <p:ext uri="{BB962C8B-B14F-4D97-AF65-F5344CB8AC3E}">
        <p14:creationId xmlns:p14="http://schemas.microsoft.com/office/powerpoint/2010/main" val="2739096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B059CE4-C166-4873-AD0C-83FF276840C2}" type="datetimeFigureOut">
              <a:rPr lang="en-ZA" smtClean="0"/>
              <a:pPr/>
              <a:t>2014/06/24</a:t>
            </a:fld>
            <a:endParaRPr lang="en-ZA" dirty="0"/>
          </a:p>
        </p:txBody>
      </p:sp>
      <p:sp>
        <p:nvSpPr>
          <p:cNvPr id="19" name="Footer Placeholder 18"/>
          <p:cNvSpPr>
            <a:spLocks noGrp="1"/>
          </p:cNvSpPr>
          <p:nvPr>
            <p:ph type="ftr" sz="quarter" idx="11"/>
          </p:nvPr>
        </p:nvSpPr>
        <p:spPr/>
        <p:txBody>
          <a:bodyPr/>
          <a:lstStyle/>
          <a:p>
            <a:endParaRPr lang="en-ZA" dirty="0"/>
          </a:p>
        </p:txBody>
      </p:sp>
      <p:sp>
        <p:nvSpPr>
          <p:cNvPr id="27" name="Slide Number Placeholder 26"/>
          <p:cNvSpPr>
            <a:spLocks noGrp="1"/>
          </p:cNvSpPr>
          <p:nvPr>
            <p:ph type="sldNum" sz="quarter" idx="12"/>
          </p:nvPr>
        </p:nvSpPr>
        <p:spPr/>
        <p:txBody>
          <a:bodyPr/>
          <a:lstStyle/>
          <a:p>
            <a:fld id="{7D26A576-C510-49FF-8DBF-35F0D6940B36}" type="slidenum">
              <a:rPr lang="en-ZA" smtClean="0"/>
              <a:pPr/>
              <a:t>‹#›</a:t>
            </a:fld>
            <a:endParaRPr lang="en-ZA" dirty="0"/>
          </a:p>
        </p:txBody>
      </p:sp>
    </p:spTree>
  </p:cSld>
  <p:clrMapOvr>
    <a:overrideClrMapping bg1="dk1" tx1="lt1" bg2="dk2" tx2="lt2" accent1="accent1" accent2="accent2" accent3="accent3" accent4="accent4" accent5="accent5" accent6="accent6" hlink="hlink" folHlink="folHlink"/>
  </p:clrMapOvr>
  <p:transition spd="slow" advTm="213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059CE4-C166-4873-AD0C-83FF276840C2}" type="datetimeFigureOut">
              <a:rPr lang="en-ZA" smtClean="0"/>
              <a:pPr/>
              <a:t>2014/06/24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D26A576-C510-49FF-8DBF-35F0D6940B36}" type="slidenum">
              <a:rPr lang="en-ZA" smtClean="0"/>
              <a:pPr/>
              <a:t>‹#›</a:t>
            </a:fld>
            <a:endParaRPr lang="en-ZA" dirty="0"/>
          </a:p>
        </p:txBody>
      </p:sp>
    </p:spTree>
  </p:cSld>
  <p:clrMapOvr>
    <a:masterClrMapping/>
  </p:clrMapOvr>
  <p:transition spd="slow" advTm="213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059CE4-C166-4873-AD0C-83FF276840C2}" type="datetimeFigureOut">
              <a:rPr lang="en-ZA" smtClean="0"/>
              <a:pPr/>
              <a:t>2014/06/24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D26A576-C510-49FF-8DBF-35F0D6940B36}" type="slidenum">
              <a:rPr lang="en-ZA" smtClean="0"/>
              <a:pPr/>
              <a:t>‹#›</a:t>
            </a:fld>
            <a:endParaRPr lang="en-ZA" dirty="0"/>
          </a:p>
        </p:txBody>
      </p:sp>
    </p:spTree>
  </p:cSld>
  <p:clrMapOvr>
    <a:masterClrMapping/>
  </p:clrMapOvr>
  <p:transition spd="slow" advTm="213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059CE4-C166-4873-AD0C-83FF276840C2}" type="datetimeFigureOut">
              <a:rPr lang="en-ZA" smtClean="0"/>
              <a:pPr/>
              <a:t>2014/06/24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D26A576-C510-49FF-8DBF-35F0D6940B36}" type="slidenum">
              <a:rPr lang="en-ZA" smtClean="0"/>
              <a:pPr/>
              <a:t>‹#›</a:t>
            </a:fld>
            <a:endParaRPr lang="en-ZA" dirty="0"/>
          </a:p>
        </p:txBody>
      </p:sp>
    </p:spTree>
  </p:cSld>
  <p:clrMapOvr>
    <a:masterClrMapping/>
  </p:clrMapOvr>
  <p:transition spd="slow" advTm="213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059CE4-C166-4873-AD0C-83FF276840C2}" type="datetimeFigureOut">
              <a:rPr lang="en-ZA" smtClean="0"/>
              <a:pPr/>
              <a:t>2014/06/24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D26A576-C510-49FF-8DBF-35F0D6940B36}" type="slidenum">
              <a:rPr lang="en-ZA" smtClean="0"/>
              <a:pPr/>
              <a:t>‹#›</a:t>
            </a:fld>
            <a:endParaRPr lang="en-ZA" dirty="0"/>
          </a:p>
        </p:txBody>
      </p:sp>
    </p:spTree>
  </p:cSld>
  <p:clrMapOvr>
    <a:overrideClrMapping bg1="dk1" tx1="lt1" bg2="dk2" tx2="lt2" accent1="accent1" accent2="accent2" accent3="accent3" accent4="accent4" accent5="accent5" accent6="accent6" hlink="hlink" folHlink="folHlink"/>
  </p:clrMapOvr>
  <p:transition spd="slow" advTm="213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059CE4-C166-4873-AD0C-83FF276840C2}" type="datetimeFigureOut">
              <a:rPr lang="en-ZA" smtClean="0"/>
              <a:pPr/>
              <a:t>2014/06/24</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D26A576-C510-49FF-8DBF-35F0D6940B36}" type="slidenum">
              <a:rPr lang="en-ZA" smtClean="0"/>
              <a:pPr/>
              <a:t>‹#›</a:t>
            </a:fld>
            <a:endParaRPr lang="en-ZA" dirty="0"/>
          </a:p>
        </p:txBody>
      </p:sp>
    </p:spTree>
  </p:cSld>
  <p:clrMapOvr>
    <a:masterClrMapping/>
  </p:clrMapOvr>
  <p:transition spd="slow" advTm="213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B059CE4-C166-4873-AD0C-83FF276840C2}" type="datetimeFigureOut">
              <a:rPr lang="en-ZA" smtClean="0"/>
              <a:pPr/>
              <a:t>2014/06/24</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7D26A576-C510-49FF-8DBF-35F0D6940B36}" type="slidenum">
              <a:rPr lang="en-ZA" smtClean="0"/>
              <a:pPr/>
              <a:t>‹#›</a:t>
            </a:fld>
            <a:endParaRPr lang="en-ZA" dirty="0"/>
          </a:p>
        </p:txBody>
      </p:sp>
    </p:spTree>
  </p:cSld>
  <p:clrMapOvr>
    <a:masterClrMapping/>
  </p:clrMapOvr>
  <p:transition spd="slow" advTm="213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59CE4-C166-4873-AD0C-83FF276840C2}" type="datetimeFigureOut">
              <a:rPr lang="en-ZA" smtClean="0"/>
              <a:pPr/>
              <a:t>2014/06/24</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7D26A576-C510-49FF-8DBF-35F0D6940B36}" type="slidenum">
              <a:rPr lang="en-ZA" smtClean="0"/>
              <a:pPr/>
              <a:t>‹#›</a:t>
            </a:fld>
            <a:endParaRPr lang="en-ZA" dirty="0"/>
          </a:p>
        </p:txBody>
      </p:sp>
    </p:spTree>
  </p:cSld>
  <p:clrMapOvr>
    <a:masterClrMapping/>
  </p:clrMapOvr>
  <p:transition spd="slow" advTm="213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059CE4-C166-4873-AD0C-83FF276840C2}" type="datetimeFigureOut">
              <a:rPr lang="en-ZA" smtClean="0"/>
              <a:pPr/>
              <a:t>2014/06/24</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7D26A576-C510-49FF-8DBF-35F0D6940B36}" type="slidenum">
              <a:rPr lang="en-ZA" smtClean="0"/>
              <a:pPr/>
              <a:t>‹#›</a:t>
            </a:fld>
            <a:endParaRPr lang="en-ZA" dirty="0"/>
          </a:p>
        </p:txBody>
      </p:sp>
    </p:spTree>
  </p:cSld>
  <p:clrMapOvr>
    <a:masterClrMapping/>
  </p:clrMapOvr>
  <p:transition spd="slow" advTm="213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059CE4-C166-4873-AD0C-83FF276840C2}" type="datetimeFigureOut">
              <a:rPr lang="en-ZA" smtClean="0"/>
              <a:pPr/>
              <a:t>2014/06/24</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D26A576-C510-49FF-8DBF-35F0D6940B36}" type="slidenum">
              <a:rPr lang="en-ZA" smtClean="0"/>
              <a:pPr/>
              <a:t>‹#›</a:t>
            </a:fld>
            <a:endParaRPr lang="en-ZA" dirty="0"/>
          </a:p>
        </p:txBody>
      </p:sp>
    </p:spTree>
  </p:cSld>
  <p:clrMapOvr>
    <a:masterClrMapping/>
  </p:clrMapOvr>
  <p:transition spd="slow" advTm="213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059CE4-C166-4873-AD0C-83FF276840C2}" type="datetimeFigureOut">
              <a:rPr lang="en-ZA" smtClean="0"/>
              <a:pPr/>
              <a:t>2014/06/24</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a:xfrm>
            <a:off x="8077200" y="6356350"/>
            <a:ext cx="609600" cy="365125"/>
          </a:xfrm>
        </p:spPr>
        <p:txBody>
          <a:bodyPr/>
          <a:lstStyle/>
          <a:p>
            <a:fld id="{7D26A576-C510-49FF-8DBF-35F0D6940B36}" type="slidenum">
              <a:rPr lang="en-ZA" smtClean="0"/>
              <a:pPr/>
              <a:t>‹#›</a:t>
            </a:fld>
            <a:endParaRPr lang="en-ZA"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slow" advTm="213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059CE4-C166-4873-AD0C-83FF276840C2}" type="datetimeFigureOut">
              <a:rPr lang="en-ZA" smtClean="0"/>
              <a:pPr/>
              <a:t>2014/06/24</a:t>
            </a:fld>
            <a:endParaRPr lang="en-ZA"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ZA"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D26A576-C510-49FF-8DBF-35F0D6940B36}" type="slidenum">
              <a:rPr lang="en-ZA" smtClean="0"/>
              <a:pPr/>
              <a:t>‹#›</a:t>
            </a:fld>
            <a:endParaRPr lang="en-ZA"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Tm="213000">
    <p:fad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409328"/>
          </a:xfrm>
        </p:spPr>
        <p:txBody>
          <a:bodyPr/>
          <a:lstStyle/>
          <a:p>
            <a:pPr algn="ctr"/>
            <a:r>
              <a:rPr lang="en-ZA" sz="7200" dirty="0" smtClean="0"/>
              <a:t>River profile</a:t>
            </a:r>
            <a:endParaRPr lang="en-ZA" dirty="0"/>
          </a:p>
        </p:txBody>
      </p:sp>
      <p:sp>
        <p:nvSpPr>
          <p:cNvPr id="4" name="Subtitle 3"/>
          <p:cNvSpPr>
            <a:spLocks noGrp="1"/>
          </p:cNvSpPr>
          <p:nvPr>
            <p:ph type="subTitle" idx="1"/>
          </p:nvPr>
        </p:nvSpPr>
        <p:spPr/>
        <p:txBody>
          <a:bodyPr/>
          <a:lstStyle/>
          <a:p>
            <a:endParaRPr lang="en-US"/>
          </a:p>
        </p:txBody>
      </p:sp>
    </p:spTree>
  </p:cSld>
  <p:clrMapOvr>
    <a:masterClrMapping/>
  </p:clrMapOvr>
  <p:transition spd="slow" advTm="213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Cross Profile-Upper course</a:t>
            </a:r>
            <a:endParaRPr lang="en-ZA" dirty="0"/>
          </a:p>
        </p:txBody>
      </p:sp>
      <p:pic>
        <p:nvPicPr>
          <p:cNvPr id="4" name="Content Placeholder 3" descr="http://www.physicalgeography.net/fundamentals/images/headwaters.JPG"/>
          <p:cNvPicPr>
            <a:picLocks noGrp="1"/>
          </p:cNvPicPr>
          <p:nvPr>
            <p:ph idx="1"/>
          </p:nvPr>
        </p:nvPicPr>
        <p:blipFill>
          <a:blip r:embed="rId2" cstate="print"/>
          <a:srcRect/>
          <a:stretch>
            <a:fillRect/>
          </a:stretch>
        </p:blipFill>
        <p:spPr bwMode="auto">
          <a:xfrm>
            <a:off x="1619672" y="1916832"/>
            <a:ext cx="2489200" cy="3733800"/>
          </a:xfrm>
          <a:prstGeom prst="rect">
            <a:avLst/>
          </a:prstGeom>
          <a:noFill/>
          <a:ln w="9525">
            <a:noFill/>
            <a:miter lim="800000"/>
            <a:headEnd/>
            <a:tailEnd/>
          </a:ln>
        </p:spPr>
      </p:pic>
      <p:pic>
        <p:nvPicPr>
          <p:cNvPr id="5" name="Picture 4" descr="http://www.physicalgeography.net/fundamentals/images/straightchannel.gif"/>
          <p:cNvPicPr/>
          <p:nvPr/>
        </p:nvPicPr>
        <p:blipFill>
          <a:blip r:embed="rId3" cstate="print"/>
          <a:srcRect/>
          <a:stretch>
            <a:fillRect/>
          </a:stretch>
        </p:blipFill>
        <p:spPr bwMode="auto">
          <a:xfrm>
            <a:off x="4572000" y="2564904"/>
            <a:ext cx="3168352" cy="2314575"/>
          </a:xfrm>
          <a:prstGeom prst="rect">
            <a:avLst/>
          </a:prstGeom>
          <a:noFill/>
          <a:ln w="9525">
            <a:noFill/>
            <a:miter lim="800000"/>
            <a:headEnd/>
            <a:tailEnd/>
          </a:ln>
        </p:spPr>
      </p:pic>
    </p:spTree>
  </p:cSld>
  <p:clrMapOvr>
    <a:masterClrMapping/>
  </p:clrMapOvr>
  <p:transition spd="slow" advTm="21300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Cross Profile Middle course</a:t>
            </a:r>
            <a:endParaRPr lang="en-ZA" dirty="0"/>
          </a:p>
        </p:txBody>
      </p:sp>
      <p:pic>
        <p:nvPicPr>
          <p:cNvPr id="4" name="Content Placeholder 3" descr="http://www.physicalgeography.net/fundamentals/images/braidedchannel.gif"/>
          <p:cNvPicPr>
            <a:picLocks noGrp="1"/>
          </p:cNvPicPr>
          <p:nvPr>
            <p:ph idx="1"/>
          </p:nvPr>
        </p:nvPicPr>
        <p:blipFill>
          <a:blip r:embed="rId2" cstate="print"/>
          <a:srcRect/>
          <a:stretch>
            <a:fillRect/>
          </a:stretch>
        </p:blipFill>
        <p:spPr bwMode="auto">
          <a:xfrm>
            <a:off x="2627784" y="4221088"/>
            <a:ext cx="5040560" cy="1976239"/>
          </a:xfrm>
          <a:prstGeom prst="rect">
            <a:avLst/>
          </a:prstGeom>
          <a:noFill/>
          <a:ln w="9525">
            <a:noFill/>
            <a:miter lim="800000"/>
            <a:headEnd/>
            <a:tailEnd/>
          </a:ln>
        </p:spPr>
      </p:pic>
      <p:pic>
        <p:nvPicPr>
          <p:cNvPr id="5" name="Picture 4" descr="http://www.physicalgeography.net/fundamentals/images/braidedstream.JPG"/>
          <p:cNvPicPr/>
          <p:nvPr/>
        </p:nvPicPr>
        <p:blipFill>
          <a:blip r:embed="rId3" cstate="print"/>
          <a:srcRect/>
          <a:stretch>
            <a:fillRect/>
          </a:stretch>
        </p:blipFill>
        <p:spPr bwMode="auto">
          <a:xfrm>
            <a:off x="2915816" y="1988840"/>
            <a:ext cx="4464496" cy="1800200"/>
          </a:xfrm>
          <a:prstGeom prst="rect">
            <a:avLst/>
          </a:prstGeom>
          <a:noFill/>
          <a:ln w="9525">
            <a:noFill/>
            <a:miter lim="800000"/>
            <a:headEnd/>
            <a:tailEnd/>
          </a:ln>
        </p:spPr>
      </p:pic>
    </p:spTree>
  </p:cSld>
  <p:clrMapOvr>
    <a:masterClrMapping/>
  </p:clrMapOvr>
  <p:transition spd="slow" advTm="21300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Cross Profile Lower course</a:t>
            </a:r>
            <a:endParaRPr lang="en-ZA" dirty="0"/>
          </a:p>
        </p:txBody>
      </p:sp>
      <p:pic>
        <p:nvPicPr>
          <p:cNvPr id="4" name="Content Placeholder 3" descr="http://www.physicalgeography.net/fundamentals/images/pointbar.JPG"/>
          <p:cNvPicPr>
            <a:picLocks noGrp="1"/>
          </p:cNvPicPr>
          <p:nvPr>
            <p:ph idx="1"/>
          </p:nvPr>
        </p:nvPicPr>
        <p:blipFill>
          <a:blip r:embed="rId2" cstate="print"/>
          <a:srcRect/>
          <a:stretch>
            <a:fillRect/>
          </a:stretch>
        </p:blipFill>
        <p:spPr bwMode="auto">
          <a:xfrm>
            <a:off x="3419872" y="1988840"/>
            <a:ext cx="2592288" cy="1872208"/>
          </a:xfrm>
          <a:prstGeom prst="rect">
            <a:avLst/>
          </a:prstGeom>
          <a:noFill/>
          <a:ln w="9525">
            <a:noFill/>
            <a:miter lim="800000"/>
            <a:headEnd/>
            <a:tailEnd/>
          </a:ln>
        </p:spPr>
      </p:pic>
      <p:pic>
        <p:nvPicPr>
          <p:cNvPr id="5" name="Picture 4" descr="http://www.physicalgeography.net/fundamentals/images/meanderchannel.gif"/>
          <p:cNvPicPr/>
          <p:nvPr/>
        </p:nvPicPr>
        <p:blipFill>
          <a:blip r:embed="rId3" cstate="print"/>
          <a:srcRect/>
          <a:stretch>
            <a:fillRect/>
          </a:stretch>
        </p:blipFill>
        <p:spPr bwMode="auto">
          <a:xfrm>
            <a:off x="2555776" y="4077072"/>
            <a:ext cx="4200525" cy="1038225"/>
          </a:xfrm>
          <a:prstGeom prst="rect">
            <a:avLst/>
          </a:prstGeom>
          <a:noFill/>
          <a:ln w="9525">
            <a:noFill/>
            <a:miter lim="800000"/>
            <a:headEnd/>
            <a:tailEnd/>
          </a:ln>
        </p:spPr>
      </p:pic>
    </p:spTree>
  </p:cSld>
  <p:clrMapOvr>
    <a:masterClrMapping/>
  </p:clrMapOvr>
  <p:transition spd="slow" advTm="213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Longitudinal profile</a:t>
            </a:r>
            <a:endParaRPr lang="en-ZA" dirty="0"/>
          </a:p>
        </p:txBody>
      </p:sp>
      <p:sp>
        <p:nvSpPr>
          <p:cNvPr id="3" name="Content Placeholder 2"/>
          <p:cNvSpPr>
            <a:spLocks noGrp="1"/>
          </p:cNvSpPr>
          <p:nvPr>
            <p:ph idx="1"/>
          </p:nvPr>
        </p:nvSpPr>
        <p:spPr/>
        <p:txBody>
          <a:bodyPr/>
          <a:lstStyle/>
          <a:p>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988840"/>
            <a:ext cx="7200800" cy="36559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advTm="213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Fluvial/River- Areas</a:t>
            </a:r>
            <a:endParaRPr lang="en-ZA" dirty="0"/>
          </a:p>
        </p:txBody>
      </p:sp>
      <p:sp>
        <p:nvSpPr>
          <p:cNvPr id="3" name="Content Placeholder 2"/>
          <p:cNvSpPr>
            <a:spLocks noGrp="1"/>
          </p:cNvSpPr>
          <p:nvPr>
            <p:ph idx="1"/>
          </p:nvPr>
        </p:nvSpPr>
        <p:spPr/>
        <p:txBody>
          <a:bodyPr>
            <a:normAutofit/>
          </a:bodyPr>
          <a:lstStyle/>
          <a:p>
            <a:r>
              <a:rPr lang="en-ZA" dirty="0" smtClean="0"/>
              <a:t>The </a:t>
            </a:r>
            <a:r>
              <a:rPr lang="en-ZA" dirty="0" smtClean="0"/>
              <a:t>path the river follows from its source to mouth is known as the</a:t>
            </a:r>
            <a:r>
              <a:rPr lang="en-ZA" b="1" u="sng" dirty="0" smtClean="0"/>
              <a:t> river's course</a:t>
            </a:r>
            <a:r>
              <a:rPr lang="en-ZA" b="1" dirty="0" smtClean="0"/>
              <a:t>. </a:t>
            </a:r>
          </a:p>
          <a:p>
            <a:r>
              <a:rPr lang="en-ZA" dirty="0" smtClean="0"/>
              <a:t>When studying rivers we often divide it into 3 main sections, the </a:t>
            </a:r>
            <a:r>
              <a:rPr lang="en-ZA" b="1" u="sng" dirty="0" smtClean="0"/>
              <a:t>upper course</a:t>
            </a:r>
            <a:r>
              <a:rPr lang="en-ZA" dirty="0" smtClean="0"/>
              <a:t>; </a:t>
            </a:r>
            <a:r>
              <a:rPr lang="en-ZA" b="1" u="sng" dirty="0" smtClean="0"/>
              <a:t>middle course </a:t>
            </a:r>
            <a:r>
              <a:rPr lang="en-ZA" dirty="0" smtClean="0"/>
              <a:t>and </a:t>
            </a:r>
            <a:r>
              <a:rPr lang="en-ZA" b="1" u="sng" dirty="0" smtClean="0"/>
              <a:t>lower course</a:t>
            </a:r>
            <a:r>
              <a:rPr lang="en-ZA" dirty="0" smtClean="0"/>
              <a:t>. </a:t>
            </a:r>
          </a:p>
          <a:p>
            <a:r>
              <a:rPr lang="en-ZA" dirty="0" smtClean="0"/>
              <a:t>Each part of the river has distinctive features which form and the characteristics of the river and its surrounding valley change downstream.</a:t>
            </a:r>
          </a:p>
          <a:p>
            <a:endParaRPr lang="en-ZA" dirty="0"/>
          </a:p>
        </p:txBody>
      </p:sp>
    </p:spTree>
  </p:cSld>
  <p:clrMapOvr>
    <a:masterClrMapping/>
  </p:clrMapOvr>
  <p:transition spd="slow" advTm="213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pic>
        <p:nvPicPr>
          <p:cNvPr id="18434" name="Picture 2"/>
          <p:cNvPicPr>
            <a:picLocks noGrp="1" noChangeAspect="1" noChangeArrowheads="1"/>
          </p:cNvPicPr>
          <p:nvPr>
            <p:ph idx="1"/>
          </p:nvPr>
        </p:nvPicPr>
        <p:blipFill>
          <a:blip r:embed="rId2" cstate="print"/>
          <a:srcRect/>
          <a:stretch>
            <a:fillRect/>
          </a:stretch>
        </p:blipFill>
        <p:spPr bwMode="auto">
          <a:xfrm>
            <a:off x="611560" y="360127"/>
            <a:ext cx="8154663" cy="4464496"/>
          </a:xfrm>
          <a:prstGeom prst="rect">
            <a:avLst/>
          </a:prstGeom>
          <a:noFill/>
          <a:ln w="9525">
            <a:noFill/>
            <a:miter lim="800000"/>
            <a:headEnd/>
            <a:tailEnd/>
          </a:ln>
        </p:spPr>
      </p:pic>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9832" y="4626028"/>
            <a:ext cx="3348023" cy="2096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advTm="213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River Processes </a:t>
            </a:r>
            <a:endParaRPr lang="en-ZA" dirty="0"/>
          </a:p>
        </p:txBody>
      </p:sp>
      <p:sp>
        <p:nvSpPr>
          <p:cNvPr id="3" name="Content Placeholder 2"/>
          <p:cNvSpPr>
            <a:spLocks noGrp="1"/>
          </p:cNvSpPr>
          <p:nvPr>
            <p:ph idx="1"/>
          </p:nvPr>
        </p:nvSpPr>
        <p:spPr/>
        <p:txBody>
          <a:bodyPr/>
          <a:lstStyle/>
          <a:p>
            <a:r>
              <a:rPr lang="en-ZA" dirty="0" smtClean="0"/>
              <a:t>As a river flows along its course it undertakes 3 main processes which together help to shape the river channel and the surrounding valley. </a:t>
            </a:r>
          </a:p>
          <a:p>
            <a:r>
              <a:rPr lang="en-ZA" dirty="0" smtClean="0"/>
              <a:t>These processes are </a:t>
            </a:r>
            <a:r>
              <a:rPr lang="en-ZA" b="1" dirty="0" smtClean="0"/>
              <a:t>erosion</a:t>
            </a:r>
            <a:r>
              <a:rPr lang="en-ZA" dirty="0" smtClean="0"/>
              <a:t>, </a:t>
            </a:r>
            <a:r>
              <a:rPr lang="en-ZA" b="1" dirty="0" smtClean="0"/>
              <a:t>transport</a:t>
            </a:r>
            <a:r>
              <a:rPr lang="en-ZA" dirty="0" smtClean="0"/>
              <a:t> and </a:t>
            </a:r>
            <a:r>
              <a:rPr lang="en-ZA" b="1" dirty="0" smtClean="0"/>
              <a:t>deposition</a:t>
            </a:r>
            <a:r>
              <a:rPr lang="en-ZA" dirty="0" smtClean="0"/>
              <a:t>.</a:t>
            </a:r>
            <a:endParaRPr lang="en-ZA" dirty="0"/>
          </a:p>
        </p:txBody>
      </p:sp>
    </p:spTree>
  </p:cSld>
  <p:clrMapOvr>
    <a:masterClrMapping/>
  </p:clrMapOvr>
  <p:transition spd="slow" advTm="213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RIVER EROSION</a:t>
            </a:r>
            <a:endParaRPr lang="en-ZA" dirty="0"/>
          </a:p>
        </p:txBody>
      </p:sp>
      <p:sp>
        <p:nvSpPr>
          <p:cNvPr id="3" name="Content Placeholder 2"/>
          <p:cNvSpPr>
            <a:spLocks noGrp="1"/>
          </p:cNvSpPr>
          <p:nvPr>
            <p:ph idx="1"/>
          </p:nvPr>
        </p:nvSpPr>
        <p:spPr/>
        <p:txBody>
          <a:bodyPr>
            <a:normAutofit fontScale="85000" lnSpcReduction="20000"/>
          </a:bodyPr>
          <a:lstStyle/>
          <a:p>
            <a:r>
              <a:rPr lang="en-ZA" b="1" dirty="0" smtClean="0"/>
              <a:t>River erosion</a:t>
            </a:r>
            <a:r>
              <a:rPr lang="en-ZA" dirty="0" smtClean="0"/>
              <a:t> is the wearing away of the land as the water flows past the bed and banks. There are four main types of river erosion. These are:</a:t>
            </a:r>
          </a:p>
          <a:p>
            <a:pPr lvl="0"/>
            <a:r>
              <a:rPr lang="en-ZA" b="1" dirty="0" smtClean="0"/>
              <a:t>Attrition</a:t>
            </a:r>
            <a:r>
              <a:rPr lang="en-ZA" i="1" dirty="0" smtClean="0"/>
              <a:t> - </a:t>
            </a:r>
            <a:r>
              <a:rPr lang="en-ZA" dirty="0" smtClean="0"/>
              <a:t>occurs as rocks bang against each other gradually breaking each other down (rocks become smaller and less angular as attrition occurs)</a:t>
            </a:r>
          </a:p>
          <a:p>
            <a:pPr lvl="0"/>
            <a:r>
              <a:rPr lang="en-ZA" b="1" dirty="0" smtClean="0"/>
              <a:t>Abrasion </a:t>
            </a:r>
            <a:r>
              <a:rPr lang="en-ZA" dirty="0" smtClean="0"/>
              <a:t>- this is the scraping away of the bed and banks by material transported by the river</a:t>
            </a:r>
          </a:p>
          <a:p>
            <a:pPr lvl="0"/>
            <a:r>
              <a:rPr lang="en-ZA" b="1" dirty="0" smtClean="0"/>
              <a:t>Solution</a:t>
            </a:r>
            <a:r>
              <a:rPr lang="en-ZA" dirty="0" smtClean="0"/>
              <a:t> - chemicals in the river dissolve minerals in the rocks in the bed and bank, carrying them away in solution.</a:t>
            </a:r>
          </a:p>
          <a:p>
            <a:pPr lvl="0"/>
            <a:r>
              <a:rPr lang="en-ZA" b="1" dirty="0" smtClean="0"/>
              <a:t>Hydraulic Action </a:t>
            </a:r>
            <a:r>
              <a:rPr lang="en-ZA" dirty="0" smtClean="0"/>
              <a:t>- this is where the water in the river compresses air in cracks in the bed and banks. This results in increased pressure caused by the compression of air, mini 'explosions' are caused as the pressure is then released gradually forcing apart parts of the bed and banks.</a:t>
            </a:r>
          </a:p>
        </p:txBody>
      </p:sp>
    </p:spTree>
  </p:cSld>
  <p:clrMapOvr>
    <a:masterClrMapping/>
  </p:clrMapOvr>
  <p:transition spd="slow" advTm="21300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RIVER TRANSPORT</a:t>
            </a: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Material may be transported by a river in </a:t>
            </a:r>
            <a:r>
              <a:rPr lang="en-ZA" b="1" u="sng" dirty="0" smtClean="0"/>
              <a:t>four </a:t>
            </a:r>
            <a:r>
              <a:rPr lang="en-ZA" b="1" u="sng" dirty="0" smtClean="0"/>
              <a:t>main ways</a:t>
            </a:r>
            <a:r>
              <a:rPr lang="en-ZA" dirty="0" smtClean="0"/>
              <a:t>: </a:t>
            </a:r>
            <a:r>
              <a:rPr lang="en-ZA" b="1" i="1" dirty="0" smtClean="0"/>
              <a:t>solution</a:t>
            </a:r>
            <a:r>
              <a:rPr lang="en-ZA" b="1" i="1" dirty="0" smtClean="0"/>
              <a:t>; suspension; saltation </a:t>
            </a:r>
            <a:r>
              <a:rPr lang="en-ZA" dirty="0" smtClean="0"/>
              <a:t>and </a:t>
            </a:r>
            <a:r>
              <a:rPr lang="en-ZA" b="1" i="1" dirty="0" smtClean="0"/>
              <a:t>traction</a:t>
            </a:r>
            <a:r>
              <a:rPr lang="en-ZA" dirty="0" smtClean="0"/>
              <a:t>.</a:t>
            </a:r>
          </a:p>
          <a:p>
            <a:r>
              <a:rPr lang="en-ZA" dirty="0" smtClean="0"/>
              <a:t>The type of transport taking place depends on... </a:t>
            </a:r>
          </a:p>
          <a:p>
            <a:pPr lvl="1"/>
            <a:r>
              <a:rPr lang="en-ZA" dirty="0" smtClean="0"/>
              <a:t>(i) the size of the sediment and </a:t>
            </a:r>
          </a:p>
          <a:p>
            <a:pPr lvl="1"/>
            <a:r>
              <a:rPr lang="en-ZA" dirty="0" smtClean="0"/>
              <a:t>(ii) the amount of energy that is available to undertake the transport. </a:t>
            </a:r>
          </a:p>
          <a:p>
            <a:pPr lvl="1"/>
            <a:r>
              <a:rPr lang="en-ZA" dirty="0" smtClean="0"/>
              <a:t>The chemical composition of the parent rock from which sediments originate.</a:t>
            </a:r>
          </a:p>
          <a:p>
            <a:r>
              <a:rPr lang="en-ZA" dirty="0" smtClean="0"/>
              <a:t>In the upper course of the river there is more traction and saltation going on due to the large size of the bed-load, as a river enters its middle and lower course there is a lot of finer material eroded from further upstream which will be carried in suspension.</a:t>
            </a:r>
            <a:endParaRPr lang="en-ZA" dirty="0"/>
          </a:p>
        </p:txBody>
      </p:sp>
    </p:spTree>
  </p:cSld>
  <p:clrMapOvr>
    <a:masterClrMapping/>
  </p:clrMapOvr>
  <p:transition spd="slow" advTm="21300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052736"/>
            <a:ext cx="7920880" cy="4584246"/>
          </a:xfrm>
        </p:spPr>
      </p:pic>
    </p:spTree>
  </p:cSld>
  <p:clrMapOvr>
    <a:masterClrMapping/>
  </p:clrMapOvr>
  <p:transition spd="slow" advTm="21300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DEPOSITION</a:t>
            </a:r>
            <a:endParaRPr lang="en-ZA" dirty="0"/>
          </a:p>
        </p:txBody>
      </p:sp>
      <p:sp>
        <p:nvSpPr>
          <p:cNvPr id="3" name="Content Placeholder 2"/>
          <p:cNvSpPr>
            <a:spLocks noGrp="1"/>
          </p:cNvSpPr>
          <p:nvPr>
            <p:ph idx="1"/>
          </p:nvPr>
        </p:nvSpPr>
        <p:spPr/>
        <p:txBody>
          <a:bodyPr>
            <a:normAutofit lnSpcReduction="10000"/>
          </a:bodyPr>
          <a:lstStyle/>
          <a:p>
            <a:r>
              <a:rPr lang="en-ZA" dirty="0" smtClean="0"/>
              <a:t>is where material carried by the river is dropped. </a:t>
            </a:r>
          </a:p>
          <a:p>
            <a:r>
              <a:rPr lang="en-ZA" dirty="0" smtClean="0"/>
              <a:t>occur when there is no longer sufficient energy to transport material. </a:t>
            </a:r>
          </a:p>
          <a:p>
            <a:r>
              <a:rPr lang="en-ZA" dirty="0" smtClean="0"/>
              <a:t>May result in the formation of features such as </a:t>
            </a:r>
            <a:r>
              <a:rPr lang="en-ZA" b="1" dirty="0" smtClean="0"/>
              <a:t>slip off slopes </a:t>
            </a:r>
            <a:r>
              <a:rPr lang="en-ZA" dirty="0" smtClean="0"/>
              <a:t>(on the inner bends of meanders); </a:t>
            </a:r>
            <a:r>
              <a:rPr lang="en-ZA" b="1" dirty="0" smtClean="0"/>
              <a:t>levees</a:t>
            </a:r>
            <a:r>
              <a:rPr lang="en-ZA" dirty="0" smtClean="0"/>
              <a:t> (raised banks) </a:t>
            </a:r>
            <a:r>
              <a:rPr lang="en-ZA" b="1" dirty="0" smtClean="0"/>
              <a:t>alluvial fans</a:t>
            </a:r>
            <a:r>
              <a:rPr lang="en-ZA" dirty="0" smtClean="0"/>
              <a:t>; </a:t>
            </a:r>
            <a:r>
              <a:rPr lang="en-ZA" b="1" dirty="0" smtClean="0"/>
              <a:t>meanders</a:t>
            </a:r>
            <a:r>
              <a:rPr lang="en-ZA" dirty="0" smtClean="0"/>
              <a:t>; </a:t>
            </a:r>
            <a:r>
              <a:rPr lang="en-ZA" b="1" dirty="0" smtClean="0"/>
              <a:t>braided</a:t>
            </a:r>
            <a:r>
              <a:rPr lang="en-ZA" dirty="0" smtClean="0"/>
              <a:t> </a:t>
            </a:r>
            <a:r>
              <a:rPr lang="en-ZA" b="1" dirty="0" smtClean="0"/>
              <a:t>streams</a:t>
            </a:r>
            <a:r>
              <a:rPr lang="en-ZA" dirty="0" smtClean="0"/>
              <a:t> and the </a:t>
            </a:r>
            <a:r>
              <a:rPr lang="en-ZA" b="1" dirty="0" smtClean="0"/>
              <a:t>floodplain</a:t>
            </a:r>
            <a:r>
              <a:rPr lang="en-ZA" dirty="0" smtClean="0"/>
              <a:t>. </a:t>
            </a:r>
          </a:p>
          <a:p>
            <a:r>
              <a:rPr lang="en-ZA" b="1" dirty="0" smtClean="0">
                <a:solidFill>
                  <a:srgbClr val="FF0000"/>
                </a:solidFill>
              </a:rPr>
              <a:t>Remember</a:t>
            </a:r>
            <a:r>
              <a:rPr lang="en-ZA" dirty="0" smtClean="0"/>
              <a:t> - it is the largest material that will be dropped first as it requires the most energy to be transported. Eroded material carried in suspension and solution will be dropped last.</a:t>
            </a:r>
            <a:endParaRPr lang="en-ZA" dirty="0"/>
          </a:p>
        </p:txBody>
      </p:sp>
    </p:spTree>
  </p:cSld>
  <p:clrMapOvr>
    <a:masterClrMapping/>
  </p:clrMapOvr>
  <p:transition spd="slow" advTm="213000">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780</TotalTime>
  <Words>479</Words>
  <Application>Microsoft Office PowerPoint</Application>
  <PresentationFormat>On-screen Show (4:3)</PresentationFormat>
  <Paragraphs>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River profile</vt:lpstr>
      <vt:lpstr>Longitudinal profile</vt:lpstr>
      <vt:lpstr>Fluvial/River- Areas</vt:lpstr>
      <vt:lpstr>PowerPoint Presentation</vt:lpstr>
      <vt:lpstr>River Processes </vt:lpstr>
      <vt:lpstr>RIVER EROSION</vt:lpstr>
      <vt:lpstr>RIVER TRANSPORT</vt:lpstr>
      <vt:lpstr>PowerPoint Presentation</vt:lpstr>
      <vt:lpstr>DEPOSITION</vt:lpstr>
      <vt:lpstr>Cross Profile-Upper course</vt:lpstr>
      <vt:lpstr>Cross Profile Middle course</vt:lpstr>
      <vt:lpstr>Cross Profile Lower course</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dc:title>
  <dc:creator>Vusumuzi Ngwane</dc:creator>
  <cp:lastModifiedBy>Sozan</cp:lastModifiedBy>
  <cp:revision>87</cp:revision>
  <dcterms:created xsi:type="dcterms:W3CDTF">2010-11-17T13:47:20Z</dcterms:created>
  <dcterms:modified xsi:type="dcterms:W3CDTF">2014-06-24T07:52:01Z</dcterms:modified>
</cp:coreProperties>
</file>