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7" r:id="rId4"/>
    <p:sldId id="259" r:id="rId5"/>
    <p:sldId id="263" r:id="rId6"/>
    <p:sldId id="260" r:id="rId7"/>
    <p:sldId id="261" r:id="rId8"/>
    <p:sldId id="262"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194"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fr-FR"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fr-FR"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fr-FR"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12/19/2013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FR"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FR"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fr-FR"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fr-FR"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FR"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fr-FR"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fr-FR"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fr-FR"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12/19/2013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12/19/2013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12/19/2013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fr-FR"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12/19/2013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fr-FR"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12/19/2013</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Amazon </a:t>
            </a:r>
            <a:endParaRPr lang="en-US" dirty="0"/>
          </a:p>
        </p:txBody>
      </p:sp>
      <p:pic>
        <p:nvPicPr>
          <p:cNvPr id="4" name="Content Placeholder 3"/>
          <p:cNvPicPr>
            <a:picLocks noGrp="1" noChangeAspect="1"/>
          </p:cNvPicPr>
          <p:nvPr>
            <p:ph idx="1"/>
          </p:nvPr>
        </p:nvPicPr>
        <p:blipFill>
          <a:blip r:embed="rId2"/>
          <a:srcRect t="13365" b="13365"/>
          <a:stretch>
            <a:fillRect/>
          </a:stretch>
        </p:blipFill>
        <p:spPr/>
      </p:pic>
    </p:spTree>
    <p:extLst>
      <p:ext uri="{BB962C8B-B14F-4D97-AF65-F5344CB8AC3E}">
        <p14:creationId xmlns:p14="http://schemas.microsoft.com/office/powerpoint/2010/main" val="849320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9468"/>
            <a:ext cx="9144000" cy="6778532"/>
          </a:xfrm>
        </p:spPr>
        <p:txBody>
          <a:bodyPr>
            <a:normAutofit lnSpcReduction="10000"/>
          </a:bodyPr>
          <a:lstStyle/>
          <a:p>
            <a:r>
              <a:rPr lang="en-US" b="1" dirty="0">
                <a:effectLst/>
              </a:rPr>
              <a:t>Sustainable agriculture </a:t>
            </a:r>
            <a:r>
              <a:rPr lang="en-US" dirty="0">
                <a:effectLst/>
              </a:rPr>
              <a:t> </a:t>
            </a:r>
            <a:r>
              <a:rPr lang="en-US" dirty="0" smtClean="0">
                <a:effectLst/>
              </a:rPr>
              <a:t>                                                      Rainforest </a:t>
            </a:r>
            <a:r>
              <a:rPr lang="en-US" dirty="0">
                <a:effectLst/>
              </a:rPr>
              <a:t>Alliance </a:t>
            </a:r>
            <a:r>
              <a:rPr lang="en-US" dirty="0" smtClean="0">
                <a:effectLst/>
              </a:rPr>
              <a:t>Certified, </a:t>
            </a:r>
            <a:r>
              <a:rPr lang="en-US" dirty="0">
                <a:effectLst/>
              </a:rPr>
              <a:t>NGO  </a:t>
            </a:r>
            <a:r>
              <a:rPr lang="en-US" dirty="0" smtClean="0">
                <a:effectLst/>
              </a:rPr>
              <a:t>                                   ( </a:t>
            </a:r>
            <a:r>
              <a:rPr lang="en-US" dirty="0">
                <a:effectLst/>
              </a:rPr>
              <a:t>Number of certified farms: 875,091) </a:t>
            </a:r>
            <a:r>
              <a:rPr lang="en-US" dirty="0" smtClean="0">
                <a:effectLst/>
              </a:rPr>
              <a:t>                                           The </a:t>
            </a:r>
            <a:r>
              <a:rPr lang="en-US" dirty="0">
                <a:effectLst/>
              </a:rPr>
              <a:t>goals </a:t>
            </a:r>
            <a:r>
              <a:rPr lang="en-US" dirty="0" smtClean="0">
                <a:effectLst/>
              </a:rPr>
              <a:t>of this organization </a:t>
            </a:r>
            <a:r>
              <a:rPr lang="en-US" dirty="0">
                <a:effectLst/>
              </a:rPr>
              <a:t>are </a:t>
            </a:r>
            <a:r>
              <a:rPr lang="en-US" dirty="0" smtClean="0">
                <a:effectLst/>
              </a:rPr>
              <a:t>:</a:t>
            </a:r>
          </a:p>
          <a:p>
            <a:pPr lvl="0">
              <a:buFont typeface="Courier New"/>
              <a:buChar char="o"/>
            </a:pPr>
            <a:r>
              <a:rPr lang="en-US" sz="2000" b="1" dirty="0">
                <a:effectLst/>
                <a:latin typeface="Times"/>
                <a:cs typeface="Times"/>
              </a:rPr>
              <a:t>Wildlife habitat is protected</a:t>
            </a:r>
            <a:endParaRPr lang="fr-FR" sz="2000" dirty="0">
              <a:effectLst/>
              <a:latin typeface="Times"/>
              <a:cs typeface="Times"/>
            </a:endParaRPr>
          </a:p>
          <a:p>
            <a:pPr>
              <a:buFont typeface="Courier New"/>
              <a:buChar char="o"/>
            </a:pPr>
            <a:r>
              <a:rPr lang="en-US" sz="2000" b="1" dirty="0" smtClean="0">
                <a:effectLst/>
                <a:latin typeface="Times"/>
                <a:cs typeface="Times"/>
              </a:rPr>
              <a:t>Less </a:t>
            </a:r>
            <a:r>
              <a:rPr lang="en-US" sz="2000" b="1" dirty="0">
                <a:effectLst/>
                <a:latin typeface="Times"/>
                <a:cs typeface="Times"/>
              </a:rPr>
              <a:t>water pollution and Reduced threats to the environment and human health</a:t>
            </a:r>
            <a:r>
              <a:rPr lang="en-US" sz="2000" dirty="0">
                <a:effectLst/>
                <a:latin typeface="Times"/>
                <a:cs typeface="Times"/>
              </a:rPr>
              <a:t> = controlled of sources of contamination (pesticides, fertilizers)</a:t>
            </a:r>
            <a:r>
              <a:rPr lang="fr-FR" sz="2000" dirty="0">
                <a:effectLst/>
                <a:latin typeface="Times"/>
                <a:cs typeface="Times"/>
              </a:rPr>
              <a:t> </a:t>
            </a:r>
            <a:endParaRPr lang="fr-FR" sz="2000" dirty="0" smtClean="0">
              <a:effectLst/>
              <a:latin typeface="Times"/>
              <a:cs typeface="Times"/>
            </a:endParaRPr>
          </a:p>
          <a:p>
            <a:pPr lvl="0">
              <a:buFont typeface="Courier New"/>
              <a:buChar char="o"/>
            </a:pPr>
            <a:r>
              <a:rPr lang="en-US" sz="2000" b="1" dirty="0">
                <a:effectLst/>
                <a:latin typeface="Times"/>
                <a:cs typeface="Times"/>
              </a:rPr>
              <a:t>Less soil erosion</a:t>
            </a:r>
            <a:r>
              <a:rPr lang="en-US" sz="2000" dirty="0">
                <a:effectLst/>
                <a:latin typeface="Times"/>
                <a:cs typeface="Times"/>
              </a:rPr>
              <a:t>= soil conservation: planting on contours and maintaining ground cover.</a:t>
            </a:r>
            <a:endParaRPr lang="fr-FR" sz="2000" dirty="0">
              <a:effectLst/>
              <a:latin typeface="Times"/>
              <a:cs typeface="Times"/>
            </a:endParaRPr>
          </a:p>
          <a:p>
            <a:pPr lvl="0">
              <a:buFont typeface="Courier New"/>
              <a:buChar char="o"/>
            </a:pPr>
            <a:r>
              <a:rPr lang="en-US" sz="2000" b="1" dirty="0" smtClean="0">
                <a:effectLst/>
              </a:rPr>
              <a:t>Less </a:t>
            </a:r>
            <a:r>
              <a:rPr lang="en-US" sz="2000" b="1" dirty="0">
                <a:effectLst/>
              </a:rPr>
              <a:t>waste</a:t>
            </a:r>
            <a:r>
              <a:rPr lang="en-US" sz="2000" dirty="0">
                <a:effectLst/>
              </a:rPr>
              <a:t>, banana stems, coffee pulp, orange peels and un-marketable foliage are composted .Other wastes are recycled.</a:t>
            </a:r>
            <a:endParaRPr lang="fr-FR" sz="2000" dirty="0">
              <a:effectLst/>
            </a:endParaRPr>
          </a:p>
          <a:p>
            <a:pPr lvl="0">
              <a:buFont typeface="Courier New"/>
              <a:buChar char="o"/>
            </a:pPr>
            <a:r>
              <a:rPr lang="en-US" sz="2000" b="1" dirty="0" smtClean="0">
                <a:effectLst/>
              </a:rPr>
              <a:t>Less </a:t>
            </a:r>
            <a:r>
              <a:rPr lang="en-US" sz="2000" b="1" dirty="0">
                <a:effectLst/>
              </a:rPr>
              <a:t>water used</a:t>
            </a:r>
            <a:r>
              <a:rPr lang="en-US" sz="2000" dirty="0">
                <a:effectLst/>
              </a:rPr>
              <a:t>, as water conservation measures are applied in washing and packing stations, housing areas and irrigation systems.</a:t>
            </a:r>
            <a:endParaRPr lang="fr-FR" sz="2000" dirty="0">
              <a:effectLst/>
            </a:endParaRPr>
          </a:p>
          <a:p>
            <a:pPr>
              <a:buFont typeface="Courier New"/>
              <a:buChar char="o"/>
            </a:pPr>
            <a:r>
              <a:rPr lang="en-US" sz="2000" b="1" dirty="0">
                <a:effectLst/>
              </a:rPr>
              <a:t>More efficient farm management</a:t>
            </a:r>
            <a:r>
              <a:rPr lang="en-US" sz="2000" dirty="0">
                <a:effectLst/>
              </a:rPr>
              <a:t>, organize, plan, schedule improvements in farms.</a:t>
            </a:r>
            <a:r>
              <a:rPr lang="en-US" sz="2000" b="1" dirty="0">
                <a:effectLst/>
              </a:rPr>
              <a:t>		</a:t>
            </a:r>
            <a:endParaRPr lang="fr-FR" sz="2000" dirty="0">
              <a:effectLst/>
            </a:endParaRPr>
          </a:p>
          <a:p>
            <a:pPr>
              <a:buFont typeface="Courier New"/>
              <a:buChar char="o"/>
            </a:pPr>
            <a:r>
              <a:rPr lang="en-US" sz="2000" b="1" dirty="0">
                <a:effectLst/>
              </a:rPr>
              <a:t>More collaboration between farmers and conservationists</a:t>
            </a:r>
            <a:r>
              <a:rPr lang="en-US" sz="2000" dirty="0">
                <a:effectLst/>
              </a:rPr>
              <a:t>. </a:t>
            </a:r>
            <a:endParaRPr lang="en-US" sz="2000" dirty="0" smtClean="0">
              <a:effectLst/>
              <a:latin typeface="Times"/>
              <a:cs typeface="Times"/>
            </a:endParaRPr>
          </a:p>
          <a:p>
            <a:endParaRPr lang="fr-FR" dirty="0">
              <a:effectLst/>
            </a:endParaRPr>
          </a:p>
          <a:p>
            <a:endParaRPr lang="en-US" dirty="0"/>
          </a:p>
        </p:txBody>
      </p:sp>
      <p:pic>
        <p:nvPicPr>
          <p:cNvPr id="6" name="Picture 5"/>
          <p:cNvPicPr>
            <a:picLocks noChangeAspect="1"/>
          </p:cNvPicPr>
          <p:nvPr/>
        </p:nvPicPr>
        <p:blipFill>
          <a:blip r:embed="rId2"/>
          <a:stretch>
            <a:fillRect/>
          </a:stretch>
        </p:blipFill>
        <p:spPr>
          <a:xfrm>
            <a:off x="6701619" y="61249"/>
            <a:ext cx="2171170" cy="1995850"/>
          </a:xfrm>
          <a:prstGeom prst="rect">
            <a:avLst/>
          </a:prstGeom>
        </p:spPr>
      </p:pic>
    </p:spTree>
    <p:extLst>
      <p:ext uri="{BB962C8B-B14F-4D97-AF65-F5344CB8AC3E}">
        <p14:creationId xmlns:p14="http://schemas.microsoft.com/office/powerpoint/2010/main" val="465656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WWF</a:t>
            </a:r>
            <a:endParaRPr lang="en-US" dirty="0"/>
          </a:p>
        </p:txBody>
      </p:sp>
      <p:pic>
        <p:nvPicPr>
          <p:cNvPr id="7" name="Content Placeholder 6"/>
          <p:cNvPicPr>
            <a:picLocks noGrp="1" noChangeAspect="1"/>
          </p:cNvPicPr>
          <p:nvPr>
            <p:ph idx="1"/>
          </p:nvPr>
        </p:nvPicPr>
        <p:blipFill>
          <a:blip r:embed="rId2"/>
          <a:srcRect l="-22789" r="-22789"/>
          <a:stretch>
            <a:fillRect/>
          </a:stretch>
        </p:blipFill>
        <p:spPr>
          <a:xfrm>
            <a:off x="6253713" y="0"/>
            <a:ext cx="3327214" cy="1828407"/>
          </a:xfrm>
        </p:spPr>
      </p:pic>
      <p:sp>
        <p:nvSpPr>
          <p:cNvPr id="8" name="TextBox 7"/>
          <p:cNvSpPr txBox="1"/>
          <p:nvPr/>
        </p:nvSpPr>
        <p:spPr>
          <a:xfrm>
            <a:off x="0" y="1779686"/>
            <a:ext cx="9144000" cy="5078314"/>
          </a:xfrm>
          <a:prstGeom prst="rect">
            <a:avLst/>
          </a:prstGeom>
          <a:noFill/>
        </p:spPr>
        <p:txBody>
          <a:bodyPr wrap="square" rtlCol="0">
            <a:spAutoFit/>
          </a:bodyPr>
          <a:lstStyle/>
          <a:p>
            <a:r>
              <a:rPr lang="en-US" dirty="0">
                <a:solidFill>
                  <a:schemeClr val="bg1"/>
                </a:solidFill>
              </a:rPr>
              <a:t>T</a:t>
            </a:r>
            <a:r>
              <a:rPr lang="en-US" dirty="0" smtClean="0">
                <a:solidFill>
                  <a:schemeClr val="bg1"/>
                </a:solidFill>
              </a:rPr>
              <a:t>he </a:t>
            </a:r>
            <a:r>
              <a:rPr lang="en-US" dirty="0">
                <a:solidFill>
                  <a:schemeClr val="bg1"/>
                </a:solidFill>
              </a:rPr>
              <a:t>single biggest threat to the Brazil nut trees is deforestation, the only way to eradicate the threat to the species is to take care of </a:t>
            </a:r>
            <a:r>
              <a:rPr lang="en-US" dirty="0" smtClean="0">
                <a:solidFill>
                  <a:schemeClr val="bg1"/>
                </a:solidFill>
              </a:rPr>
              <a:t>the </a:t>
            </a:r>
            <a:r>
              <a:rPr lang="en-US" dirty="0">
                <a:solidFill>
                  <a:schemeClr val="bg1"/>
                </a:solidFill>
              </a:rPr>
              <a:t>forests</a:t>
            </a:r>
            <a:r>
              <a:rPr lang="en-US" dirty="0" smtClean="0">
                <a:solidFill>
                  <a:schemeClr val="bg1"/>
                </a:solidFill>
              </a:rPr>
              <a:t>.</a:t>
            </a:r>
          </a:p>
          <a:p>
            <a:endParaRPr lang="en-US" dirty="0">
              <a:solidFill>
                <a:schemeClr val="bg1"/>
              </a:solidFill>
            </a:endParaRPr>
          </a:p>
          <a:p>
            <a:r>
              <a:rPr lang="en-US" dirty="0">
                <a:solidFill>
                  <a:schemeClr val="bg1"/>
                </a:solidFill>
              </a:rPr>
              <a:t>Brazil nut </a:t>
            </a:r>
            <a:r>
              <a:rPr lang="en-US" dirty="0" smtClean="0">
                <a:solidFill>
                  <a:schemeClr val="bg1"/>
                </a:solidFill>
              </a:rPr>
              <a:t>producers organize </a:t>
            </a:r>
            <a:r>
              <a:rPr lang="en-US" dirty="0">
                <a:solidFill>
                  <a:schemeClr val="bg1"/>
                </a:solidFill>
              </a:rPr>
              <a:t>themselves into cooperatives, </a:t>
            </a:r>
            <a:r>
              <a:rPr lang="en-US" dirty="0" smtClean="0">
                <a:solidFill>
                  <a:schemeClr val="bg1"/>
                </a:solidFill>
              </a:rPr>
              <a:t>obtain certification for </a:t>
            </a:r>
            <a:r>
              <a:rPr lang="en-US" dirty="0">
                <a:solidFill>
                  <a:schemeClr val="bg1"/>
                </a:solidFill>
              </a:rPr>
              <a:t>their product and gain access to new purchasing markets. </a:t>
            </a:r>
          </a:p>
          <a:p>
            <a:endParaRPr lang="en-US" dirty="0" smtClean="0">
              <a:solidFill>
                <a:schemeClr val="bg1"/>
              </a:solidFill>
            </a:endParaRPr>
          </a:p>
          <a:p>
            <a:r>
              <a:rPr lang="en-US" dirty="0">
                <a:solidFill>
                  <a:schemeClr val="bg1"/>
                </a:solidFill>
              </a:rPr>
              <a:t>The aim of the project is to increase the income of Brazilian communities that depend on Brazil nut production and in that way contribute towards maintaining the standing forests by means of the sustainable use of forest resources</a:t>
            </a:r>
            <a:r>
              <a:rPr lang="en-US" dirty="0" smtClean="0">
                <a:solidFill>
                  <a:schemeClr val="bg1"/>
                </a:solidFill>
              </a:rPr>
              <a:t>.</a:t>
            </a:r>
          </a:p>
          <a:p>
            <a:endParaRPr lang="en-US" dirty="0" smtClean="0">
              <a:solidFill>
                <a:schemeClr val="bg1"/>
              </a:solidFill>
            </a:endParaRPr>
          </a:p>
          <a:p>
            <a:r>
              <a:rPr lang="en-US" dirty="0">
                <a:solidFill>
                  <a:schemeClr val="bg1"/>
                </a:solidFill>
              </a:rPr>
              <a:t>The project provides training for Brazil nut producers in best harvesting practices, storage, drying and transportation of Brazil nuts</a:t>
            </a:r>
            <a:r>
              <a:rPr lang="en-US" dirty="0" smtClean="0">
                <a:solidFill>
                  <a:schemeClr val="bg1"/>
                </a:solidFill>
              </a:rPr>
              <a:t>.</a:t>
            </a:r>
          </a:p>
          <a:p>
            <a:endParaRPr lang="en-US" dirty="0" smtClean="0">
              <a:solidFill>
                <a:schemeClr val="bg1"/>
              </a:solidFill>
            </a:endParaRPr>
          </a:p>
          <a:p>
            <a:r>
              <a:rPr lang="en-US" dirty="0" smtClean="0">
                <a:solidFill>
                  <a:schemeClr val="bg1"/>
                </a:solidFill>
              </a:rPr>
              <a:t>This project is successful because </a:t>
            </a:r>
            <a:r>
              <a:rPr lang="en-US" dirty="0">
                <a:solidFill>
                  <a:schemeClr val="bg1"/>
                </a:solidFill>
              </a:rPr>
              <a:t>innovations </a:t>
            </a:r>
            <a:r>
              <a:rPr lang="en-US" dirty="0" smtClean="0">
                <a:solidFill>
                  <a:schemeClr val="bg1"/>
                </a:solidFill>
              </a:rPr>
              <a:t>have introduced  </a:t>
            </a:r>
            <a:r>
              <a:rPr lang="en-US" dirty="0">
                <a:solidFill>
                  <a:schemeClr val="bg1"/>
                </a:solidFill>
              </a:rPr>
              <a:t>in the way in which the product is </a:t>
            </a:r>
            <a:r>
              <a:rPr lang="en-US" dirty="0" smtClean="0">
                <a:solidFill>
                  <a:schemeClr val="bg1"/>
                </a:solidFill>
              </a:rPr>
              <a:t>commercialized</a:t>
            </a:r>
            <a:r>
              <a:rPr lang="en-US" dirty="0">
                <a:solidFill>
                  <a:schemeClr val="bg1"/>
                </a:solidFill>
              </a:rPr>
              <a:t>. </a:t>
            </a:r>
            <a:r>
              <a:rPr lang="en-US" dirty="0" smtClean="0">
                <a:solidFill>
                  <a:schemeClr val="bg1"/>
                </a:solidFill>
              </a:rPr>
              <a:t>It has </a:t>
            </a:r>
            <a:r>
              <a:rPr lang="en-US" dirty="0">
                <a:solidFill>
                  <a:schemeClr val="bg1"/>
                </a:solidFill>
              </a:rPr>
              <a:t>led to significant improvements in the quality of the product stemming from the training that was given and the </a:t>
            </a:r>
            <a:r>
              <a:rPr lang="en-US" dirty="0" smtClean="0">
                <a:solidFill>
                  <a:schemeClr val="bg1"/>
                </a:solidFill>
              </a:rPr>
              <a:t>organization </a:t>
            </a:r>
            <a:r>
              <a:rPr lang="en-US" dirty="0">
                <a:solidFill>
                  <a:schemeClr val="bg1"/>
                </a:solidFill>
              </a:rPr>
              <a:t>of producers in cooperatives. The producers themselves have been able to exercise greater control over </a:t>
            </a:r>
            <a:r>
              <a:rPr lang="en-US">
                <a:solidFill>
                  <a:schemeClr val="bg1"/>
                </a:solidFill>
              </a:rPr>
              <a:t>the </a:t>
            </a:r>
            <a:r>
              <a:rPr lang="en-US" smtClean="0">
                <a:solidFill>
                  <a:schemeClr val="bg1"/>
                </a:solidFill>
              </a:rPr>
              <a:t>commercialization </a:t>
            </a:r>
            <a:r>
              <a:rPr lang="en-US" dirty="0">
                <a:solidFill>
                  <a:schemeClr val="bg1"/>
                </a:solidFill>
              </a:rPr>
              <a:t>process and obtain better prices.</a:t>
            </a:r>
          </a:p>
        </p:txBody>
      </p:sp>
    </p:spTree>
    <p:extLst>
      <p:ext uri="{BB962C8B-B14F-4D97-AF65-F5344CB8AC3E}">
        <p14:creationId xmlns:p14="http://schemas.microsoft.com/office/powerpoint/2010/main" val="310690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0941" y="971176"/>
            <a:ext cx="7605059" cy="2246769"/>
          </a:xfrm>
          <a:prstGeom prst="rect">
            <a:avLst/>
          </a:prstGeom>
          <a:noFill/>
        </p:spPr>
        <p:txBody>
          <a:bodyPr wrap="square" rtlCol="0">
            <a:spAutoFit/>
          </a:bodyPr>
          <a:lstStyle/>
          <a:p>
            <a:r>
              <a:rPr lang="en-US" sz="2800" dirty="0"/>
              <a:t>The amazon forest is located in the upper section of Brazil south of the Equator. It is also found in different other countries including, Peru, Boliva, Equador and French Guinea. It covers averagely 40 percent of South America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792941" y="3217945"/>
            <a:ext cx="5061324" cy="2980153"/>
          </a:xfrm>
          <a:prstGeom prst="rect">
            <a:avLst/>
          </a:prstGeom>
          <a:noFill/>
          <a:ln>
            <a:noFill/>
          </a:ln>
        </p:spPr>
      </p:pic>
    </p:spTree>
    <p:extLst>
      <p:ext uri="{BB962C8B-B14F-4D97-AF65-F5344CB8AC3E}">
        <p14:creationId xmlns:p14="http://schemas.microsoft.com/office/powerpoint/2010/main" val="1183918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175" y="23905"/>
            <a:ext cx="7612064" cy="4182035"/>
          </a:xfrm>
        </p:spPr>
        <p:txBody>
          <a:bodyPr/>
          <a:lstStyle/>
          <a:p>
            <a:r>
              <a:rPr lang="en-US" dirty="0">
                <a:solidFill>
                  <a:schemeClr val="tx1"/>
                </a:solidFill>
                <a:effectLst/>
              </a:rPr>
              <a:t>Deforestation rates have been reducing while areas of conserved land have been increasing over the last 10 years.  In both 2005 and 2010 the Amazon rainforest suffered severe droughts that killed off large amounts of vegetation in the worst affected areas. Scientist suggests that a 3-degree rise in the world temperatures by the year 2010 would destroy around 75% of the Amazon. </a:t>
            </a:r>
            <a:endParaRPr lang="en-US" dirty="0">
              <a:solidFill>
                <a:schemeClr val="tx1"/>
              </a:solidFill>
            </a:endParaRPr>
          </a:p>
        </p:txBody>
      </p:sp>
      <p:pic>
        <p:nvPicPr>
          <p:cNvPr id="4" name="Picture 3" descr="Macintosh HD:Users:matteotrapella:Desktop:Screen Shot 2013-12-10 at 09.47.18.png"/>
          <p:cNvPicPr/>
          <p:nvPr/>
        </p:nvPicPr>
        <p:blipFill>
          <a:blip r:embed="rId2">
            <a:extLst>
              <a:ext uri="{28A0092B-C50C-407E-A947-70E740481C1C}">
                <a14:useLocalDpi xmlns:a14="http://schemas.microsoft.com/office/drawing/2010/main" val="0"/>
              </a:ext>
            </a:extLst>
          </a:blip>
          <a:srcRect/>
          <a:stretch>
            <a:fillRect/>
          </a:stretch>
        </p:blipFill>
        <p:spPr bwMode="auto">
          <a:xfrm>
            <a:off x="2181411" y="3272116"/>
            <a:ext cx="5438589" cy="3077883"/>
          </a:xfrm>
          <a:prstGeom prst="rect">
            <a:avLst/>
          </a:prstGeom>
          <a:noFill/>
          <a:ln>
            <a:noFill/>
          </a:ln>
        </p:spPr>
      </p:pic>
    </p:spTree>
    <p:extLst>
      <p:ext uri="{BB962C8B-B14F-4D97-AF65-F5344CB8AC3E}">
        <p14:creationId xmlns:p14="http://schemas.microsoft.com/office/powerpoint/2010/main" val="2354147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765174" y="1497105"/>
            <a:ext cx="45719" cy="45719"/>
          </a:xfrm>
        </p:spPr>
        <p:txBody>
          <a:bodyPr/>
          <a:lstStyle/>
          <a:p>
            <a:endParaRPr lang="en-US" dirty="0"/>
          </a:p>
        </p:txBody>
      </p:sp>
      <p:pic>
        <p:nvPicPr>
          <p:cNvPr id="4" name="Content Placeholder 3"/>
          <p:cNvPicPr>
            <a:picLocks noGrp="1" noChangeAspect="1"/>
          </p:cNvPicPr>
          <p:nvPr>
            <p:ph idx="1"/>
          </p:nvPr>
        </p:nvPicPr>
        <p:blipFill>
          <a:blip r:embed="rId2"/>
          <a:srcRect l="12916" r="12916"/>
          <a:stretch>
            <a:fillRect/>
          </a:stretch>
        </p:blipFill>
        <p:spPr>
          <a:xfrm flipV="1">
            <a:off x="7467600" y="6253163"/>
            <a:ext cx="46038" cy="46037"/>
          </a:xfrm>
        </p:spPr>
      </p:pic>
      <p:pic>
        <p:nvPicPr>
          <p:cNvPr id="5" name="Picture 4"/>
          <p:cNvPicPr>
            <a:picLocks noChangeAspect="1"/>
          </p:cNvPicPr>
          <p:nvPr/>
        </p:nvPicPr>
        <p:blipFill>
          <a:blip r:embed="rId2"/>
          <a:stretch>
            <a:fillRect/>
          </a:stretch>
        </p:blipFill>
        <p:spPr>
          <a:xfrm>
            <a:off x="0" y="3325143"/>
            <a:ext cx="4809067" cy="3566724"/>
          </a:xfrm>
          <a:prstGeom prst="rect">
            <a:avLst/>
          </a:prstGeom>
        </p:spPr>
      </p:pic>
      <p:pic>
        <p:nvPicPr>
          <p:cNvPr id="6" name="Picture 5"/>
          <p:cNvPicPr>
            <a:picLocks noChangeAspect="1"/>
          </p:cNvPicPr>
          <p:nvPr/>
        </p:nvPicPr>
        <p:blipFill>
          <a:blip r:embed="rId3"/>
          <a:stretch>
            <a:fillRect/>
          </a:stretch>
        </p:blipFill>
        <p:spPr>
          <a:xfrm>
            <a:off x="3580867" y="0"/>
            <a:ext cx="5563133" cy="3296156"/>
          </a:xfrm>
          <a:prstGeom prst="rect">
            <a:avLst/>
          </a:prstGeom>
        </p:spPr>
      </p:pic>
      <p:sp>
        <p:nvSpPr>
          <p:cNvPr id="7" name="TextBox 6"/>
          <p:cNvSpPr txBox="1"/>
          <p:nvPr/>
        </p:nvSpPr>
        <p:spPr>
          <a:xfrm>
            <a:off x="282236" y="0"/>
            <a:ext cx="2804719" cy="3416320"/>
          </a:xfrm>
          <a:prstGeom prst="rect">
            <a:avLst/>
          </a:prstGeom>
          <a:noFill/>
        </p:spPr>
        <p:txBody>
          <a:bodyPr wrap="square" rtlCol="0">
            <a:spAutoFit/>
          </a:bodyPr>
          <a:lstStyle/>
          <a:p>
            <a:r>
              <a:rPr lang="en-US" sz="5400" dirty="0" smtClean="0">
                <a:latin typeface="Times"/>
                <a:cs typeface="Times"/>
              </a:rPr>
              <a:t>Example </a:t>
            </a:r>
            <a:r>
              <a:rPr lang="en-US" sz="5400" dirty="0" smtClean="0">
                <a:latin typeface="Times"/>
                <a:cs typeface="Times"/>
              </a:rPr>
              <a:t>of railway road </a:t>
            </a:r>
            <a:endParaRPr lang="en-US" sz="5400" dirty="0">
              <a:latin typeface="Times"/>
              <a:cs typeface="Times"/>
            </a:endParaRPr>
          </a:p>
        </p:txBody>
      </p:sp>
    </p:spTree>
    <p:extLst>
      <p:ext uri="{BB962C8B-B14F-4D97-AF65-F5344CB8AC3E}">
        <p14:creationId xmlns:p14="http://schemas.microsoft.com/office/powerpoint/2010/main" val="1294225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592667"/>
            <a:ext cx="7612063" cy="904438"/>
          </a:xfrm>
        </p:spPr>
        <p:txBody>
          <a:bodyPr/>
          <a:lstStyle/>
          <a:p>
            <a:pPr lvl="0"/>
            <a:r>
              <a:rPr lang="en-GB" dirty="0">
                <a:effectLst/>
              </a:rPr>
              <a:t>Value of the rainforest, globally </a:t>
            </a:r>
            <a:r>
              <a:rPr lang="en-GB" dirty="0" smtClean="0">
                <a:effectLst/>
              </a:rPr>
              <a:t>and </a:t>
            </a:r>
            <a:r>
              <a:rPr lang="en-GB" dirty="0">
                <a:effectLst/>
              </a:rPr>
              <a:t>to the country </a:t>
            </a:r>
            <a:r>
              <a:rPr lang="fr-FR" dirty="0">
                <a:effectLst/>
              </a:rPr>
              <a:t/>
            </a:r>
            <a:br>
              <a:rPr lang="fr-FR" dirty="0">
                <a:effectLst/>
              </a:rPr>
            </a:br>
            <a:endParaRPr lang="en-US" dirty="0"/>
          </a:p>
        </p:txBody>
      </p:sp>
      <p:sp>
        <p:nvSpPr>
          <p:cNvPr id="3" name="Content Placeholder 2"/>
          <p:cNvSpPr>
            <a:spLocks noGrp="1"/>
          </p:cNvSpPr>
          <p:nvPr>
            <p:ph idx="1"/>
          </p:nvPr>
        </p:nvSpPr>
        <p:spPr>
          <a:xfrm>
            <a:off x="765175" y="1710267"/>
            <a:ext cx="7612064" cy="5147733"/>
          </a:xfrm>
        </p:spPr>
        <p:txBody>
          <a:bodyPr>
            <a:normAutofit fontScale="62500" lnSpcReduction="20000"/>
          </a:bodyPr>
          <a:lstStyle/>
          <a:p>
            <a:pPr marL="0" lvl="0" indent="0">
              <a:buNone/>
            </a:pPr>
            <a:r>
              <a:rPr lang="en-GB" sz="3200" u="sng" dirty="0" smtClean="0">
                <a:effectLst/>
                <a:latin typeface="Times"/>
                <a:cs typeface="Times"/>
              </a:rPr>
              <a:t>GLOBALLY</a:t>
            </a:r>
          </a:p>
          <a:p>
            <a:pPr lvl="0"/>
            <a:r>
              <a:rPr lang="en-GB" sz="3200" dirty="0" smtClean="0">
                <a:effectLst/>
                <a:latin typeface="Times"/>
                <a:cs typeface="Times"/>
              </a:rPr>
              <a:t>Medicinal plants </a:t>
            </a:r>
            <a:r>
              <a:rPr lang="en-GB" sz="3200" dirty="0">
                <a:effectLst/>
                <a:latin typeface="Times"/>
                <a:cs typeface="Times"/>
              </a:rPr>
              <a:t>= medical remedies</a:t>
            </a:r>
            <a:endParaRPr lang="fr-FR" sz="3200" dirty="0">
              <a:effectLst/>
              <a:latin typeface="Times"/>
              <a:cs typeface="Times"/>
            </a:endParaRPr>
          </a:p>
          <a:p>
            <a:pPr lvl="0"/>
            <a:r>
              <a:rPr lang="en-GB" sz="3200" dirty="0">
                <a:effectLst/>
                <a:latin typeface="Times"/>
                <a:cs typeface="Times"/>
              </a:rPr>
              <a:t>Ecotourism (Avoid people to damaged the environment)</a:t>
            </a:r>
            <a:endParaRPr lang="fr-FR" sz="3200" dirty="0">
              <a:effectLst/>
              <a:latin typeface="Times"/>
              <a:cs typeface="Times"/>
            </a:endParaRPr>
          </a:p>
          <a:p>
            <a:r>
              <a:rPr lang="en-GB" sz="3200" dirty="0">
                <a:effectLst/>
                <a:latin typeface="Times"/>
                <a:cs typeface="Times"/>
              </a:rPr>
              <a:t>Biodiversity (The largest amount of living organisms in the world </a:t>
            </a:r>
            <a:r>
              <a:rPr lang="en-GB" sz="3200" dirty="0" smtClean="0">
                <a:effectLst/>
                <a:latin typeface="Times"/>
                <a:cs typeface="Times"/>
              </a:rPr>
              <a:t>e.g</a:t>
            </a:r>
            <a:r>
              <a:rPr lang="en-GB" sz="3200" dirty="0">
                <a:effectLst/>
                <a:latin typeface="Times"/>
                <a:cs typeface="Times"/>
              </a:rPr>
              <a:t>. we </a:t>
            </a:r>
            <a:r>
              <a:rPr lang="en-GB" sz="3200" dirty="0" smtClean="0">
                <a:effectLst/>
                <a:latin typeface="Times"/>
                <a:cs typeface="Times"/>
              </a:rPr>
              <a:t>found </a:t>
            </a:r>
            <a:r>
              <a:rPr lang="en-US" sz="3200" dirty="0" smtClean="0">
                <a:effectLst/>
                <a:latin typeface="Times"/>
                <a:cs typeface="Times"/>
              </a:rPr>
              <a:t>half </a:t>
            </a:r>
            <a:r>
              <a:rPr lang="en-US" sz="3200" dirty="0">
                <a:effectLst/>
                <a:latin typeface="Times"/>
                <a:cs typeface="Times"/>
              </a:rPr>
              <a:t>of the world's species of plants, animals and </a:t>
            </a:r>
            <a:r>
              <a:rPr lang="en-US" sz="3200" dirty="0" smtClean="0">
                <a:effectLst/>
                <a:latin typeface="Times"/>
                <a:cs typeface="Times"/>
              </a:rPr>
              <a:t>microorganisms</a:t>
            </a:r>
            <a:r>
              <a:rPr lang="en-US" sz="3200" dirty="0">
                <a:effectLst/>
                <a:latin typeface="Times"/>
                <a:cs typeface="Times"/>
              </a:rPr>
              <a:t> </a:t>
            </a:r>
            <a:r>
              <a:rPr lang="en-US" sz="3200" dirty="0" err="1" smtClean="0">
                <a:effectLst/>
                <a:latin typeface="Times"/>
                <a:cs typeface="Times"/>
              </a:rPr>
              <a:t>approximatively</a:t>
            </a:r>
            <a:r>
              <a:rPr lang="en-US" sz="3200" dirty="0" smtClean="0">
                <a:effectLst/>
                <a:latin typeface="Times"/>
                <a:cs typeface="Times"/>
              </a:rPr>
              <a:t> 10 </a:t>
            </a:r>
            <a:r>
              <a:rPr lang="en-US" sz="3200" dirty="0">
                <a:effectLst/>
                <a:latin typeface="Times"/>
                <a:cs typeface="Times"/>
              </a:rPr>
              <a:t>million </a:t>
            </a:r>
            <a:r>
              <a:rPr lang="en-US" sz="3200" dirty="0" smtClean="0">
                <a:effectLst/>
                <a:latin typeface="Times"/>
                <a:cs typeface="Times"/>
              </a:rPr>
              <a:t>different species )</a:t>
            </a:r>
          </a:p>
          <a:p>
            <a:r>
              <a:rPr lang="en-GB" sz="3200" dirty="0" smtClean="0">
                <a:effectLst/>
                <a:latin typeface="Times"/>
                <a:cs typeface="Times"/>
              </a:rPr>
              <a:t>Financial </a:t>
            </a:r>
            <a:r>
              <a:rPr lang="en-GB" sz="3200" dirty="0">
                <a:effectLst/>
                <a:latin typeface="Times"/>
                <a:cs typeface="Times"/>
              </a:rPr>
              <a:t>(e.g. making of </a:t>
            </a:r>
            <a:r>
              <a:rPr lang="en-GB" sz="3200" dirty="0" smtClean="0">
                <a:effectLst/>
                <a:latin typeface="Times"/>
                <a:cs typeface="Times"/>
              </a:rPr>
              <a:t>paper = trade </a:t>
            </a:r>
            <a:r>
              <a:rPr lang="en-GB" sz="3200" dirty="0">
                <a:effectLst/>
                <a:latin typeface="Times"/>
                <a:cs typeface="Times"/>
              </a:rPr>
              <a:t>around the world, farming </a:t>
            </a:r>
            <a:r>
              <a:rPr lang="en-GB" sz="3200" dirty="0" smtClean="0">
                <a:effectLst/>
                <a:latin typeface="Times"/>
                <a:cs typeface="Times"/>
              </a:rPr>
              <a:t>and </a:t>
            </a:r>
            <a:r>
              <a:rPr lang="en-GB" sz="3200" dirty="0">
                <a:effectLst/>
                <a:latin typeface="Times"/>
                <a:cs typeface="Times"/>
              </a:rPr>
              <a:t>food production </a:t>
            </a:r>
            <a:r>
              <a:rPr lang="en-US" sz="3200" dirty="0">
                <a:effectLst/>
                <a:latin typeface="Times"/>
                <a:cs typeface="Times"/>
              </a:rPr>
              <a:t>a</a:t>
            </a:r>
            <a:r>
              <a:rPr lang="en-US" sz="3200" dirty="0" smtClean="0">
                <a:effectLst/>
                <a:latin typeface="Times"/>
                <a:cs typeface="Times"/>
              </a:rPr>
              <a:t>t </a:t>
            </a:r>
            <a:r>
              <a:rPr lang="en-US" sz="3200" dirty="0">
                <a:effectLst/>
                <a:latin typeface="Times"/>
                <a:cs typeface="Times"/>
              </a:rPr>
              <a:t>least 80% of the developed world's </a:t>
            </a:r>
            <a:r>
              <a:rPr lang="en-US" sz="3200" dirty="0" smtClean="0">
                <a:effectLst/>
                <a:latin typeface="Times"/>
                <a:cs typeface="Times"/>
              </a:rPr>
              <a:t>diet </a:t>
            </a:r>
            <a:r>
              <a:rPr lang="en-GB" sz="3200" dirty="0" smtClean="0">
                <a:effectLst/>
                <a:latin typeface="Times"/>
                <a:cs typeface="Times"/>
              </a:rPr>
              <a:t>) </a:t>
            </a:r>
            <a:endParaRPr lang="fr-FR" sz="3200" dirty="0">
              <a:effectLst/>
              <a:latin typeface="Times"/>
              <a:cs typeface="Times"/>
            </a:endParaRPr>
          </a:p>
          <a:p>
            <a:pPr lvl="0"/>
            <a:r>
              <a:rPr lang="en-GB" sz="3200" dirty="0">
                <a:effectLst/>
                <a:latin typeface="Times"/>
                <a:cs typeface="Times"/>
              </a:rPr>
              <a:t>Photosynthesis produce oxygen for the world (20% of the oxygen of the world is coming from the Amazon</a:t>
            </a:r>
            <a:r>
              <a:rPr lang="en-GB" sz="3200" dirty="0" smtClean="0">
                <a:effectLst/>
                <a:latin typeface="Times"/>
                <a:cs typeface="Times"/>
              </a:rPr>
              <a:t>)</a:t>
            </a:r>
          </a:p>
          <a:p>
            <a:pPr marL="0" lvl="0" indent="0">
              <a:buNone/>
            </a:pPr>
            <a:r>
              <a:rPr lang="fr-FR" sz="3200" u="sng" dirty="0" smtClean="0">
                <a:effectLst/>
                <a:latin typeface="Times"/>
                <a:cs typeface="Times"/>
              </a:rPr>
              <a:t>COUNTRY</a:t>
            </a:r>
            <a:endParaRPr lang="fr-FR" sz="3200" u="sng" dirty="0">
              <a:effectLst/>
              <a:latin typeface="Times"/>
              <a:cs typeface="Times"/>
            </a:endParaRPr>
          </a:p>
          <a:p>
            <a:pPr lvl="0"/>
            <a:r>
              <a:rPr lang="en-GB" sz="3200" dirty="0" smtClean="0">
                <a:effectLst/>
                <a:latin typeface="Times"/>
                <a:cs typeface="Times"/>
              </a:rPr>
              <a:t>Home </a:t>
            </a:r>
            <a:r>
              <a:rPr lang="en-GB" sz="3200" dirty="0">
                <a:effectLst/>
                <a:latin typeface="Times"/>
                <a:cs typeface="Times"/>
              </a:rPr>
              <a:t>to Indigenous (tribes are living there since generations) </a:t>
            </a:r>
            <a:r>
              <a:rPr lang="en-GB" sz="3200" dirty="0" err="1">
                <a:effectLst/>
                <a:latin typeface="Times"/>
                <a:cs typeface="Times"/>
              </a:rPr>
              <a:t>Ameridians</a:t>
            </a:r>
            <a:r>
              <a:rPr lang="en-GB" sz="3200" dirty="0">
                <a:effectLst/>
                <a:latin typeface="Times"/>
                <a:cs typeface="Times"/>
              </a:rPr>
              <a:t>.</a:t>
            </a:r>
            <a:endParaRPr lang="fr-FR" sz="3200" dirty="0">
              <a:effectLst/>
              <a:latin typeface="Times"/>
              <a:cs typeface="Times"/>
            </a:endParaRPr>
          </a:p>
          <a:p>
            <a:endParaRPr lang="en-US" dirty="0"/>
          </a:p>
        </p:txBody>
      </p:sp>
    </p:spTree>
    <p:extLst>
      <p:ext uri="{BB962C8B-B14F-4D97-AF65-F5344CB8AC3E}">
        <p14:creationId xmlns:p14="http://schemas.microsoft.com/office/powerpoint/2010/main" val="295600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rPr>
              <a:t>Why </a:t>
            </a:r>
            <a:r>
              <a:rPr lang="en-GB" dirty="0" smtClean="0">
                <a:effectLst/>
              </a:rPr>
              <a:t>and how </a:t>
            </a:r>
            <a:r>
              <a:rPr lang="en-GB" dirty="0">
                <a:effectLst/>
              </a:rPr>
              <a:t>are we damaging it </a:t>
            </a:r>
            <a:r>
              <a:rPr lang="en-GB" dirty="0" smtClean="0">
                <a:effectLst/>
              </a:rPr>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Why?</a:t>
            </a:r>
            <a:endParaRPr lang="fr-FR" dirty="0"/>
          </a:p>
          <a:p>
            <a:pPr marL="0" indent="0">
              <a:buNone/>
            </a:pPr>
            <a:r>
              <a:rPr lang="en-US" dirty="0"/>
              <a:t>People are deforesting the amazon for various reasons. Some are cutting trees for woodcarving, coal, manufacturing papers, export and import. Some people are also cutting trees for getting more land to build house or buildings. The population is increasing but not the land so people wants to take place in forests. Brazilians wants to cut down the amazon because they need more land for agriculture and the profit made from logging industry is apparently more important than preserving natural beauty.</a:t>
            </a:r>
            <a:endParaRPr lang="fr-FR" dirty="0"/>
          </a:p>
          <a:p>
            <a:endParaRPr lang="en-US" dirty="0"/>
          </a:p>
        </p:txBody>
      </p:sp>
    </p:spTree>
    <p:extLst>
      <p:ext uri="{BB962C8B-B14F-4D97-AF65-F5344CB8AC3E}">
        <p14:creationId xmlns:p14="http://schemas.microsoft.com/office/powerpoint/2010/main" val="3059524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_44634820_amazon1_de_map466.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33" y="79468"/>
            <a:ext cx="8402861" cy="6761959"/>
          </a:xfrm>
          <a:prstGeom prst="rect">
            <a:avLst/>
          </a:prstGeom>
        </p:spPr>
      </p:pic>
    </p:spTree>
    <p:extLst>
      <p:ext uri="{BB962C8B-B14F-4D97-AF65-F5344CB8AC3E}">
        <p14:creationId xmlns:p14="http://schemas.microsoft.com/office/powerpoint/2010/main" val="1470160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How?</a:t>
            </a:r>
            <a:endParaRPr lang="fr-FR" dirty="0"/>
          </a:p>
          <a:p>
            <a:pPr marL="0" indent="0">
              <a:buNone/>
            </a:pPr>
            <a:r>
              <a:rPr lang="en-US" dirty="0"/>
              <a:t>The east cost of Brazil is starting to overpopulate so the government asks the people to move more in central Brazil, which is the amazon and where the yellow part are found on this map are next to the roads because it has an easier access for people to live there. </a:t>
            </a:r>
            <a:endParaRPr lang="fr-FR" dirty="0"/>
          </a:p>
          <a:p>
            <a:pPr marL="0" indent="0">
              <a:buNone/>
            </a:pPr>
            <a:endParaRPr lang="en-US" dirty="0"/>
          </a:p>
        </p:txBody>
      </p:sp>
    </p:spTree>
    <p:extLst>
      <p:ext uri="{BB962C8B-B14F-4D97-AF65-F5344CB8AC3E}">
        <p14:creationId xmlns:p14="http://schemas.microsoft.com/office/powerpoint/2010/main" val="2527165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effectLst/>
              </a:rPr>
              <a:t>Conservation </a:t>
            </a:r>
            <a:r>
              <a:rPr lang="en-GB" dirty="0" smtClean="0">
                <a:effectLst/>
              </a:rPr>
              <a:t>efforts</a:t>
            </a:r>
            <a:endParaRPr lang="en-US" dirty="0"/>
          </a:p>
        </p:txBody>
      </p:sp>
      <p:sp>
        <p:nvSpPr>
          <p:cNvPr id="3" name="Content Placeholder 2"/>
          <p:cNvSpPr>
            <a:spLocks noGrp="1"/>
          </p:cNvSpPr>
          <p:nvPr>
            <p:ph idx="1"/>
          </p:nvPr>
        </p:nvSpPr>
        <p:spPr>
          <a:xfrm>
            <a:off x="203200" y="1761067"/>
            <a:ext cx="8737600" cy="4842933"/>
          </a:xfrm>
        </p:spPr>
        <p:txBody>
          <a:bodyPr>
            <a:normAutofit/>
          </a:bodyPr>
          <a:lstStyle/>
          <a:p>
            <a:r>
              <a:rPr lang="en-US" dirty="0" smtClean="0">
                <a:effectLst/>
              </a:rPr>
              <a:t>Amazon </a:t>
            </a:r>
            <a:r>
              <a:rPr lang="en-US" dirty="0">
                <a:effectLst/>
              </a:rPr>
              <a:t>education, make aware people of the importance of the forest ( from school)</a:t>
            </a:r>
            <a:endParaRPr lang="fr-FR" dirty="0">
              <a:effectLst/>
            </a:endParaRPr>
          </a:p>
          <a:p>
            <a:r>
              <a:rPr lang="en-US" dirty="0">
                <a:effectLst/>
              </a:rPr>
              <a:t>Replant </a:t>
            </a:r>
            <a:r>
              <a:rPr lang="en-US" dirty="0" smtClean="0">
                <a:effectLst/>
              </a:rPr>
              <a:t>trees</a:t>
            </a:r>
            <a:endParaRPr lang="fr-FR" dirty="0">
              <a:effectLst/>
            </a:endParaRPr>
          </a:p>
          <a:p>
            <a:r>
              <a:rPr lang="en-US" dirty="0" smtClean="0">
                <a:effectLst/>
              </a:rPr>
              <a:t>Ecotourism</a:t>
            </a:r>
          </a:p>
          <a:p>
            <a:r>
              <a:rPr lang="en-US" dirty="0">
                <a:effectLst/>
              </a:rPr>
              <a:t>Sustainable rainforest </a:t>
            </a:r>
            <a:r>
              <a:rPr lang="en-US" dirty="0" smtClean="0">
                <a:effectLst/>
              </a:rPr>
              <a:t>product. </a:t>
            </a:r>
            <a:r>
              <a:rPr lang="en-US" dirty="0">
                <a:effectLst/>
              </a:rPr>
              <a:t>The real solution to saving the rainforest is to make its inhabitants see the forest </a:t>
            </a:r>
            <a:r>
              <a:rPr lang="en-US" b="1" dirty="0">
                <a:effectLst/>
              </a:rPr>
              <a:t>and</a:t>
            </a:r>
            <a:r>
              <a:rPr lang="en-US" dirty="0">
                <a:effectLst/>
              </a:rPr>
              <a:t> the trees by creating a consumer demand and consumer markets for these sustainable rainforest </a:t>
            </a:r>
            <a:r>
              <a:rPr lang="en-US" dirty="0" smtClean="0">
                <a:effectLst/>
              </a:rPr>
              <a:t>products.</a:t>
            </a:r>
          </a:p>
          <a:p>
            <a:r>
              <a:rPr lang="en-US" dirty="0" smtClean="0">
                <a:effectLst/>
              </a:rPr>
              <a:t>Organizations </a:t>
            </a:r>
            <a:endParaRPr lang="fr-FR" dirty="0">
              <a:effectLst/>
            </a:endParaRPr>
          </a:p>
          <a:p>
            <a:endParaRPr lang="fr-FR" dirty="0">
              <a:effectLst/>
            </a:endParaRPr>
          </a:p>
          <a:p>
            <a:endParaRPr lang="en-US" dirty="0" smtClean="0">
              <a:effectLst/>
            </a:endParaRPr>
          </a:p>
          <a:p>
            <a:pPr marL="0" indent="0">
              <a:buNone/>
            </a:pPr>
            <a:endParaRPr lang="en-US" dirty="0">
              <a:effectLst/>
            </a:endParaRPr>
          </a:p>
        </p:txBody>
      </p:sp>
    </p:spTree>
    <p:extLst>
      <p:ext uri="{BB962C8B-B14F-4D97-AF65-F5344CB8AC3E}">
        <p14:creationId xmlns:p14="http://schemas.microsoft.com/office/powerpoint/2010/main" val="10379129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108</TotalTime>
  <Words>744</Words>
  <Application>Microsoft Office PowerPoint</Application>
  <PresentationFormat>On-screen Show (4:3)</PresentationFormat>
  <Paragraphs>43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Habitat</vt:lpstr>
      <vt:lpstr>The Amazon </vt:lpstr>
      <vt:lpstr>PowerPoint Presentation</vt:lpstr>
      <vt:lpstr>PowerPoint Presentation</vt:lpstr>
      <vt:lpstr>PowerPoint Presentation</vt:lpstr>
      <vt:lpstr>Value of the rainforest, globally and to the country  </vt:lpstr>
      <vt:lpstr>Why and how are we damaging it ?</vt:lpstr>
      <vt:lpstr>PowerPoint Presentation</vt:lpstr>
      <vt:lpstr>PowerPoint Presentation</vt:lpstr>
      <vt:lpstr>Conservation efforts</vt:lpstr>
      <vt:lpstr>PowerPoint Presentation</vt:lpstr>
      <vt:lpstr>WWF</vt:lpstr>
    </vt:vector>
  </TitlesOfParts>
  <Company>International school of Nice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Matteo Trapella</dc:creator>
  <cp:lastModifiedBy>Sozan</cp:lastModifiedBy>
  <cp:revision>19</cp:revision>
  <dcterms:created xsi:type="dcterms:W3CDTF">2013-12-10T08:51:19Z</dcterms:created>
  <dcterms:modified xsi:type="dcterms:W3CDTF">2013-12-19T11:45:28Z</dcterms:modified>
</cp:coreProperties>
</file>